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1" r:id="rId38"/>
    <p:sldId id="292" r:id="rId39"/>
    <p:sldId id="293" r:id="rId40"/>
    <p:sldId id="294" r:id="rId41"/>
    <p:sldId id="295" r:id="rId42"/>
    <p:sldId id="296" r:id="rId43"/>
  </p:sldIdLst>
  <p:sldSz cx="12192000" cy="6858000"/>
  <p:notesSz cx="12192000" cy="6858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78" d="100"/>
          <a:sy n="78" d="100"/>
        </p:scale>
        <p:origin x="-1536" y="-84"/>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7.xml"/><Relationship Id="rId8" Type="http://schemas.openxmlformats.org/officeDocument/2006/relationships/slide" Target="slides/slide6.xml"/><Relationship Id="rId7" Type="http://schemas.openxmlformats.org/officeDocument/2006/relationships/slide" Target="slides/slide5.xml"/><Relationship Id="rId6" Type="http://schemas.openxmlformats.org/officeDocument/2006/relationships/slide" Target="slides/slide4.xml"/><Relationship Id="rId5" Type="http://schemas.openxmlformats.org/officeDocument/2006/relationships/slide" Target="slides/slide3.xml"/><Relationship Id="rId46" Type="http://schemas.openxmlformats.org/officeDocument/2006/relationships/tableStyles" Target="tableStyles.xml"/><Relationship Id="rId45" Type="http://schemas.openxmlformats.org/officeDocument/2006/relationships/viewProps" Target="viewProps.xml"/><Relationship Id="rId44" Type="http://schemas.openxmlformats.org/officeDocument/2006/relationships/presProps" Target="presProps.xml"/><Relationship Id="rId43" Type="http://schemas.openxmlformats.org/officeDocument/2006/relationships/slide" Target="slides/slide41.xml"/><Relationship Id="rId42" Type="http://schemas.openxmlformats.org/officeDocument/2006/relationships/slide" Target="slides/slide40.xml"/><Relationship Id="rId41" Type="http://schemas.openxmlformats.org/officeDocument/2006/relationships/slide" Target="slides/slide39.xml"/><Relationship Id="rId40" Type="http://schemas.openxmlformats.org/officeDocument/2006/relationships/slide" Target="slides/slide38.xml"/><Relationship Id="rId4" Type="http://schemas.openxmlformats.org/officeDocument/2006/relationships/slide" Target="slides/slide2.xml"/><Relationship Id="rId39" Type="http://schemas.openxmlformats.org/officeDocument/2006/relationships/slide" Target="slides/slide37.xml"/><Relationship Id="rId38" Type="http://schemas.openxmlformats.org/officeDocument/2006/relationships/slide" Target="slides/slide36.xml"/><Relationship Id="rId37" Type="http://schemas.openxmlformats.org/officeDocument/2006/relationships/slide" Target="slides/slide35.xml"/><Relationship Id="rId36" Type="http://schemas.openxmlformats.org/officeDocument/2006/relationships/slide" Target="slides/slide34.xml"/><Relationship Id="rId35" Type="http://schemas.openxmlformats.org/officeDocument/2006/relationships/slide" Target="slides/slide33.xml"/><Relationship Id="rId34" Type="http://schemas.openxmlformats.org/officeDocument/2006/relationships/slide" Target="slides/slide32.xml"/><Relationship Id="rId33" Type="http://schemas.openxmlformats.org/officeDocument/2006/relationships/slide" Target="slides/slide31.xml"/><Relationship Id="rId32" Type="http://schemas.openxmlformats.org/officeDocument/2006/relationships/slide" Target="slides/slide30.xml"/><Relationship Id="rId31" Type="http://schemas.openxmlformats.org/officeDocument/2006/relationships/slide" Target="slides/slide29.xml"/><Relationship Id="rId30" Type="http://schemas.openxmlformats.org/officeDocument/2006/relationships/slide" Target="slides/slide28.xml"/><Relationship Id="rId3" Type="http://schemas.openxmlformats.org/officeDocument/2006/relationships/slide" Target="slides/slide1.xml"/><Relationship Id="rId29" Type="http://schemas.openxmlformats.org/officeDocument/2006/relationships/slide" Target="slides/slide27.xml"/><Relationship Id="rId28" Type="http://schemas.openxmlformats.org/officeDocument/2006/relationships/slide" Target="slides/slide26.xml"/><Relationship Id="rId27" Type="http://schemas.openxmlformats.org/officeDocument/2006/relationships/slide" Target="slides/slide25.xml"/><Relationship Id="rId26" Type="http://schemas.openxmlformats.org/officeDocument/2006/relationships/slide" Target="slides/slide24.xml"/><Relationship Id="rId25" Type="http://schemas.openxmlformats.org/officeDocument/2006/relationships/slide" Target="slides/slide23.xml"/><Relationship Id="rId24" Type="http://schemas.openxmlformats.org/officeDocument/2006/relationships/slide" Target="slides/slide22.xml"/><Relationship Id="rId23" Type="http://schemas.openxmlformats.org/officeDocument/2006/relationships/slide" Target="slides/slide21.xml"/><Relationship Id="rId22" Type="http://schemas.openxmlformats.org/officeDocument/2006/relationships/slide" Target="slides/slide20.xml"/><Relationship Id="rId21" Type="http://schemas.openxmlformats.org/officeDocument/2006/relationships/slide" Target="slides/slide19.xml"/><Relationship Id="rId20" Type="http://schemas.openxmlformats.org/officeDocument/2006/relationships/slide" Target="slides/slide18.xml"/><Relationship Id="rId2" Type="http://schemas.openxmlformats.org/officeDocument/2006/relationships/theme" Target="theme/theme1.xml"/><Relationship Id="rId19" Type="http://schemas.openxmlformats.org/officeDocument/2006/relationships/slide" Target="slides/slide17.xml"/><Relationship Id="rId18" Type="http://schemas.openxmlformats.org/officeDocument/2006/relationships/slide" Target="slides/slide16.xml"/><Relationship Id="rId17" Type="http://schemas.openxmlformats.org/officeDocument/2006/relationships/slide" Target="slides/slide15.xml"/><Relationship Id="rId16" Type="http://schemas.openxmlformats.org/officeDocument/2006/relationships/slide" Target="slides/slide14.xml"/><Relationship Id="rId15" Type="http://schemas.openxmlformats.org/officeDocument/2006/relationships/slide" Target="slides/slide13.xml"/><Relationship Id="rId14" Type="http://schemas.openxmlformats.org/officeDocument/2006/relationships/slide" Target="slides/slide12.xml"/><Relationship Id="rId13" Type="http://schemas.openxmlformats.org/officeDocument/2006/relationships/slide" Target="slides/slide11.xml"/><Relationship Id="rId12" Type="http://schemas.openxmlformats.org/officeDocument/2006/relationships/slide" Target="slides/slide10.xml"/><Relationship Id="rId11" Type="http://schemas.openxmlformats.org/officeDocument/2006/relationships/slide" Target="slides/slide9.xml"/><Relationship Id="rId10" Type="http://schemas.openxmlformats.org/officeDocument/2006/relationships/slide" Target="slides/slide8.xml"/><Relationship Id="rId1" Type="http://schemas.openxmlformats.org/officeDocument/2006/relationships/slideMaster" Target="slideMasters/slideMaster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914400" y="2125980"/>
            <a:ext cx="10363200" cy="1440180"/>
          </a:xfrm>
          <a:prstGeom prst="rect">
            <a:avLst/>
          </a:prstGeom>
        </p:spPr>
        <p:txBody>
          <a:bodyPr wrap="square" lIns="0" tIns="0" rIns="0" bIns="0">
            <a:spAutoFit/>
          </a:bodyPr>
          <a:lstStyle>
            <a:lvl1pPr>
              <a:defRPr/>
            </a:lvl1pPr>
          </a:lstStyle>
          <a:p/>
        </p:txBody>
      </p:sp>
      <p:sp>
        <p:nvSpPr>
          <p:cNvPr id="3" name="Holder 3"/>
          <p:cNvSpPr>
            <a:spLocks noGrp="1"/>
          </p:cNvSpPr>
          <p:nvPr>
            <p:ph type="subTitle" idx="4"/>
          </p:nvPr>
        </p:nvSpPr>
        <p:spPr>
          <a:xfrm>
            <a:off x="1828800" y="3840480"/>
            <a:ext cx="8534400" cy="1714500"/>
          </a:xfrm>
          <a:prstGeom prst="rect">
            <a:avLst/>
          </a:prstGeom>
        </p:spPr>
        <p:txBody>
          <a:bodyPr wrap="square" lIns="0" tIns="0" rIns="0" bIns="0">
            <a:spAutoFit/>
          </a:bodyPr>
          <a:lstStyle>
            <a:lvl1pPr>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95959"/>
                </a:solidFill>
                <a:latin typeface="Microsoft YaHei"/>
                <a:cs typeface="Microsoft YaHei"/>
              </a:defRPr>
            </a:lvl1pPr>
          </a:lstStyle>
          <a:p/>
        </p:txBody>
      </p:sp>
      <p:sp>
        <p:nvSpPr>
          <p:cNvPr id="3" name="Holder 3"/>
          <p:cNvSpPr>
            <a:spLocks noGrp="1"/>
          </p:cNvSpPr>
          <p:nvPr>
            <p:ph type="body" idx="1"/>
          </p:nvPr>
        </p:nvSpPr>
        <p:spPr/>
        <p:txBody>
          <a:bodyPr lIns="0" tIns="0" rIns="0" bIns="0"/>
          <a:lstStyle>
            <a:lvl1pPr>
              <a:defRPr b="0" i="0">
                <a:solidFill>
                  <a:schemeClr val="tx1"/>
                </a:solidFill>
              </a:defRPr>
            </a:lvl1pPr>
          </a:lstStyle>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p:txBody>
          <a:bodyPr lIns="0" tIns="0" rIns="0" bIns="0"/>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showMasterSp="0">
  <p:cSld name="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400" b="1" i="0">
                <a:solidFill>
                  <a:srgbClr val="595959"/>
                </a:solidFill>
                <a:latin typeface="Microsoft YaHei"/>
                <a:cs typeface="Microsoft YaHei"/>
              </a:defRPr>
            </a:lvl1pPr>
          </a:lstStyle>
          <a:p/>
        </p:txBody>
      </p:sp>
      <p:sp>
        <p:nvSpPr>
          <p:cNvPr id="3" name="Holder 3"/>
          <p:cNvSpPr>
            <a:spLocks noGrp="1"/>
          </p:cNvSpPr>
          <p:nvPr>
            <p:ph sz="half" idx="2"/>
          </p:nvPr>
        </p:nvSpPr>
        <p:spPr>
          <a:xfrm>
            <a:off x="609600" y="1577340"/>
            <a:ext cx="5303520" cy="4526280"/>
          </a:xfrm>
          <a:prstGeom prst="rect">
            <a:avLst/>
          </a:prstGeom>
        </p:spPr>
        <p:txBody>
          <a:bodyPr wrap="square" lIns="0" tIns="0" rIns="0" bIns="0">
            <a:spAutoFit/>
          </a:bodyPr>
          <a:lstStyle>
            <a:lvl1pPr>
              <a:defRPr/>
            </a:lvl1pPr>
          </a:lstStyle>
          <a:p/>
        </p:txBody>
      </p:sp>
      <p:sp>
        <p:nvSpPr>
          <p:cNvPr id="4" name="Holder 4"/>
          <p:cNvSpPr>
            <a:spLocks noGrp="1"/>
          </p:cNvSpPr>
          <p:nvPr>
            <p:ph sz="half" idx="3"/>
          </p:nvPr>
        </p:nvSpPr>
        <p:spPr>
          <a:xfrm>
            <a:off x="6278880" y="1577340"/>
            <a:ext cx="5303520" cy="4526280"/>
          </a:xfrm>
          <a:prstGeom prst="rect">
            <a:avLst/>
          </a:prstGeom>
        </p:spPr>
        <p:txBody>
          <a:bodyPr wrap="square" lIns="0" tIns="0" rIns="0" bIns="0">
            <a:spAutoFit/>
          </a:bodyPr>
          <a:lstStyle>
            <a:lvl1pPr>
              <a:defRPr/>
            </a:lvl1pPr>
          </a:lstStyle>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7" name="Holder 7"/>
          <p:cNvSpPr>
            <a:spLocks noGrp="1"/>
          </p:cNvSpPr>
          <p:nvPr>
            <p:ph type="sldNum" sz="quarter" idx="7"/>
          </p:nvPr>
        </p:nvSpPr>
        <p:spPr/>
        <p:txBody>
          <a:bodyPr lIns="0" tIns="0" rIns="0" bIns="0"/>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showMasterSp="0">
  <p:cSld name="Title Only">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12192000" cy="68580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EFEFF1"/>
          </a:solidFill>
        </p:spPr>
        <p:txBody>
          <a:bodyPr wrap="square" lIns="0" tIns="0" rIns="0" bIns="0" rtlCol="0"/>
          <a:lstStyle/>
          <a:p/>
        </p:txBody>
      </p:sp>
      <p:sp>
        <p:nvSpPr>
          <p:cNvPr id="17" name="bg object 17"/>
          <p:cNvSpPr/>
          <p:nvPr/>
        </p:nvSpPr>
        <p:spPr>
          <a:xfrm>
            <a:off x="347992" y="475830"/>
            <a:ext cx="501015" cy="501015"/>
          </a:xfrm>
          <a:custGeom>
            <a:avLst/>
            <a:gdLst/>
            <a:ahLst/>
            <a:cxnLst/>
            <a:rect l="l" t="t" r="r" b="b"/>
            <a:pathLst>
              <a:path w="501015" h="501015">
                <a:moveTo>
                  <a:pt x="500976" y="257060"/>
                </a:moveTo>
                <a:lnTo>
                  <a:pt x="498348" y="213944"/>
                </a:lnTo>
                <a:lnTo>
                  <a:pt x="488480" y="172288"/>
                </a:lnTo>
                <a:lnTo>
                  <a:pt x="471741" y="133007"/>
                </a:lnTo>
                <a:lnTo>
                  <a:pt x="448525" y="97028"/>
                </a:lnTo>
                <a:lnTo>
                  <a:pt x="419239" y="65265"/>
                </a:lnTo>
                <a:lnTo>
                  <a:pt x="384263" y="38646"/>
                </a:lnTo>
                <a:lnTo>
                  <a:pt x="344004" y="18097"/>
                </a:lnTo>
                <a:lnTo>
                  <a:pt x="300723" y="5029"/>
                </a:lnTo>
                <a:lnTo>
                  <a:pt x="257060" y="0"/>
                </a:lnTo>
                <a:lnTo>
                  <a:pt x="213944" y="2628"/>
                </a:lnTo>
                <a:lnTo>
                  <a:pt x="172275" y="12496"/>
                </a:lnTo>
                <a:lnTo>
                  <a:pt x="132994" y="29235"/>
                </a:lnTo>
                <a:lnTo>
                  <a:pt x="97015" y="52451"/>
                </a:lnTo>
                <a:lnTo>
                  <a:pt x="65265" y="81737"/>
                </a:lnTo>
                <a:lnTo>
                  <a:pt x="38646" y="116700"/>
                </a:lnTo>
                <a:lnTo>
                  <a:pt x="18084" y="156972"/>
                </a:lnTo>
                <a:lnTo>
                  <a:pt x="5029" y="200253"/>
                </a:lnTo>
                <a:lnTo>
                  <a:pt x="0" y="243916"/>
                </a:lnTo>
                <a:lnTo>
                  <a:pt x="2616" y="287032"/>
                </a:lnTo>
                <a:lnTo>
                  <a:pt x="12496" y="328701"/>
                </a:lnTo>
                <a:lnTo>
                  <a:pt x="29235" y="367982"/>
                </a:lnTo>
                <a:lnTo>
                  <a:pt x="52438" y="403961"/>
                </a:lnTo>
                <a:lnTo>
                  <a:pt x="81724" y="435711"/>
                </a:lnTo>
                <a:lnTo>
                  <a:pt x="116700" y="462330"/>
                </a:lnTo>
                <a:lnTo>
                  <a:pt x="156972" y="482892"/>
                </a:lnTo>
                <a:lnTo>
                  <a:pt x="200253" y="495947"/>
                </a:lnTo>
                <a:lnTo>
                  <a:pt x="243903" y="500976"/>
                </a:lnTo>
                <a:lnTo>
                  <a:pt x="287032" y="498360"/>
                </a:lnTo>
                <a:lnTo>
                  <a:pt x="328688" y="488480"/>
                </a:lnTo>
                <a:lnTo>
                  <a:pt x="367969" y="471741"/>
                </a:lnTo>
                <a:lnTo>
                  <a:pt x="403948" y="448538"/>
                </a:lnTo>
                <a:lnTo>
                  <a:pt x="435711" y="419252"/>
                </a:lnTo>
                <a:lnTo>
                  <a:pt x="462330" y="384276"/>
                </a:lnTo>
                <a:lnTo>
                  <a:pt x="482879" y="344004"/>
                </a:lnTo>
                <a:lnTo>
                  <a:pt x="495947" y="300723"/>
                </a:lnTo>
                <a:lnTo>
                  <a:pt x="500976" y="257060"/>
                </a:lnTo>
                <a:close/>
              </a:path>
            </a:pathLst>
          </a:custGeom>
          <a:solidFill>
            <a:srgbClr val="970201"/>
          </a:solidFill>
        </p:spPr>
        <p:txBody>
          <a:bodyPr wrap="square" lIns="0" tIns="0" rIns="0" bIns="0" rtlCol="0"/>
          <a:lstStyle/>
          <a:p/>
        </p:txBody>
      </p:sp>
      <p:pic>
        <p:nvPicPr>
          <p:cNvPr id="18" name="bg object 18"/>
          <p:cNvPicPr/>
          <p:nvPr/>
        </p:nvPicPr>
        <p:blipFill>
          <a:blip r:embed="rId2" cstate="print"/>
          <a:stretch>
            <a:fillRect/>
          </a:stretch>
        </p:blipFill>
        <p:spPr>
          <a:xfrm>
            <a:off x="1809042" y="1735666"/>
            <a:ext cx="3386666" cy="3386666"/>
          </a:xfrm>
          <a:prstGeom prst="rect">
            <a:avLst/>
          </a:prstGeom>
        </p:spPr>
      </p:pic>
      <p:sp>
        <p:nvSpPr>
          <p:cNvPr id="19" name="bg object 19"/>
          <p:cNvSpPr/>
          <p:nvPr/>
        </p:nvSpPr>
        <p:spPr>
          <a:xfrm>
            <a:off x="4464754" y="4472171"/>
            <a:ext cx="505459" cy="505459"/>
          </a:xfrm>
          <a:custGeom>
            <a:avLst/>
            <a:gdLst/>
            <a:ahLst/>
            <a:cxnLst/>
            <a:rect l="l" t="t" r="r" b="b"/>
            <a:pathLst>
              <a:path w="505460" h="505460">
                <a:moveTo>
                  <a:pt x="505178" y="252589"/>
                </a:moveTo>
                <a:lnTo>
                  <a:pt x="0" y="252589"/>
                </a:lnTo>
                <a:lnTo>
                  <a:pt x="4070" y="207185"/>
                </a:lnTo>
                <a:lnTo>
                  <a:pt x="15803" y="164452"/>
                </a:lnTo>
                <a:lnTo>
                  <a:pt x="34486" y="125102"/>
                </a:lnTo>
                <a:lnTo>
                  <a:pt x="59406" y="89848"/>
                </a:lnTo>
                <a:lnTo>
                  <a:pt x="89850" y="59405"/>
                </a:lnTo>
                <a:lnTo>
                  <a:pt x="125103" y="34485"/>
                </a:lnTo>
                <a:lnTo>
                  <a:pt x="164454" y="15802"/>
                </a:lnTo>
                <a:lnTo>
                  <a:pt x="207190" y="4069"/>
                </a:lnTo>
                <a:lnTo>
                  <a:pt x="252589" y="0"/>
                </a:lnTo>
                <a:lnTo>
                  <a:pt x="297993" y="4069"/>
                </a:lnTo>
                <a:lnTo>
                  <a:pt x="340725" y="15803"/>
                </a:lnTo>
                <a:lnTo>
                  <a:pt x="380075" y="34486"/>
                </a:lnTo>
                <a:lnTo>
                  <a:pt x="415329" y="59406"/>
                </a:lnTo>
                <a:lnTo>
                  <a:pt x="445772" y="89849"/>
                </a:lnTo>
                <a:lnTo>
                  <a:pt x="470692" y="125103"/>
                </a:lnTo>
                <a:lnTo>
                  <a:pt x="489375" y="164453"/>
                </a:lnTo>
                <a:lnTo>
                  <a:pt x="501108" y="207186"/>
                </a:lnTo>
                <a:lnTo>
                  <a:pt x="505178" y="252589"/>
                </a:lnTo>
                <a:close/>
              </a:path>
              <a:path w="505460" h="505460">
                <a:moveTo>
                  <a:pt x="252589" y="505178"/>
                </a:moveTo>
                <a:lnTo>
                  <a:pt x="207185" y="501108"/>
                </a:lnTo>
                <a:lnTo>
                  <a:pt x="164452" y="489375"/>
                </a:lnTo>
                <a:lnTo>
                  <a:pt x="125102" y="470692"/>
                </a:lnTo>
                <a:lnTo>
                  <a:pt x="89849" y="445772"/>
                </a:lnTo>
                <a:lnTo>
                  <a:pt x="59405" y="415328"/>
                </a:lnTo>
                <a:lnTo>
                  <a:pt x="34485" y="380075"/>
                </a:lnTo>
                <a:lnTo>
                  <a:pt x="15802" y="340725"/>
                </a:lnTo>
                <a:lnTo>
                  <a:pt x="4069" y="297992"/>
                </a:lnTo>
                <a:lnTo>
                  <a:pt x="0" y="252589"/>
                </a:lnTo>
                <a:lnTo>
                  <a:pt x="505178" y="252589"/>
                </a:lnTo>
                <a:lnTo>
                  <a:pt x="501108" y="297992"/>
                </a:lnTo>
                <a:lnTo>
                  <a:pt x="489375" y="340725"/>
                </a:lnTo>
                <a:lnTo>
                  <a:pt x="470692" y="380075"/>
                </a:lnTo>
                <a:lnTo>
                  <a:pt x="445772" y="415328"/>
                </a:lnTo>
                <a:lnTo>
                  <a:pt x="415328" y="445772"/>
                </a:lnTo>
                <a:lnTo>
                  <a:pt x="380075" y="470692"/>
                </a:lnTo>
                <a:lnTo>
                  <a:pt x="340725" y="489375"/>
                </a:lnTo>
                <a:lnTo>
                  <a:pt x="297992" y="501108"/>
                </a:lnTo>
                <a:lnTo>
                  <a:pt x="252589" y="505178"/>
                </a:lnTo>
                <a:close/>
              </a:path>
            </a:pathLst>
          </a:custGeom>
          <a:solidFill>
            <a:srgbClr val="970201"/>
          </a:solidFill>
        </p:spPr>
        <p:txBody>
          <a:bodyPr wrap="square" lIns="0" tIns="0" rIns="0" bIns="0" rtlCol="0"/>
          <a:lstStyle/>
          <a:p/>
        </p:txBody>
      </p:sp>
      <p:sp>
        <p:nvSpPr>
          <p:cNvPr id="2" name="Holder 2"/>
          <p:cNvSpPr>
            <a:spLocks noGrp="1"/>
          </p:cNvSpPr>
          <p:nvPr>
            <p:ph type="title"/>
          </p:nvPr>
        </p:nvSpPr>
        <p:spPr/>
        <p:txBody>
          <a:bodyPr lIns="0" tIns="0" rIns="0" bIns="0"/>
          <a:lstStyle>
            <a:lvl1pPr>
              <a:defRPr sz="2400" b="1" i="0">
                <a:solidFill>
                  <a:srgbClr val="595959"/>
                </a:solidFill>
                <a:latin typeface="Microsoft YaHei"/>
                <a:cs typeface="Microsoft YaHei"/>
              </a:defRPr>
            </a:lvl1pPr>
          </a:lstStyle>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5" name="Holder 5"/>
          <p:cNvSpPr>
            <a:spLocks noGrp="1"/>
          </p:cNvSpPr>
          <p:nvPr>
            <p:ph type="sldNum" sz="quarter" idx="7"/>
          </p:nvPr>
        </p:nvSpPr>
        <p:spPr/>
        <p:txBody>
          <a:bodyPr lIns="0" tIns="0" rIns="0" bIns="0"/>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fld>
            <a:endParaRPr lang="en-US"/>
          </a:p>
        </p:txBody>
      </p:sp>
      <p:sp>
        <p:nvSpPr>
          <p:cNvPr id="4" name="Holder 4"/>
          <p:cNvSpPr>
            <a:spLocks noGrp="1"/>
          </p:cNvSpPr>
          <p:nvPr>
            <p:ph type="sldNum" sz="quarter" idx="7"/>
          </p:nvPr>
        </p:nvSpPr>
        <p:spPr/>
        <p:txBody>
          <a:bodyPr lIns="0" tIns="0" rIns="0" bIns="0"/>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Ovr>
    <a:masterClrMapping/>
  </p:clrMapOvr>
</p:sldLayout>
</file>

<file path=ppt/slideMasters/_rels/slideMaster1.xml.rels><?xml version="1.0" encoding="UTF-8" standalone="yes"?>
<Relationships xmlns="http://schemas.openxmlformats.org/package/2006/relationships"><Relationship Id="rId7" Type="http://schemas.openxmlformats.org/officeDocument/2006/relationships/theme" Target="../theme/theme1.xml"/><Relationship Id="rId6" Type="http://schemas.openxmlformats.org/officeDocument/2006/relationships/image" Target="../media/image2.png"/><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6" name="bg object 16"/>
          <p:cNvPicPr/>
          <p:nvPr/>
        </p:nvPicPr>
        <p:blipFill>
          <a:blip r:embed="rId6" cstate="print"/>
          <a:stretch>
            <a:fillRect/>
          </a:stretch>
        </p:blipFill>
        <p:spPr>
          <a:xfrm>
            <a:off x="5628891" y="6408216"/>
            <a:ext cx="952935" cy="385600"/>
          </a:xfrm>
          <a:prstGeom prst="rect">
            <a:avLst/>
          </a:prstGeom>
        </p:spPr>
      </p:pic>
      <p:sp>
        <p:nvSpPr>
          <p:cNvPr id="2" name="Holder 2"/>
          <p:cNvSpPr>
            <a:spLocks noGrp="1"/>
          </p:cNvSpPr>
          <p:nvPr>
            <p:ph type="title"/>
          </p:nvPr>
        </p:nvSpPr>
        <p:spPr>
          <a:xfrm>
            <a:off x="312740" y="69472"/>
            <a:ext cx="4757420" cy="391159"/>
          </a:xfrm>
          <a:prstGeom prst="rect">
            <a:avLst/>
          </a:prstGeom>
        </p:spPr>
        <p:txBody>
          <a:bodyPr wrap="square" lIns="0" tIns="0" rIns="0" bIns="0">
            <a:spAutoFit/>
          </a:bodyPr>
          <a:lstStyle>
            <a:lvl1pPr>
              <a:defRPr sz="2400" b="1" i="0">
                <a:solidFill>
                  <a:srgbClr val="595959"/>
                </a:solidFill>
                <a:latin typeface="Microsoft YaHei"/>
                <a:cs typeface="Microsoft YaHei"/>
              </a:defRPr>
            </a:lvl1pPr>
          </a:lstStyle>
          <a:p/>
        </p:txBody>
      </p:sp>
      <p:sp>
        <p:nvSpPr>
          <p:cNvPr id="3" name="Holder 3"/>
          <p:cNvSpPr>
            <a:spLocks noGrp="1"/>
          </p:cNvSpPr>
          <p:nvPr>
            <p:ph type="body" idx="1"/>
          </p:nvPr>
        </p:nvSpPr>
        <p:spPr>
          <a:xfrm>
            <a:off x="330536" y="1801813"/>
            <a:ext cx="7504430" cy="4489450"/>
          </a:xfrm>
          <a:prstGeom prst="rect">
            <a:avLst/>
          </a:prstGeom>
        </p:spPr>
        <p:txBody>
          <a:bodyPr wrap="square" lIns="0" tIns="0" rIns="0" bIns="0">
            <a:spAutoFit/>
          </a:bodyPr>
          <a:lstStyle>
            <a:lvl1pPr>
              <a:defRPr b="0" i="0">
                <a:solidFill>
                  <a:schemeClr val="tx1"/>
                </a:solidFill>
              </a:defRPr>
            </a:lvl1pPr>
          </a:lstStyle>
          <a:p/>
        </p:txBody>
      </p:sp>
      <p:sp>
        <p:nvSpPr>
          <p:cNvPr id="4" name="Holder 4"/>
          <p:cNvSpPr>
            <a:spLocks noGrp="1"/>
          </p:cNvSpPr>
          <p:nvPr>
            <p:ph type="ftr" sz="quarter" idx="5"/>
          </p:nvPr>
        </p:nvSpPr>
        <p:spPr>
          <a:xfrm>
            <a:off x="4145280" y="6377940"/>
            <a:ext cx="3901440" cy="342900"/>
          </a:xfrm>
          <a:prstGeom prst="rect">
            <a:avLst/>
          </a:prstGeom>
        </p:spPr>
        <p:txBody>
          <a:bodyPr wrap="square" lIns="0" tIns="0" rIns="0" bIns="0">
            <a:spAutoFit/>
          </a:bodyPr>
          <a:lstStyle>
            <a:lvl1pPr algn="ctr">
              <a:defRPr>
                <a:solidFill>
                  <a:schemeClr val="tx1">
                    <a:tint val="75000"/>
                  </a:schemeClr>
                </a:solidFill>
              </a:defRPr>
            </a:lvl1pPr>
          </a:lstStyle>
          <a:p/>
        </p:txBody>
      </p:sp>
      <p:sp>
        <p:nvSpPr>
          <p:cNvPr id="5" name="Holder 5"/>
          <p:cNvSpPr>
            <a:spLocks noGrp="1"/>
          </p:cNvSpPr>
          <p:nvPr>
            <p:ph type="dt" sz="half" idx="6"/>
          </p:nvPr>
        </p:nvSpPr>
        <p:spPr>
          <a:xfrm>
            <a:off x="609600" y="6377940"/>
            <a:ext cx="280416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fld>
            <a:endParaRPr lang="en-US"/>
          </a:p>
        </p:txBody>
      </p:sp>
      <p:sp>
        <p:nvSpPr>
          <p:cNvPr id="6" name="Holder 6"/>
          <p:cNvSpPr>
            <a:spLocks noGrp="1"/>
          </p:cNvSpPr>
          <p:nvPr>
            <p:ph type="sldNum" sz="quarter" idx="7"/>
          </p:nvPr>
        </p:nvSpPr>
        <p:spPr>
          <a:xfrm>
            <a:off x="11721981" y="6480074"/>
            <a:ext cx="233045" cy="201929"/>
          </a:xfrm>
          <a:prstGeom prst="rect">
            <a:avLst/>
          </a:prstGeom>
        </p:spPr>
        <p:txBody>
          <a:bodyPr wrap="square" lIns="0" tIns="0" rIns="0" bIns="0">
            <a:spAutoFit/>
          </a:bodyPr>
          <a:lstStyle>
            <a:lvl1pPr>
              <a:defRPr sz="1050" b="0" i="0">
                <a:solidFill>
                  <a:srgbClr val="333333"/>
                </a:solidFill>
                <a:latin typeface="Microsoft YaHei"/>
                <a:cs typeface="Microsoft YaHei"/>
              </a:defRPr>
            </a:lvl1pPr>
          </a:lstStyle>
          <a:p>
            <a:pPr marL="38100">
              <a:lnSpc>
                <a:spcPct val="100000"/>
              </a:lnSpc>
              <a:spcBef>
                <a:spcPts val="160"/>
              </a:spcBef>
            </a:pPr>
            <a:fld id="{81D60167-4931-47E6-BA6A-407CBD079E47}" type="slidenum">
              <a:rPr dirty="0"/>
            </a:fld>
            <a:endParaRPr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5.png"/><Relationship Id="rId3" Type="http://schemas.openxmlformats.org/officeDocument/2006/relationships/hyperlink" Target="http://www.leadleo.com/" TargetMode="External"/><Relationship Id="rId2" Type="http://schemas.openxmlformats.org/officeDocument/2006/relationships/image" Target="../media/image4.png"/><Relationship Id="rId1"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11.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1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3.xml.rels><?xml version="1.0" encoding="UTF-8" standalone="yes"?>
<Relationships xmlns="http://schemas.openxmlformats.org/package/2006/relationships"><Relationship Id="rId9" Type="http://schemas.openxmlformats.org/officeDocument/2006/relationships/hyperlink" Target="http://www.leadleo.com/" TargetMode="External"/><Relationship Id="rId8" Type="http://schemas.openxmlformats.org/officeDocument/2006/relationships/image" Target="../media/image26.png"/><Relationship Id="rId7" Type="http://schemas.openxmlformats.org/officeDocument/2006/relationships/image" Target="../media/image25.png"/><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 Id="rId3" Type="http://schemas.openxmlformats.org/officeDocument/2006/relationships/image" Target="../media/image21.png"/><Relationship Id="rId2" Type="http://schemas.openxmlformats.org/officeDocument/2006/relationships/image" Target="../media/image20.png"/><Relationship Id="rId10" Type="http://schemas.openxmlformats.org/officeDocument/2006/relationships/slideLayout" Target="../slideLayouts/slideLayout2.xml"/><Relationship Id="rId1"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slideLayout" Target="../slideLayouts/slideLayout2.xml"/><Relationship Id="rId7" Type="http://schemas.openxmlformats.org/officeDocument/2006/relationships/hyperlink" Target="http://www.leadleo.com/" TargetMode="External"/><Relationship Id="rId6" Type="http://schemas.openxmlformats.org/officeDocument/2006/relationships/image" Target="../media/image29.png"/><Relationship Id="rId5" Type="http://schemas.openxmlformats.org/officeDocument/2006/relationships/image" Target="../media/image20.png"/><Relationship Id="rId4" Type="http://schemas.openxmlformats.org/officeDocument/2006/relationships/image" Target="../media/image28.png"/><Relationship Id="rId3" Type="http://schemas.openxmlformats.org/officeDocument/2006/relationships/image" Target="../media/image22.png"/><Relationship Id="rId2" Type="http://schemas.openxmlformats.org/officeDocument/2006/relationships/image" Target="../media/image27.png"/><Relationship Id="rId1" Type="http://schemas.openxmlformats.org/officeDocument/2006/relationships/image" Target="../media/image21.png"/></Relationships>
</file>

<file path=ppt/slides/_rels/slide1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17.xml.rels><?xml version="1.0" encoding="UTF-8" standalone="yes"?>
<Relationships xmlns="http://schemas.openxmlformats.org/package/2006/relationships"><Relationship Id="rId7" Type="http://schemas.openxmlformats.org/officeDocument/2006/relationships/slideLayout" Target="../slideLayouts/slideLayout2.xml"/><Relationship Id="rId6" Type="http://schemas.openxmlformats.org/officeDocument/2006/relationships/hyperlink" Target="http://www.leadleo.com/" TargetMode="External"/><Relationship Id="rId5" Type="http://schemas.openxmlformats.org/officeDocument/2006/relationships/image" Target="../media/image33.png"/><Relationship Id="rId4" Type="http://schemas.openxmlformats.org/officeDocument/2006/relationships/image" Target="../media/image32.png"/><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image" Target="../media/image2.png"/></Relationships>
</file>

<file path=ppt/slides/_rels/slide18.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hyperlink" Target="http://www.leadleo.com/" TargetMode="External"/><Relationship Id="rId2" Type="http://schemas.openxmlformats.org/officeDocument/2006/relationships/image" Target="../media/image34.png"/><Relationship Id="rId1" Type="http://schemas.openxmlformats.org/officeDocument/2006/relationships/image" Target="../media/image2.png"/></Relationships>
</file>

<file path=ppt/slides/_rels/slide19.xml.rels><?xml version="1.0" encoding="UTF-8" standalone="yes"?>
<Relationships xmlns="http://schemas.openxmlformats.org/package/2006/relationships"><Relationship Id="rId9" Type="http://schemas.openxmlformats.org/officeDocument/2006/relationships/hyperlink" Target="http://www.leadleo.com/" TargetMode="External"/><Relationship Id="rId8" Type="http://schemas.openxmlformats.org/officeDocument/2006/relationships/image" Target="../media/image42.png"/><Relationship Id="rId7" Type="http://schemas.openxmlformats.org/officeDocument/2006/relationships/image" Target="../media/image41.png"/><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 Id="rId3" Type="http://schemas.openxmlformats.org/officeDocument/2006/relationships/image" Target="../media/image37.jpeg"/><Relationship Id="rId2" Type="http://schemas.openxmlformats.org/officeDocument/2006/relationships/image" Target="../media/image36.png"/><Relationship Id="rId10" Type="http://schemas.openxmlformats.org/officeDocument/2006/relationships/slideLayout" Target="../slideLayouts/slideLayout2.xml"/><Relationship Id="rId1" Type="http://schemas.openxmlformats.org/officeDocument/2006/relationships/image" Target="../media/image35.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6.png"/></Relationships>
</file>

<file path=ppt/slides/_rels/slide20.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43.png"/></Relationships>
</file>

<file path=ppt/slides/_rels/slide22.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hyperlink" Target="http://www.leadleo.com/" TargetMode="External"/><Relationship Id="rId4" Type="http://schemas.openxmlformats.org/officeDocument/2006/relationships/image" Target="../media/image45.png"/><Relationship Id="rId3" Type="http://schemas.openxmlformats.org/officeDocument/2006/relationships/image" Target="../media/image33.png"/><Relationship Id="rId2" Type="http://schemas.openxmlformats.org/officeDocument/2006/relationships/image" Target="../media/image44.png"/><Relationship Id="rId1" Type="http://schemas.openxmlformats.org/officeDocument/2006/relationships/image" Target="../media/image30.png"/></Relationships>
</file>

<file path=ppt/slides/_rels/slide23.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24.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25.xml.rels><?xml version="1.0" encoding="UTF-8" standalone="yes"?>
<Relationships xmlns="http://schemas.openxmlformats.org/package/2006/relationships"><Relationship Id="rId5" Type="http://schemas.openxmlformats.org/officeDocument/2006/relationships/slideLayout" Target="../slideLayouts/slideLayout2.xml"/><Relationship Id="rId4" Type="http://schemas.openxmlformats.org/officeDocument/2006/relationships/image" Target="../media/image33.png"/><Relationship Id="rId3" Type="http://schemas.openxmlformats.org/officeDocument/2006/relationships/image" Target="../media/image30.png"/><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2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9" Type="http://schemas.openxmlformats.org/officeDocument/2006/relationships/image" Target="../media/image15.png"/><Relationship Id="rId8" Type="http://schemas.openxmlformats.org/officeDocument/2006/relationships/image" Target="../media/image14.png"/><Relationship Id="rId7" Type="http://schemas.openxmlformats.org/officeDocument/2006/relationships/image" Target="../media/image13.jpeg"/><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 Id="rId3" Type="http://schemas.openxmlformats.org/officeDocument/2006/relationships/image" Target="../media/image9.png"/><Relationship Id="rId2" Type="http://schemas.openxmlformats.org/officeDocument/2006/relationships/image" Target="../media/image8.png"/><Relationship Id="rId11" Type="http://schemas.openxmlformats.org/officeDocument/2006/relationships/slideLayout" Target="../slideLayouts/slideLayout2.xml"/><Relationship Id="rId10" Type="http://schemas.openxmlformats.org/officeDocument/2006/relationships/hyperlink" Target="http://www.leadleo.com/" TargetMode="External"/><Relationship Id="rId1" Type="http://schemas.openxmlformats.org/officeDocument/2006/relationships/image" Target="../media/image7.png"/></Relationships>
</file>

<file path=ppt/slides/_rels/slide30.xml.rels><?xml version="1.0" encoding="UTF-8" standalone="yes"?>
<Relationships xmlns="http://schemas.openxmlformats.org/package/2006/relationships"><Relationship Id="rId9" Type="http://schemas.openxmlformats.org/officeDocument/2006/relationships/image" Target="../media/image52.png"/><Relationship Id="rId8" Type="http://schemas.openxmlformats.org/officeDocument/2006/relationships/image" Target="../media/image51.png"/><Relationship Id="rId7" Type="http://schemas.openxmlformats.org/officeDocument/2006/relationships/image" Target="../media/image50.png"/><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 Id="rId3" Type="http://schemas.openxmlformats.org/officeDocument/2006/relationships/image" Target="../media/image26.png"/><Relationship Id="rId2" Type="http://schemas.openxmlformats.org/officeDocument/2006/relationships/image" Target="../media/image46.png"/><Relationship Id="rId16" Type="http://schemas.openxmlformats.org/officeDocument/2006/relationships/slideLayout" Target="../slideLayouts/slideLayout2.xml"/><Relationship Id="rId15" Type="http://schemas.openxmlformats.org/officeDocument/2006/relationships/hyperlink" Target="http://www.leadleo.com/" TargetMode="External"/><Relationship Id="rId14" Type="http://schemas.openxmlformats.org/officeDocument/2006/relationships/image" Target="../media/image57.png"/><Relationship Id="rId13" Type="http://schemas.openxmlformats.org/officeDocument/2006/relationships/image" Target="../media/image56.png"/><Relationship Id="rId12" Type="http://schemas.openxmlformats.org/officeDocument/2006/relationships/image" Target="../media/image55.png"/><Relationship Id="rId11" Type="http://schemas.openxmlformats.org/officeDocument/2006/relationships/image" Target="../media/image54.png"/><Relationship Id="rId10" Type="http://schemas.openxmlformats.org/officeDocument/2006/relationships/image" Target="../media/image53.png"/><Relationship Id="rId1" Type="http://schemas.openxmlformats.org/officeDocument/2006/relationships/image" Target="../media/image24.png"/></Relationships>
</file>

<file path=ppt/slides/_rels/slide31.xml.rels><?xml version="1.0" encoding="UTF-8" standalone="yes"?>
<Relationships xmlns="http://schemas.openxmlformats.org/package/2006/relationships"><Relationship Id="rId9" Type="http://schemas.openxmlformats.org/officeDocument/2006/relationships/image" Target="../media/image64.png"/><Relationship Id="rId8" Type="http://schemas.openxmlformats.org/officeDocument/2006/relationships/image" Target="../media/image63.png"/><Relationship Id="rId7" Type="http://schemas.openxmlformats.org/officeDocument/2006/relationships/image" Target="../media/image62.png"/><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30.png"/><Relationship Id="rId3" Type="http://schemas.openxmlformats.org/officeDocument/2006/relationships/image" Target="../media/image59.png"/><Relationship Id="rId21" Type="http://schemas.openxmlformats.org/officeDocument/2006/relationships/slideLayout" Target="../slideLayouts/slideLayout2.xml"/><Relationship Id="rId20" Type="http://schemas.openxmlformats.org/officeDocument/2006/relationships/hyperlink" Target="http://www.leadleo.com/" TargetMode="External"/><Relationship Id="rId2" Type="http://schemas.openxmlformats.org/officeDocument/2006/relationships/image" Target="../media/image58.png"/><Relationship Id="rId19" Type="http://schemas.openxmlformats.org/officeDocument/2006/relationships/image" Target="../media/image74.png"/><Relationship Id="rId18" Type="http://schemas.openxmlformats.org/officeDocument/2006/relationships/image" Target="../media/image73.png"/><Relationship Id="rId17" Type="http://schemas.openxmlformats.org/officeDocument/2006/relationships/image" Target="../media/image72.png"/><Relationship Id="rId16" Type="http://schemas.openxmlformats.org/officeDocument/2006/relationships/image" Target="../media/image71.png"/><Relationship Id="rId15" Type="http://schemas.openxmlformats.org/officeDocument/2006/relationships/image" Target="../media/image70.png"/><Relationship Id="rId14" Type="http://schemas.openxmlformats.org/officeDocument/2006/relationships/image" Target="../media/image69.png"/><Relationship Id="rId13" Type="http://schemas.openxmlformats.org/officeDocument/2006/relationships/image" Target="../media/image68.png"/><Relationship Id="rId12" Type="http://schemas.openxmlformats.org/officeDocument/2006/relationships/image" Target="../media/image67.png"/><Relationship Id="rId11" Type="http://schemas.openxmlformats.org/officeDocument/2006/relationships/image" Target="../media/image66.png"/><Relationship Id="rId10" Type="http://schemas.openxmlformats.org/officeDocument/2006/relationships/image" Target="../media/image65.png"/><Relationship Id="rId1" Type="http://schemas.openxmlformats.org/officeDocument/2006/relationships/image" Target="../media/image3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slideLayout" Target="../slideLayouts/slideLayout5.xml"/><Relationship Id="rId1" Type="http://schemas.openxmlformats.org/officeDocument/2006/relationships/hyperlink" Target="http://www.leadleo.com/" TargetMode="External"/></Relationships>
</file>

<file path=ppt/slides/_rels/slide3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39.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hyperlink" Target="http://www.leadleo.com/" TargetMode="External"/><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image" Target="../media/image75.png"/></Relationships>
</file>

<file path=ppt/slides/_rels/slide4.xml.rels><?xml version="1.0" encoding="UTF-8" standalone="yes"?>
<Relationships xmlns="http://schemas.openxmlformats.org/package/2006/relationships"><Relationship Id="rId4" Type="http://schemas.openxmlformats.org/officeDocument/2006/relationships/slideLayout" Target="../slideLayouts/slideLayout3.xml"/><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image" Target="../media/image16.png"/></Relationships>
</file>

<file path=ppt/slides/_rels/slide40.xml.rels><?xml version="1.0" encoding="UTF-8" standalone="yes"?>
<Relationships xmlns="http://schemas.openxmlformats.org/package/2006/relationships"><Relationship Id="rId6"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 Id="rId3" Type="http://schemas.openxmlformats.org/officeDocument/2006/relationships/image" Target="../media/image79.png"/><Relationship Id="rId2" Type="http://schemas.openxmlformats.org/officeDocument/2006/relationships/image" Target="../media/image76.png"/><Relationship Id="rId1" Type="http://schemas.openxmlformats.org/officeDocument/2006/relationships/image" Target="../media/image75.png"/></Relationships>
</file>

<file path=ppt/slides/_rels/slide41.xml.rels><?xml version="1.0" encoding="UTF-8" standalone="yes"?>
<Relationships xmlns="http://schemas.openxmlformats.org/package/2006/relationships"><Relationship Id="rId9" Type="http://schemas.openxmlformats.org/officeDocument/2006/relationships/image" Target="../media/image89.png"/><Relationship Id="rId8" Type="http://schemas.openxmlformats.org/officeDocument/2006/relationships/image" Target="../media/image88.png"/><Relationship Id="rId7" Type="http://schemas.openxmlformats.org/officeDocument/2006/relationships/image" Target="../media/image87.png"/><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 Id="rId3" Type="http://schemas.openxmlformats.org/officeDocument/2006/relationships/image" Target="../media/image83.png"/><Relationship Id="rId29" Type="http://schemas.openxmlformats.org/officeDocument/2006/relationships/slideLayout" Target="../slideLayouts/slideLayout2.xml"/><Relationship Id="rId28" Type="http://schemas.openxmlformats.org/officeDocument/2006/relationships/image" Target="../media/image108.jpeg"/><Relationship Id="rId27" Type="http://schemas.openxmlformats.org/officeDocument/2006/relationships/image" Target="../media/image107.png"/><Relationship Id="rId26" Type="http://schemas.openxmlformats.org/officeDocument/2006/relationships/image" Target="../media/image106.png"/><Relationship Id="rId25" Type="http://schemas.openxmlformats.org/officeDocument/2006/relationships/image" Target="../media/image105.png"/><Relationship Id="rId24" Type="http://schemas.openxmlformats.org/officeDocument/2006/relationships/image" Target="../media/image104.png"/><Relationship Id="rId23" Type="http://schemas.openxmlformats.org/officeDocument/2006/relationships/image" Target="../media/image103.png"/><Relationship Id="rId22" Type="http://schemas.openxmlformats.org/officeDocument/2006/relationships/image" Target="../media/image102.png"/><Relationship Id="rId21" Type="http://schemas.openxmlformats.org/officeDocument/2006/relationships/image" Target="../media/image101.png"/><Relationship Id="rId20" Type="http://schemas.openxmlformats.org/officeDocument/2006/relationships/image" Target="../media/image100.png"/><Relationship Id="rId2" Type="http://schemas.openxmlformats.org/officeDocument/2006/relationships/image" Target="../media/image82.png"/><Relationship Id="rId19" Type="http://schemas.openxmlformats.org/officeDocument/2006/relationships/image" Target="../media/image99.png"/><Relationship Id="rId18" Type="http://schemas.openxmlformats.org/officeDocument/2006/relationships/image" Target="../media/image98.png"/><Relationship Id="rId17" Type="http://schemas.openxmlformats.org/officeDocument/2006/relationships/image" Target="../media/image97.png"/><Relationship Id="rId16" Type="http://schemas.openxmlformats.org/officeDocument/2006/relationships/image" Target="../media/image96.png"/><Relationship Id="rId15" Type="http://schemas.openxmlformats.org/officeDocument/2006/relationships/image" Target="../media/image95.png"/><Relationship Id="rId14" Type="http://schemas.openxmlformats.org/officeDocument/2006/relationships/image" Target="../media/image94.png"/><Relationship Id="rId13" Type="http://schemas.openxmlformats.org/officeDocument/2006/relationships/image" Target="../media/image93.png"/><Relationship Id="rId12" Type="http://schemas.openxmlformats.org/officeDocument/2006/relationships/image" Target="../media/image92.png"/><Relationship Id="rId11" Type="http://schemas.openxmlformats.org/officeDocument/2006/relationships/image" Target="../media/image91.png"/><Relationship Id="rId10" Type="http://schemas.openxmlformats.org/officeDocument/2006/relationships/image" Target="../media/image90.png"/><Relationship Id="rId1" Type="http://schemas.openxmlformats.org/officeDocument/2006/relationships/hyperlink" Target="http://www.leadleo.com/" TargetMode="External"/></Relationships>
</file>

<file path=ppt/slides/_rels/slide5.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6.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7.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hyperlink" Target="http://www.leadleo.com/" TargetMode="External"/></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hyperlink" Target="http://www.leadleo.com/" TargetMode="External"/><Relationship Id="rId1"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7197025" y="6492949"/>
            <a:ext cx="538480"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DB372B"/>
                </a:solidFill>
                <a:latin typeface="Arial" panose="020B0604020202090204"/>
                <a:cs typeface="Arial" panose="020B0604020202090204"/>
              </a:rPr>
              <a:t>2-5588</a:t>
            </a:r>
            <a:endParaRPr sz="1200">
              <a:latin typeface="Arial" panose="020B0604020202090204"/>
              <a:cs typeface="Arial" panose="020B0604020202090204"/>
            </a:endParaRPr>
          </a:p>
        </p:txBody>
      </p:sp>
      <p:sp>
        <p:nvSpPr>
          <p:cNvPr id="3" name="object 3"/>
          <p:cNvSpPr txBox="1"/>
          <p:nvPr/>
        </p:nvSpPr>
        <p:spPr>
          <a:xfrm>
            <a:off x="6697226" y="6520085"/>
            <a:ext cx="513080" cy="170815"/>
          </a:xfrm>
          <a:prstGeom prst="rect">
            <a:avLst/>
          </a:prstGeom>
        </p:spPr>
        <p:txBody>
          <a:bodyPr vert="horz" wrap="square" lIns="0" tIns="0" rIns="0" bIns="0" rtlCol="0">
            <a:spAutoFit/>
          </a:bodyPr>
          <a:lstStyle/>
          <a:p>
            <a:pPr>
              <a:lnSpc>
                <a:spcPts val="1325"/>
              </a:lnSpc>
            </a:pPr>
            <a:r>
              <a:rPr sz="1200" spc="45" dirty="0">
                <a:solidFill>
                  <a:srgbClr val="DB372B"/>
                </a:solidFill>
                <a:latin typeface="Arial" panose="020B0604020202090204"/>
                <a:cs typeface="Arial" panose="020B0604020202090204"/>
              </a:rPr>
              <a:t>400-07</a:t>
            </a:r>
            <a:endParaRPr sz="1200">
              <a:latin typeface="Arial" panose="020B0604020202090204"/>
              <a:cs typeface="Arial" panose="020B0604020202090204"/>
            </a:endParaRPr>
          </a:p>
        </p:txBody>
      </p:sp>
      <p:grpSp>
        <p:nvGrpSpPr>
          <p:cNvPr id="4" name="object 4"/>
          <p:cNvGrpSpPr/>
          <p:nvPr/>
        </p:nvGrpSpPr>
        <p:grpSpPr>
          <a:xfrm>
            <a:off x="5614408" y="840508"/>
            <a:ext cx="6577330" cy="6017895"/>
            <a:chOff x="5614408" y="840508"/>
            <a:chExt cx="6577330" cy="6017895"/>
          </a:xfrm>
        </p:grpSpPr>
        <p:pic>
          <p:nvPicPr>
            <p:cNvPr id="5" name="object 5"/>
            <p:cNvPicPr/>
            <p:nvPr/>
          </p:nvPicPr>
          <p:blipFill>
            <a:blip r:embed="rId1" cstate="print"/>
            <a:stretch>
              <a:fillRect/>
            </a:stretch>
          </p:blipFill>
          <p:spPr>
            <a:xfrm>
              <a:off x="6502400" y="6426200"/>
              <a:ext cx="733425" cy="295275"/>
            </a:xfrm>
            <a:prstGeom prst="rect">
              <a:avLst/>
            </a:prstGeom>
          </p:spPr>
        </p:pic>
        <p:pic>
          <p:nvPicPr>
            <p:cNvPr id="6" name="object 6"/>
            <p:cNvPicPr/>
            <p:nvPr/>
          </p:nvPicPr>
          <p:blipFill>
            <a:blip r:embed="rId2" cstate="print"/>
            <a:stretch>
              <a:fillRect/>
            </a:stretch>
          </p:blipFill>
          <p:spPr>
            <a:xfrm>
              <a:off x="6937882" y="840508"/>
              <a:ext cx="5253667" cy="6017491"/>
            </a:xfrm>
            <a:prstGeom prst="rect">
              <a:avLst/>
            </a:prstGeom>
          </p:spPr>
        </p:pic>
        <p:sp>
          <p:nvSpPr>
            <p:cNvPr id="7" name="object 7"/>
            <p:cNvSpPr/>
            <p:nvPr/>
          </p:nvSpPr>
          <p:spPr>
            <a:xfrm>
              <a:off x="5614408" y="1240273"/>
              <a:ext cx="6153150" cy="5139690"/>
            </a:xfrm>
            <a:custGeom>
              <a:avLst/>
              <a:gdLst/>
              <a:ahLst/>
              <a:cxnLst/>
              <a:rect l="l" t="t" r="r" b="b"/>
              <a:pathLst>
                <a:path w="6153150" h="5139690">
                  <a:moveTo>
                    <a:pt x="3685030" y="5139452"/>
                  </a:moveTo>
                  <a:lnTo>
                    <a:pt x="0" y="5139452"/>
                  </a:lnTo>
                  <a:lnTo>
                    <a:pt x="2468119" y="0"/>
                  </a:lnTo>
                  <a:lnTo>
                    <a:pt x="6153150" y="0"/>
                  </a:lnTo>
                  <a:lnTo>
                    <a:pt x="3685030" y="5139452"/>
                  </a:lnTo>
                  <a:close/>
                </a:path>
              </a:pathLst>
            </a:custGeom>
            <a:solidFill>
              <a:srgbClr val="C00000">
                <a:alpha val="65097"/>
              </a:srgbClr>
            </a:solidFill>
          </p:spPr>
          <p:txBody>
            <a:bodyPr wrap="square" lIns="0" tIns="0" rIns="0" bIns="0" rtlCol="0"/>
            <a:lstStyle/>
            <a:p/>
          </p:txBody>
        </p:sp>
      </p:grpSp>
      <p:sp>
        <p:nvSpPr>
          <p:cNvPr id="8" name="object 8"/>
          <p:cNvSpPr txBox="1"/>
          <p:nvPr/>
        </p:nvSpPr>
        <p:spPr>
          <a:xfrm>
            <a:off x="9817010" y="304930"/>
            <a:ext cx="1957070" cy="330200"/>
          </a:xfrm>
          <a:prstGeom prst="rect">
            <a:avLst/>
          </a:prstGeom>
        </p:spPr>
        <p:txBody>
          <a:bodyPr vert="horz" wrap="square" lIns="0" tIns="12700" rIns="0" bIns="0" rtlCol="0">
            <a:spAutoFit/>
          </a:bodyPr>
          <a:lstStyle/>
          <a:p>
            <a:pPr marL="12700">
              <a:lnSpc>
                <a:spcPct val="100000"/>
              </a:lnSpc>
              <a:spcBef>
                <a:spcPts val="100"/>
              </a:spcBef>
            </a:pPr>
            <a:r>
              <a:rPr sz="2000" b="1" spc="-5" dirty="0">
                <a:solidFill>
                  <a:srgbClr val="E8382A"/>
                </a:solidFill>
                <a:latin typeface="Calibri"/>
                <a:cs typeface="Calibri"/>
                <a:hlinkClick r:id="rId3"/>
              </a:rPr>
              <a:t>www.leadleo.com</a:t>
            </a:r>
            <a:endParaRPr sz="2000">
              <a:latin typeface="Calibri"/>
              <a:cs typeface="Calibri"/>
            </a:endParaRPr>
          </a:p>
        </p:txBody>
      </p:sp>
      <p:sp>
        <p:nvSpPr>
          <p:cNvPr id="9" name="object 9"/>
          <p:cNvSpPr txBox="1"/>
          <p:nvPr/>
        </p:nvSpPr>
        <p:spPr>
          <a:xfrm>
            <a:off x="8277859" y="5634297"/>
            <a:ext cx="3683000" cy="848360"/>
          </a:xfrm>
          <a:prstGeom prst="rect">
            <a:avLst/>
          </a:prstGeom>
        </p:spPr>
        <p:txBody>
          <a:bodyPr vert="horz" wrap="square" lIns="0" tIns="12700" rIns="0" bIns="0" rtlCol="0">
            <a:spAutoFit/>
          </a:bodyPr>
          <a:lstStyle/>
          <a:p>
            <a:pPr marL="12700" marR="5080">
              <a:lnSpc>
                <a:spcPct val="100000"/>
              </a:lnSpc>
              <a:spcBef>
                <a:spcPts val="100"/>
              </a:spcBef>
            </a:pPr>
            <a:r>
              <a:rPr sz="900" dirty="0">
                <a:solidFill>
                  <a:srgbClr val="FFFFFF"/>
                </a:solidFill>
                <a:latin typeface="Arial Unicode MS" panose="020B0604020202020204" charset="-122"/>
                <a:cs typeface="Arial Unicode MS" panose="020B0604020202020204" charset="-122"/>
              </a:rPr>
              <a:t>报告提供的任何内容（包括但不限于数据、文字、图表、图像等）均系 头豹研究院独有的高度机密性文件（在报告中另行标明出处者除外）。 未经头豹研究院事先书面许可，任何人不得以任何方式擅自复制、再造、 传播、出版、引用、改编、汇编本报告内容，若有违反上述约定的行为 发生，头豹研究院保留采取法律措施，追究相关人员责任的权利。头豹 研究院开展的所有商业活动均使用</a:t>
            </a:r>
            <a:r>
              <a:rPr sz="900" spc="-5" dirty="0">
                <a:solidFill>
                  <a:srgbClr val="FFFFFF"/>
                </a:solidFill>
                <a:latin typeface="Calibri"/>
                <a:cs typeface="Calibri"/>
              </a:rPr>
              <a:t>“</a:t>
            </a:r>
            <a:r>
              <a:rPr sz="900" dirty="0">
                <a:solidFill>
                  <a:srgbClr val="FFFFFF"/>
                </a:solidFill>
                <a:latin typeface="Arial Unicode MS" panose="020B0604020202020204" charset="-122"/>
                <a:cs typeface="Arial Unicode MS" panose="020B0604020202020204" charset="-122"/>
              </a:rPr>
              <a:t>头豹研究院</a:t>
            </a:r>
            <a:r>
              <a:rPr sz="900" spc="-5" dirty="0">
                <a:solidFill>
                  <a:srgbClr val="FFFFFF"/>
                </a:solidFill>
                <a:latin typeface="Calibri"/>
                <a:cs typeface="Calibri"/>
              </a:rPr>
              <a:t>”</a:t>
            </a:r>
            <a:r>
              <a:rPr sz="900" dirty="0">
                <a:solidFill>
                  <a:srgbClr val="FFFFFF"/>
                </a:solidFill>
                <a:latin typeface="Arial Unicode MS" panose="020B0604020202020204" charset="-122"/>
                <a:cs typeface="Arial Unicode MS" panose="020B0604020202020204" charset="-122"/>
              </a:rPr>
              <a:t>或</a:t>
            </a:r>
            <a:r>
              <a:rPr sz="900" spc="-5" dirty="0">
                <a:solidFill>
                  <a:srgbClr val="FFFFFF"/>
                </a:solidFill>
                <a:latin typeface="Calibri"/>
                <a:cs typeface="Calibri"/>
              </a:rPr>
              <a:t>“</a:t>
            </a:r>
            <a:r>
              <a:rPr sz="900" dirty="0">
                <a:solidFill>
                  <a:srgbClr val="FFFFFF"/>
                </a:solidFill>
                <a:latin typeface="Arial Unicode MS" panose="020B0604020202020204" charset="-122"/>
                <a:cs typeface="Arial Unicode MS" panose="020B0604020202020204" charset="-122"/>
              </a:rPr>
              <a:t>头豹</a:t>
            </a:r>
            <a:r>
              <a:rPr sz="900" spc="-5" dirty="0">
                <a:solidFill>
                  <a:srgbClr val="FFFFFF"/>
                </a:solidFill>
                <a:latin typeface="Calibri"/>
                <a:cs typeface="Calibri"/>
              </a:rPr>
              <a:t>”</a:t>
            </a:r>
            <a:r>
              <a:rPr sz="900" dirty="0">
                <a:solidFill>
                  <a:srgbClr val="FFFFFF"/>
                </a:solidFill>
                <a:latin typeface="Arial Unicode MS" panose="020B0604020202020204" charset="-122"/>
                <a:cs typeface="Arial Unicode MS" panose="020B0604020202020204" charset="-122"/>
              </a:rPr>
              <a:t>的商号、商标，</a:t>
            </a:r>
            <a:endParaRPr sz="900">
              <a:latin typeface="Arial Unicode MS" panose="020B0604020202020204" charset="-122"/>
              <a:cs typeface="Arial Unicode MS" panose="020B0604020202020204" charset="-122"/>
            </a:endParaRPr>
          </a:p>
        </p:txBody>
      </p:sp>
      <p:sp>
        <p:nvSpPr>
          <p:cNvPr id="10" name="object 10"/>
          <p:cNvSpPr txBox="1"/>
          <p:nvPr/>
        </p:nvSpPr>
        <p:spPr>
          <a:xfrm>
            <a:off x="8252459" y="6438207"/>
            <a:ext cx="3623945" cy="185420"/>
          </a:xfrm>
          <a:prstGeom prst="rect">
            <a:avLst/>
          </a:prstGeom>
        </p:spPr>
        <p:txBody>
          <a:bodyPr vert="horz" wrap="square" lIns="0" tIns="12700" rIns="0" bIns="0" rtlCol="0">
            <a:spAutoFit/>
          </a:bodyPr>
          <a:lstStyle/>
          <a:p>
            <a:pPr marL="38100">
              <a:lnSpc>
                <a:spcPct val="100000"/>
              </a:lnSpc>
              <a:spcBef>
                <a:spcPts val="100"/>
              </a:spcBef>
            </a:pPr>
            <a:r>
              <a:rPr sz="900" dirty="0">
                <a:solidFill>
                  <a:srgbClr val="FFFFFF"/>
                </a:solidFill>
                <a:latin typeface="Arial Unicode MS" panose="020B0604020202020204" charset="-122"/>
                <a:cs typeface="Arial Unicode MS" panose="020B0604020202020204" charset="-122"/>
              </a:rPr>
              <a:t>头豹研究院无任何前述名称之外的其他分支机构，也未授权或聘用其</a:t>
            </a:r>
            <a:r>
              <a:rPr sz="900" spc="-585" dirty="0">
                <a:solidFill>
                  <a:srgbClr val="FFFFFF"/>
                </a:solidFill>
                <a:latin typeface="Arial Unicode MS" panose="020B0604020202020204" charset="-122"/>
                <a:cs typeface="Arial Unicode MS" panose="020B0604020202020204" charset="-122"/>
              </a:rPr>
              <a:t>他</a:t>
            </a:r>
            <a:r>
              <a:rPr sz="1575" baseline="-21000" dirty="0">
                <a:solidFill>
                  <a:srgbClr val="333333"/>
                </a:solidFill>
                <a:latin typeface="Microsoft YaHei"/>
                <a:cs typeface="Microsoft YaHei"/>
              </a:rPr>
              <a:t>1</a:t>
            </a:r>
            <a:endParaRPr sz="1575" baseline="-21000">
              <a:latin typeface="Microsoft YaHei"/>
              <a:cs typeface="Microsoft YaHei"/>
            </a:endParaRPr>
          </a:p>
        </p:txBody>
      </p:sp>
      <p:sp>
        <p:nvSpPr>
          <p:cNvPr id="11" name="object 11"/>
          <p:cNvSpPr txBox="1"/>
          <p:nvPr/>
        </p:nvSpPr>
        <p:spPr>
          <a:xfrm>
            <a:off x="8277859" y="6594417"/>
            <a:ext cx="2197100" cy="162560"/>
          </a:xfrm>
          <a:prstGeom prst="rect">
            <a:avLst/>
          </a:prstGeom>
        </p:spPr>
        <p:txBody>
          <a:bodyPr vert="horz" wrap="square" lIns="0" tIns="12700" rIns="0" bIns="0" rtlCol="0">
            <a:spAutoFit/>
          </a:bodyPr>
          <a:lstStyle/>
          <a:p>
            <a:pPr marL="12700">
              <a:lnSpc>
                <a:spcPct val="100000"/>
              </a:lnSpc>
              <a:spcBef>
                <a:spcPts val="100"/>
              </a:spcBef>
            </a:pPr>
            <a:r>
              <a:rPr sz="900" dirty="0">
                <a:solidFill>
                  <a:srgbClr val="FFFFFF"/>
                </a:solidFill>
                <a:latin typeface="Arial Unicode MS" panose="020B0604020202020204" charset="-122"/>
                <a:cs typeface="Arial Unicode MS" panose="020B0604020202020204" charset="-122"/>
              </a:rPr>
              <a:t>任何第三方代表头豹研究院开展商业活动。</a:t>
            </a:r>
            <a:endParaRPr sz="900">
              <a:latin typeface="Arial Unicode MS" panose="020B0604020202020204" charset="-122"/>
              <a:cs typeface="Arial Unicode MS" panose="020B0604020202020204" charset="-122"/>
            </a:endParaRPr>
          </a:p>
        </p:txBody>
      </p:sp>
      <p:pic>
        <p:nvPicPr>
          <p:cNvPr id="12" name="object 12"/>
          <p:cNvPicPr/>
          <p:nvPr/>
        </p:nvPicPr>
        <p:blipFill>
          <a:blip r:embed="rId4" cstate="print"/>
          <a:stretch>
            <a:fillRect/>
          </a:stretch>
        </p:blipFill>
        <p:spPr>
          <a:xfrm>
            <a:off x="340988" y="189923"/>
            <a:ext cx="1445483" cy="585938"/>
          </a:xfrm>
          <a:prstGeom prst="rect">
            <a:avLst/>
          </a:prstGeom>
        </p:spPr>
      </p:pic>
      <p:sp>
        <p:nvSpPr>
          <p:cNvPr id="13" name="object 13"/>
          <p:cNvSpPr txBox="1"/>
          <p:nvPr/>
        </p:nvSpPr>
        <p:spPr>
          <a:xfrm>
            <a:off x="323563" y="5416076"/>
            <a:ext cx="2565400" cy="635000"/>
          </a:xfrm>
          <a:prstGeom prst="rect">
            <a:avLst/>
          </a:prstGeom>
        </p:spPr>
        <p:txBody>
          <a:bodyPr vert="horz" wrap="square" lIns="0" tIns="12700" rIns="0" bIns="0" rtlCol="0">
            <a:spAutoFit/>
          </a:bodyPr>
          <a:lstStyle/>
          <a:p>
            <a:pPr marL="12700" marR="5080">
              <a:lnSpc>
                <a:spcPct val="100000"/>
              </a:lnSpc>
              <a:spcBef>
                <a:spcPts val="100"/>
              </a:spcBef>
            </a:pPr>
            <a:r>
              <a:rPr sz="2000" dirty="0">
                <a:solidFill>
                  <a:srgbClr val="333333"/>
                </a:solidFill>
                <a:latin typeface="Arial Unicode MS" panose="020B0604020202020204" charset="-122"/>
                <a:cs typeface="Arial Unicode MS" panose="020B0604020202020204" charset="-122"/>
              </a:rPr>
              <a:t>报告主要作者：梁秋兰  </a:t>
            </a:r>
            <a:r>
              <a:rPr sz="2000" spc="-30" dirty="0">
                <a:solidFill>
                  <a:srgbClr val="333333"/>
                </a:solidFill>
                <a:latin typeface="Arial Unicode MS" panose="020B0604020202020204" charset="-122"/>
                <a:cs typeface="Arial Unicode MS" panose="020B0604020202020204" charset="-122"/>
              </a:rPr>
              <a:t>2021/02</a:t>
            </a:r>
            <a:endParaRPr sz="2000">
              <a:latin typeface="Arial Unicode MS" panose="020B0604020202020204" charset="-122"/>
              <a:cs typeface="Arial Unicode MS" panose="020B0604020202020204" charset="-122"/>
            </a:endParaRPr>
          </a:p>
        </p:txBody>
      </p:sp>
      <p:sp>
        <p:nvSpPr>
          <p:cNvPr id="14" name="object 14"/>
          <p:cNvSpPr txBox="1"/>
          <p:nvPr/>
        </p:nvSpPr>
        <p:spPr>
          <a:xfrm>
            <a:off x="323563" y="3043390"/>
            <a:ext cx="5617210" cy="1974850"/>
          </a:xfrm>
          <a:prstGeom prst="rect">
            <a:avLst/>
          </a:prstGeom>
        </p:spPr>
        <p:txBody>
          <a:bodyPr vert="horz" wrap="square" lIns="0" tIns="12700" rIns="0" bIns="0" rtlCol="0">
            <a:spAutoFit/>
          </a:bodyPr>
          <a:lstStyle/>
          <a:p>
            <a:pPr marL="12700">
              <a:lnSpc>
                <a:spcPct val="100000"/>
              </a:lnSpc>
              <a:spcBef>
                <a:spcPts val="100"/>
              </a:spcBef>
            </a:pPr>
            <a:r>
              <a:rPr sz="2400" b="1" spc="-155" dirty="0">
                <a:latin typeface="Microsoft YaHei"/>
                <a:cs typeface="Microsoft YaHei"/>
              </a:rPr>
              <a:t>2021 Meituan </a:t>
            </a:r>
            <a:r>
              <a:rPr sz="2400" b="1" spc="-135" dirty="0">
                <a:latin typeface="Microsoft YaHei"/>
                <a:cs typeface="Microsoft YaHei"/>
              </a:rPr>
              <a:t>Enterprise</a:t>
            </a:r>
            <a:r>
              <a:rPr sz="2400" b="1" spc="120" dirty="0">
                <a:latin typeface="Microsoft YaHei"/>
                <a:cs typeface="Microsoft YaHei"/>
              </a:rPr>
              <a:t> </a:t>
            </a:r>
            <a:r>
              <a:rPr sz="2400" b="1" spc="-150" dirty="0">
                <a:latin typeface="Microsoft YaHei"/>
                <a:cs typeface="Microsoft YaHei"/>
              </a:rPr>
              <a:t>Report</a:t>
            </a:r>
            <a:endParaRPr sz="2400">
              <a:latin typeface="Microsoft YaHei"/>
              <a:cs typeface="Microsoft YaHei"/>
            </a:endParaRPr>
          </a:p>
          <a:p>
            <a:pPr>
              <a:lnSpc>
                <a:spcPct val="100000"/>
              </a:lnSpc>
              <a:spcBef>
                <a:spcPts val="20"/>
              </a:spcBef>
            </a:pPr>
            <a:endParaRPr sz="1550">
              <a:latin typeface="Microsoft YaHei"/>
              <a:cs typeface="Microsoft YaHei"/>
            </a:endParaRPr>
          </a:p>
          <a:p>
            <a:pPr marL="12700">
              <a:lnSpc>
                <a:spcPct val="100000"/>
              </a:lnSpc>
            </a:pPr>
            <a:r>
              <a:rPr sz="2400" b="1" spc="-155" dirty="0">
                <a:latin typeface="Microsoft YaHei"/>
                <a:cs typeface="Microsoft YaHei"/>
              </a:rPr>
              <a:t>2021</a:t>
            </a:r>
            <a:r>
              <a:rPr sz="2400" b="1" dirty="0">
                <a:latin typeface="Microsoft YaHei"/>
                <a:cs typeface="Microsoft YaHei"/>
              </a:rPr>
              <a:t>米団企業レポート</a:t>
            </a:r>
            <a:endParaRPr sz="2400">
              <a:latin typeface="Microsoft YaHei"/>
              <a:cs typeface="Microsoft YaHei"/>
            </a:endParaRPr>
          </a:p>
          <a:p>
            <a:pPr marL="15875" marR="5080">
              <a:lnSpc>
                <a:spcPct val="100000"/>
              </a:lnSpc>
              <a:spcBef>
                <a:spcPts val="1910"/>
              </a:spcBef>
            </a:pPr>
            <a:r>
              <a:rPr sz="2000" dirty="0">
                <a:solidFill>
                  <a:srgbClr val="333333"/>
                </a:solidFill>
                <a:latin typeface="Arial Unicode MS" panose="020B0604020202020204" charset="-122"/>
                <a:cs typeface="Arial Unicode MS" panose="020B0604020202020204" charset="-122"/>
              </a:rPr>
              <a:t>报告标签：美团、外卖、到店、酒店、旅游、同城 零售</a:t>
            </a:r>
            <a:endParaRPr sz="2000">
              <a:latin typeface="Arial Unicode MS" panose="020B0604020202020204" charset="-122"/>
              <a:cs typeface="Arial Unicode MS" panose="020B0604020202020204" charset="-122"/>
            </a:endParaRPr>
          </a:p>
        </p:txBody>
      </p:sp>
      <p:sp>
        <p:nvSpPr>
          <p:cNvPr id="15" name="object 15"/>
          <p:cNvSpPr txBox="1">
            <a:spLocks noGrp="1"/>
          </p:cNvSpPr>
          <p:nvPr>
            <p:ph type="title"/>
          </p:nvPr>
        </p:nvSpPr>
        <p:spPr>
          <a:xfrm>
            <a:off x="323563" y="1509164"/>
            <a:ext cx="4089400" cy="1200785"/>
          </a:xfrm>
          <a:prstGeom prst="rect">
            <a:avLst/>
          </a:prstGeom>
        </p:spPr>
        <p:txBody>
          <a:bodyPr vert="horz" wrap="square" lIns="0" tIns="12700" rIns="0" bIns="0" rtlCol="0">
            <a:spAutoFit/>
          </a:bodyPr>
          <a:lstStyle/>
          <a:p>
            <a:pPr marL="12700">
              <a:lnSpc>
                <a:spcPct val="100000"/>
              </a:lnSpc>
              <a:spcBef>
                <a:spcPts val="100"/>
              </a:spcBef>
            </a:pPr>
            <a:r>
              <a:rPr sz="3600" spc="-229" dirty="0">
                <a:solidFill>
                  <a:srgbClr val="000000"/>
                </a:solidFill>
              </a:rPr>
              <a:t>2021</a:t>
            </a:r>
            <a:r>
              <a:rPr sz="3600" dirty="0">
                <a:solidFill>
                  <a:srgbClr val="000000"/>
                </a:solidFill>
              </a:rPr>
              <a:t>年</a:t>
            </a:r>
            <a:endParaRPr sz="3600"/>
          </a:p>
          <a:p>
            <a:pPr marL="12700">
              <a:lnSpc>
                <a:spcPct val="100000"/>
              </a:lnSpc>
              <a:spcBef>
                <a:spcPts val="130"/>
              </a:spcBef>
            </a:pPr>
            <a:r>
              <a:rPr sz="4000" dirty="0">
                <a:solidFill>
                  <a:srgbClr val="000000"/>
                </a:solidFill>
              </a:rPr>
              <a:t>美团企业研究报告</a:t>
            </a:r>
            <a:endParaRPr sz="400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10</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 name="object 5"/>
          <p:cNvSpPr txBox="1"/>
          <p:nvPr/>
        </p:nvSpPr>
        <p:spPr>
          <a:xfrm>
            <a:off x="335778" y="6379500"/>
            <a:ext cx="25400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来源：美团招股书，头豹研究院编辑整理</a:t>
            </a:r>
            <a:endParaRPr sz="1100">
              <a:latin typeface="Arial Unicode MS" panose="020B0604020202020204" charset="-122"/>
              <a:cs typeface="Arial Unicode MS" panose="020B0604020202020204" charset="-122"/>
            </a:endParaRPr>
          </a:p>
        </p:txBody>
      </p:sp>
      <p:grpSp>
        <p:nvGrpSpPr>
          <p:cNvPr id="6" name="object 6"/>
          <p:cNvGrpSpPr/>
          <p:nvPr/>
        </p:nvGrpSpPr>
        <p:grpSpPr>
          <a:xfrm>
            <a:off x="335360" y="1512394"/>
            <a:ext cx="11623040" cy="19050"/>
            <a:chOff x="335360" y="1512394"/>
            <a:chExt cx="11623040" cy="19050"/>
          </a:xfrm>
        </p:grpSpPr>
        <p:sp>
          <p:nvSpPr>
            <p:cNvPr id="7" name="object 7"/>
            <p:cNvSpPr/>
            <p:nvPr/>
          </p:nvSpPr>
          <p:spPr>
            <a:xfrm>
              <a:off x="335360" y="1521919"/>
              <a:ext cx="11550650" cy="0"/>
            </a:xfrm>
            <a:custGeom>
              <a:avLst/>
              <a:gdLst/>
              <a:ahLst/>
              <a:cxnLst/>
              <a:rect l="l" t="t" r="r" b="b"/>
              <a:pathLst>
                <a:path w="11550650">
                  <a:moveTo>
                    <a:pt x="0" y="0"/>
                  </a:moveTo>
                  <a:lnTo>
                    <a:pt x="11550642" y="0"/>
                  </a:lnTo>
                </a:path>
              </a:pathLst>
            </a:custGeom>
            <a:ln w="19050">
              <a:solidFill>
                <a:srgbClr val="000000"/>
              </a:solidFill>
            </a:ln>
          </p:spPr>
          <p:txBody>
            <a:bodyPr wrap="square" lIns="0" tIns="0" rIns="0" bIns="0" rtlCol="0"/>
            <a:lstStyle/>
            <a:p/>
          </p:txBody>
        </p:sp>
        <p:sp>
          <p:nvSpPr>
            <p:cNvPr id="8" name="object 8"/>
            <p:cNvSpPr/>
            <p:nvPr/>
          </p:nvSpPr>
          <p:spPr>
            <a:xfrm>
              <a:off x="6378002" y="1521919"/>
              <a:ext cx="5580380" cy="0"/>
            </a:xfrm>
            <a:custGeom>
              <a:avLst/>
              <a:gdLst/>
              <a:ahLst/>
              <a:cxnLst/>
              <a:rect l="l" t="t" r="r" b="b"/>
              <a:pathLst>
                <a:path w="5580380">
                  <a:moveTo>
                    <a:pt x="0" y="0"/>
                  </a:moveTo>
                  <a:lnTo>
                    <a:pt x="5579999" y="0"/>
                  </a:lnTo>
                </a:path>
              </a:pathLst>
            </a:custGeom>
            <a:ln w="19050">
              <a:solidFill>
                <a:srgbClr val="FFFFFF"/>
              </a:solidFill>
            </a:ln>
          </p:spPr>
          <p:txBody>
            <a:bodyPr wrap="square" lIns="0" tIns="0" rIns="0" bIns="0" rtlCol="0"/>
            <a:lstStyle/>
            <a:p/>
          </p:txBody>
        </p:sp>
        <p:sp>
          <p:nvSpPr>
            <p:cNvPr id="9" name="object 9"/>
            <p:cNvSpPr/>
            <p:nvPr/>
          </p:nvSpPr>
          <p:spPr>
            <a:xfrm>
              <a:off x="6378002" y="1521919"/>
              <a:ext cx="5481955" cy="0"/>
            </a:xfrm>
            <a:custGeom>
              <a:avLst/>
              <a:gdLst/>
              <a:ahLst/>
              <a:cxnLst/>
              <a:rect l="l" t="t" r="r" b="b"/>
              <a:pathLst>
                <a:path w="5481955">
                  <a:moveTo>
                    <a:pt x="0" y="0"/>
                  </a:moveTo>
                  <a:lnTo>
                    <a:pt x="5481766" y="0"/>
                  </a:lnTo>
                </a:path>
              </a:pathLst>
            </a:custGeom>
            <a:ln w="19050">
              <a:solidFill>
                <a:srgbClr val="000000"/>
              </a:solidFill>
            </a:ln>
          </p:spPr>
          <p:txBody>
            <a:bodyPr wrap="square" lIns="0" tIns="0" rIns="0" bIns="0" rtlCol="0"/>
            <a:lstStyle/>
            <a:p/>
          </p:txBody>
        </p:sp>
      </p:grpSp>
      <p:sp>
        <p:nvSpPr>
          <p:cNvPr id="10" name="object 10"/>
          <p:cNvSpPr txBox="1">
            <a:spLocks noGrp="1"/>
          </p:cNvSpPr>
          <p:nvPr>
            <p:ph type="title"/>
          </p:nvPr>
        </p:nvSpPr>
        <p:spPr>
          <a:xfrm>
            <a:off x="312740" y="69472"/>
            <a:ext cx="3683000" cy="391160"/>
          </a:xfrm>
          <a:prstGeom prst="rect">
            <a:avLst/>
          </a:prstGeom>
        </p:spPr>
        <p:txBody>
          <a:bodyPr vert="horz" wrap="square" lIns="0" tIns="12700" rIns="0" bIns="0" rtlCol="0">
            <a:spAutoFit/>
          </a:bodyPr>
          <a:lstStyle/>
          <a:p>
            <a:pPr marL="12700">
              <a:lnSpc>
                <a:spcPct val="100000"/>
              </a:lnSpc>
              <a:spcBef>
                <a:spcPts val="100"/>
              </a:spcBef>
            </a:pPr>
            <a:r>
              <a:rPr dirty="0"/>
              <a:t>美团背景综述</a:t>
            </a:r>
            <a:r>
              <a:rPr spc="-195" dirty="0"/>
              <a:t>——发展历程</a:t>
            </a:r>
            <a:endParaRPr spc="-195" dirty="0"/>
          </a:p>
        </p:txBody>
      </p:sp>
      <p:sp>
        <p:nvSpPr>
          <p:cNvPr id="11" name="object 11"/>
          <p:cNvSpPr txBox="1"/>
          <p:nvPr/>
        </p:nvSpPr>
        <p:spPr>
          <a:xfrm>
            <a:off x="311299" y="432336"/>
            <a:ext cx="11457305" cy="1046480"/>
          </a:xfrm>
          <a:prstGeom prst="rect">
            <a:avLst/>
          </a:prstGeom>
        </p:spPr>
        <p:txBody>
          <a:bodyPr vert="horz" wrap="square" lIns="0" tIns="46990" rIns="0" bIns="0" rtlCol="0">
            <a:spAutoFit/>
          </a:bodyPr>
          <a:lstStyle/>
          <a:p>
            <a:pPr marL="1397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美团已经历初创期和成长期，现进入发展期，其在外卖和到店餐饮良好发展的背景下，不断加快对生活 服务的其它赛道布局，逐步发展为本地生活服务</a:t>
            </a:r>
            <a:r>
              <a:rPr sz="2000" spc="45" dirty="0">
                <a:solidFill>
                  <a:srgbClr val="9A0000"/>
                </a:solidFill>
                <a:latin typeface="Arial Unicode MS" panose="020B0604020202020204" charset="-122"/>
                <a:cs typeface="Arial Unicode MS" panose="020B0604020202020204" charset="-122"/>
              </a:rPr>
              <a:t>“</a:t>
            </a:r>
            <a:r>
              <a:rPr sz="2000" dirty="0">
                <a:solidFill>
                  <a:srgbClr val="9A0000"/>
                </a:solidFill>
                <a:latin typeface="Arial Unicode MS" panose="020B0604020202020204" charset="-122"/>
                <a:cs typeface="Arial Unicode MS" panose="020B0604020202020204" charset="-122"/>
              </a:rPr>
              <a:t>超级平台</a:t>
            </a:r>
            <a:r>
              <a:rPr sz="2000" spc="45" dirty="0">
                <a:solidFill>
                  <a:srgbClr val="9A0000"/>
                </a:solidFill>
                <a:latin typeface="Arial Unicode MS" panose="020B0604020202020204" charset="-122"/>
                <a:cs typeface="Arial Unicode MS" panose="020B0604020202020204" charset="-122"/>
              </a:rPr>
              <a:t>”</a:t>
            </a:r>
            <a:endParaRPr sz="2000">
              <a:latin typeface="Arial Unicode MS" panose="020B0604020202020204" charset="-122"/>
              <a:cs typeface="Arial Unicode MS" panose="020B0604020202020204" charset="-122"/>
            </a:endParaRPr>
          </a:p>
          <a:p>
            <a:pPr marL="12700">
              <a:lnSpc>
                <a:spcPct val="100000"/>
              </a:lnSpc>
              <a:spcBef>
                <a:spcPts val="1765"/>
              </a:spcBef>
            </a:pPr>
            <a:r>
              <a:rPr sz="1400" b="1" dirty="0">
                <a:latin typeface="Microsoft YaHei"/>
                <a:cs typeface="Microsoft YaHei"/>
              </a:rPr>
              <a:t>美团发展历程</a:t>
            </a:r>
            <a:endParaRPr sz="1400">
              <a:latin typeface="Microsoft YaHei"/>
              <a:cs typeface="Microsoft YaHei"/>
            </a:endParaRPr>
          </a:p>
        </p:txBody>
      </p:sp>
      <p:grpSp>
        <p:nvGrpSpPr>
          <p:cNvPr id="12" name="object 12"/>
          <p:cNvGrpSpPr/>
          <p:nvPr/>
        </p:nvGrpSpPr>
        <p:grpSpPr>
          <a:xfrm>
            <a:off x="364301" y="2557323"/>
            <a:ext cx="11522075" cy="338455"/>
            <a:chOff x="364301" y="2557323"/>
            <a:chExt cx="11522075" cy="338455"/>
          </a:xfrm>
        </p:grpSpPr>
        <p:sp>
          <p:nvSpPr>
            <p:cNvPr id="13" name="object 13"/>
            <p:cNvSpPr/>
            <p:nvPr/>
          </p:nvSpPr>
          <p:spPr>
            <a:xfrm>
              <a:off x="364301" y="2636109"/>
              <a:ext cx="11522075" cy="171450"/>
            </a:xfrm>
            <a:custGeom>
              <a:avLst/>
              <a:gdLst/>
              <a:ahLst/>
              <a:cxnLst/>
              <a:rect l="l" t="t" r="r" b="b"/>
              <a:pathLst>
                <a:path w="11522075" h="171450">
                  <a:moveTo>
                    <a:pt x="11464682" y="57136"/>
                  </a:moveTo>
                  <a:lnTo>
                    <a:pt x="11367439" y="57136"/>
                  </a:lnTo>
                  <a:lnTo>
                    <a:pt x="11367485" y="114286"/>
                  </a:lnTo>
                  <a:lnTo>
                    <a:pt x="11350272" y="114299"/>
                  </a:lnTo>
                  <a:lnTo>
                    <a:pt x="11350317" y="171450"/>
                  </a:lnTo>
                  <a:lnTo>
                    <a:pt x="11521700" y="85588"/>
                  </a:lnTo>
                  <a:lnTo>
                    <a:pt x="11464682" y="57136"/>
                  </a:lnTo>
                  <a:close/>
                </a:path>
                <a:path w="11522075" h="171450">
                  <a:moveTo>
                    <a:pt x="11350227" y="57150"/>
                  </a:moveTo>
                  <a:lnTo>
                    <a:pt x="0" y="66157"/>
                  </a:lnTo>
                  <a:lnTo>
                    <a:pt x="45" y="123307"/>
                  </a:lnTo>
                  <a:lnTo>
                    <a:pt x="11350272" y="114299"/>
                  </a:lnTo>
                  <a:lnTo>
                    <a:pt x="11350227" y="57150"/>
                  </a:lnTo>
                  <a:close/>
                </a:path>
                <a:path w="11522075" h="171450">
                  <a:moveTo>
                    <a:pt x="11367439" y="57136"/>
                  </a:moveTo>
                  <a:lnTo>
                    <a:pt x="11350227" y="57150"/>
                  </a:lnTo>
                  <a:lnTo>
                    <a:pt x="11350272" y="114299"/>
                  </a:lnTo>
                  <a:lnTo>
                    <a:pt x="11367485" y="114286"/>
                  </a:lnTo>
                  <a:lnTo>
                    <a:pt x="11367439" y="57136"/>
                  </a:lnTo>
                  <a:close/>
                </a:path>
                <a:path w="11522075" h="171450">
                  <a:moveTo>
                    <a:pt x="11350182" y="0"/>
                  </a:moveTo>
                  <a:lnTo>
                    <a:pt x="11350227" y="57150"/>
                  </a:lnTo>
                  <a:lnTo>
                    <a:pt x="11464682" y="57136"/>
                  </a:lnTo>
                  <a:lnTo>
                    <a:pt x="11350182" y="0"/>
                  </a:lnTo>
                  <a:close/>
                </a:path>
              </a:pathLst>
            </a:custGeom>
            <a:solidFill>
              <a:srgbClr val="575757"/>
            </a:solidFill>
          </p:spPr>
          <p:txBody>
            <a:bodyPr wrap="square" lIns="0" tIns="0" rIns="0" bIns="0" rtlCol="0"/>
            <a:lstStyle/>
            <a:p/>
          </p:txBody>
        </p:sp>
        <p:sp>
          <p:nvSpPr>
            <p:cNvPr id="14" name="object 14"/>
            <p:cNvSpPr/>
            <p:nvPr/>
          </p:nvSpPr>
          <p:spPr>
            <a:xfrm>
              <a:off x="775055" y="2557335"/>
              <a:ext cx="1652905" cy="338455"/>
            </a:xfrm>
            <a:custGeom>
              <a:avLst/>
              <a:gdLst/>
              <a:ahLst/>
              <a:cxnLst/>
              <a:rect l="l" t="t" r="r" b="b"/>
              <a:pathLst>
                <a:path w="1652905" h="338455">
                  <a:moveTo>
                    <a:pt x="362610" y="337883"/>
                  </a:moveTo>
                  <a:lnTo>
                    <a:pt x="181305" y="0"/>
                  </a:lnTo>
                  <a:lnTo>
                    <a:pt x="0" y="337883"/>
                  </a:lnTo>
                  <a:lnTo>
                    <a:pt x="362610" y="337883"/>
                  </a:lnTo>
                  <a:close/>
                </a:path>
                <a:path w="1652905" h="338455">
                  <a:moveTo>
                    <a:pt x="1652346" y="337883"/>
                  </a:moveTo>
                  <a:lnTo>
                    <a:pt x="1471041" y="0"/>
                  </a:lnTo>
                  <a:lnTo>
                    <a:pt x="1289723" y="337883"/>
                  </a:lnTo>
                  <a:lnTo>
                    <a:pt x="1652346" y="337883"/>
                  </a:lnTo>
                  <a:close/>
                </a:path>
              </a:pathLst>
            </a:custGeom>
            <a:solidFill>
              <a:srgbClr val="899397"/>
            </a:solidFill>
          </p:spPr>
          <p:txBody>
            <a:bodyPr wrap="square" lIns="0" tIns="0" rIns="0" bIns="0" rtlCol="0"/>
            <a:lstStyle/>
            <a:p/>
          </p:txBody>
        </p:sp>
        <p:sp>
          <p:nvSpPr>
            <p:cNvPr id="15" name="object 15"/>
            <p:cNvSpPr/>
            <p:nvPr/>
          </p:nvSpPr>
          <p:spPr>
            <a:xfrm>
              <a:off x="3354514" y="2557335"/>
              <a:ext cx="4232275" cy="338455"/>
            </a:xfrm>
            <a:custGeom>
              <a:avLst/>
              <a:gdLst/>
              <a:ahLst/>
              <a:cxnLst/>
              <a:rect l="l" t="t" r="r" b="b"/>
              <a:pathLst>
                <a:path w="4232275" h="338455">
                  <a:moveTo>
                    <a:pt x="362610" y="337883"/>
                  </a:moveTo>
                  <a:lnTo>
                    <a:pt x="181305" y="0"/>
                  </a:lnTo>
                  <a:lnTo>
                    <a:pt x="0" y="337883"/>
                  </a:lnTo>
                  <a:lnTo>
                    <a:pt x="362610" y="337883"/>
                  </a:lnTo>
                  <a:close/>
                </a:path>
                <a:path w="4232275" h="338455">
                  <a:moveTo>
                    <a:pt x="1652333" y="337883"/>
                  </a:moveTo>
                  <a:lnTo>
                    <a:pt x="1471028" y="0"/>
                  </a:lnTo>
                  <a:lnTo>
                    <a:pt x="1289723" y="337883"/>
                  </a:lnTo>
                  <a:lnTo>
                    <a:pt x="1652333" y="337883"/>
                  </a:lnTo>
                  <a:close/>
                </a:path>
                <a:path w="4232275" h="338455">
                  <a:moveTo>
                    <a:pt x="2942056" y="337883"/>
                  </a:moveTo>
                  <a:lnTo>
                    <a:pt x="2760751" y="0"/>
                  </a:lnTo>
                  <a:lnTo>
                    <a:pt x="2579446" y="337883"/>
                  </a:lnTo>
                  <a:lnTo>
                    <a:pt x="2942056" y="337883"/>
                  </a:lnTo>
                  <a:close/>
                </a:path>
                <a:path w="4232275" h="338455">
                  <a:moveTo>
                    <a:pt x="4231779" y="337883"/>
                  </a:moveTo>
                  <a:lnTo>
                    <a:pt x="4050474" y="0"/>
                  </a:lnTo>
                  <a:lnTo>
                    <a:pt x="3869169" y="337883"/>
                  </a:lnTo>
                  <a:lnTo>
                    <a:pt x="4231779" y="337883"/>
                  </a:lnTo>
                  <a:close/>
                </a:path>
              </a:pathLst>
            </a:custGeom>
            <a:solidFill>
              <a:srgbClr val="ADB4B7"/>
            </a:solidFill>
          </p:spPr>
          <p:txBody>
            <a:bodyPr wrap="square" lIns="0" tIns="0" rIns="0" bIns="0" rtlCol="0"/>
            <a:lstStyle/>
            <a:p/>
          </p:txBody>
        </p:sp>
        <p:sp>
          <p:nvSpPr>
            <p:cNvPr id="16" name="object 16"/>
            <p:cNvSpPr/>
            <p:nvPr/>
          </p:nvSpPr>
          <p:spPr>
            <a:xfrm>
              <a:off x="8513407" y="2557335"/>
              <a:ext cx="2942590" cy="338455"/>
            </a:xfrm>
            <a:custGeom>
              <a:avLst/>
              <a:gdLst/>
              <a:ahLst/>
              <a:cxnLst/>
              <a:rect l="l" t="t" r="r" b="b"/>
              <a:pathLst>
                <a:path w="2942590" h="338455">
                  <a:moveTo>
                    <a:pt x="362610" y="337883"/>
                  </a:moveTo>
                  <a:lnTo>
                    <a:pt x="181305" y="0"/>
                  </a:lnTo>
                  <a:lnTo>
                    <a:pt x="0" y="337883"/>
                  </a:lnTo>
                  <a:lnTo>
                    <a:pt x="362610" y="337883"/>
                  </a:lnTo>
                  <a:close/>
                </a:path>
                <a:path w="2942590" h="338455">
                  <a:moveTo>
                    <a:pt x="1652346" y="337883"/>
                  </a:moveTo>
                  <a:lnTo>
                    <a:pt x="1471028" y="0"/>
                  </a:lnTo>
                  <a:lnTo>
                    <a:pt x="1289723" y="337883"/>
                  </a:lnTo>
                  <a:lnTo>
                    <a:pt x="1652346" y="337883"/>
                  </a:lnTo>
                  <a:close/>
                </a:path>
                <a:path w="2942590" h="338455">
                  <a:moveTo>
                    <a:pt x="2942056" y="337883"/>
                  </a:moveTo>
                  <a:lnTo>
                    <a:pt x="2760751" y="0"/>
                  </a:lnTo>
                  <a:lnTo>
                    <a:pt x="2579446" y="337883"/>
                  </a:lnTo>
                  <a:lnTo>
                    <a:pt x="2942056" y="337883"/>
                  </a:lnTo>
                  <a:close/>
                </a:path>
              </a:pathLst>
            </a:custGeom>
            <a:solidFill>
              <a:srgbClr val="EFEFF1"/>
            </a:solidFill>
          </p:spPr>
          <p:txBody>
            <a:bodyPr wrap="square" lIns="0" tIns="0" rIns="0" bIns="0" rtlCol="0"/>
            <a:lstStyle/>
            <a:p/>
          </p:txBody>
        </p:sp>
      </p:grpSp>
      <p:sp>
        <p:nvSpPr>
          <p:cNvPr id="17" name="object 17"/>
          <p:cNvSpPr/>
          <p:nvPr/>
        </p:nvSpPr>
        <p:spPr>
          <a:xfrm>
            <a:off x="346905"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899397"/>
          </a:solidFill>
        </p:spPr>
        <p:txBody>
          <a:bodyPr wrap="square" lIns="0" tIns="0" rIns="0" bIns="0" rtlCol="0"/>
          <a:lstStyle/>
          <a:p/>
        </p:txBody>
      </p:sp>
      <p:sp>
        <p:nvSpPr>
          <p:cNvPr id="18" name="object 18"/>
          <p:cNvSpPr txBox="1"/>
          <p:nvPr/>
        </p:nvSpPr>
        <p:spPr>
          <a:xfrm>
            <a:off x="813334"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2010</a:t>
            </a:r>
            <a:endParaRPr sz="1200">
              <a:latin typeface="Arial Unicode MS" panose="020B0604020202020204" charset="-122"/>
              <a:cs typeface="Arial Unicode MS" panose="020B0604020202020204" charset="-122"/>
            </a:endParaRPr>
          </a:p>
        </p:txBody>
      </p:sp>
      <p:sp>
        <p:nvSpPr>
          <p:cNvPr id="19" name="object 19"/>
          <p:cNvSpPr/>
          <p:nvPr/>
        </p:nvSpPr>
        <p:spPr>
          <a:xfrm>
            <a:off x="2924616"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ADB4B7"/>
          </a:solidFill>
        </p:spPr>
        <p:txBody>
          <a:bodyPr wrap="square" lIns="0" tIns="0" rIns="0" bIns="0" rtlCol="0"/>
          <a:lstStyle/>
          <a:p/>
        </p:txBody>
      </p:sp>
      <p:sp>
        <p:nvSpPr>
          <p:cNvPr id="20" name="object 20"/>
          <p:cNvSpPr txBox="1"/>
          <p:nvPr/>
        </p:nvSpPr>
        <p:spPr>
          <a:xfrm>
            <a:off x="3391044"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2013</a:t>
            </a:r>
            <a:endParaRPr sz="1200">
              <a:latin typeface="Arial Unicode MS" panose="020B0604020202020204" charset="-122"/>
              <a:cs typeface="Arial Unicode MS" panose="020B0604020202020204" charset="-122"/>
            </a:endParaRPr>
          </a:p>
        </p:txBody>
      </p:sp>
      <p:sp>
        <p:nvSpPr>
          <p:cNvPr id="21" name="object 21"/>
          <p:cNvSpPr/>
          <p:nvPr/>
        </p:nvSpPr>
        <p:spPr>
          <a:xfrm>
            <a:off x="10657744"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EFEFF1"/>
          </a:solidFill>
        </p:spPr>
        <p:txBody>
          <a:bodyPr wrap="square" lIns="0" tIns="0" rIns="0" bIns="0" rtlCol="0"/>
          <a:lstStyle/>
          <a:p/>
        </p:txBody>
      </p:sp>
      <p:sp>
        <p:nvSpPr>
          <p:cNvPr id="22" name="object 22"/>
          <p:cNvSpPr txBox="1"/>
          <p:nvPr/>
        </p:nvSpPr>
        <p:spPr>
          <a:xfrm>
            <a:off x="10895572" y="1972701"/>
            <a:ext cx="806450"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a:t>
            </a:r>
            <a:r>
              <a:rPr sz="1200" spc="-20" dirty="0">
                <a:latin typeface="Arial Unicode MS" panose="020B0604020202020204" charset="-122"/>
                <a:cs typeface="Arial Unicode MS" panose="020B0604020202020204" charset="-122"/>
              </a:rPr>
              <a:t>9</a:t>
            </a:r>
            <a:r>
              <a:rPr sz="1200" dirty="0">
                <a:latin typeface="Arial Unicode MS" panose="020B0604020202020204" charset="-122"/>
                <a:cs typeface="Arial Unicode MS" panose="020B0604020202020204" charset="-122"/>
              </a:rPr>
              <a:t>年至今</a:t>
            </a:r>
            <a:endParaRPr sz="1200">
              <a:latin typeface="Arial Unicode MS" panose="020B0604020202020204" charset="-122"/>
              <a:cs typeface="Arial Unicode MS" panose="020B0604020202020204" charset="-122"/>
            </a:endParaRPr>
          </a:p>
        </p:txBody>
      </p:sp>
      <p:sp>
        <p:nvSpPr>
          <p:cNvPr id="23" name="object 23"/>
          <p:cNvSpPr/>
          <p:nvPr/>
        </p:nvSpPr>
        <p:spPr>
          <a:xfrm>
            <a:off x="1635761"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899397"/>
          </a:solidFill>
        </p:spPr>
        <p:txBody>
          <a:bodyPr wrap="square" lIns="0" tIns="0" rIns="0" bIns="0" rtlCol="0"/>
          <a:lstStyle/>
          <a:p/>
        </p:txBody>
      </p:sp>
      <p:sp>
        <p:nvSpPr>
          <p:cNvPr id="24" name="object 24"/>
          <p:cNvSpPr txBox="1"/>
          <p:nvPr/>
        </p:nvSpPr>
        <p:spPr>
          <a:xfrm>
            <a:off x="2102189"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2012</a:t>
            </a:r>
            <a:endParaRPr sz="1200">
              <a:latin typeface="Arial Unicode MS" panose="020B0604020202020204" charset="-122"/>
              <a:cs typeface="Arial Unicode MS" panose="020B0604020202020204" charset="-122"/>
            </a:endParaRPr>
          </a:p>
        </p:txBody>
      </p:sp>
      <p:graphicFrame>
        <p:nvGraphicFramePr>
          <p:cNvPr id="25" name="object 25"/>
          <p:cNvGraphicFramePr>
            <a:graphicFrameLocks noGrp="1"/>
          </p:cNvGraphicFramePr>
          <p:nvPr/>
        </p:nvGraphicFramePr>
        <p:xfrm>
          <a:off x="405156" y="3087071"/>
          <a:ext cx="11612880" cy="2526030"/>
        </p:xfrm>
        <a:graphic>
          <a:graphicData uri="http://schemas.openxmlformats.org/drawingml/2006/table">
            <a:tbl>
              <a:tblPr firstRow="1" bandRow="1">
                <a:tableStyleId>{2D5ABB26-0587-4C30-8999-92F81FD0307C}</a:tableStyleId>
              </a:tblPr>
              <a:tblGrid>
                <a:gridCol w="1219200"/>
                <a:gridCol w="1289050"/>
                <a:gridCol w="215264"/>
                <a:gridCol w="1073785"/>
                <a:gridCol w="1289050"/>
                <a:gridCol w="1289050"/>
                <a:gridCol w="1289050"/>
                <a:gridCol w="215265"/>
                <a:gridCol w="1082040"/>
                <a:gridCol w="207645"/>
                <a:gridCol w="1074420"/>
                <a:gridCol w="215900"/>
                <a:gridCol w="1157604"/>
              </a:tblGrid>
              <a:tr h="361940">
                <a:tc>
                  <a:txBody>
                    <a:bodyPr/>
                    <a:lstStyle/>
                    <a:p>
                      <a:pPr marL="171450" marR="93345" indent="-171450" algn="r">
                        <a:lnSpc>
                          <a:spcPts val="1370"/>
                        </a:lnSpc>
                        <a:buSzPct val="104000"/>
                        <a:buFont typeface="Arial" panose="020B0604020202090204"/>
                        <a:buChar char="•"/>
                        <a:tabLst>
                          <a:tab pos="171450" algn="l"/>
                        </a:tabLst>
                      </a:pPr>
                      <a:r>
                        <a:rPr sz="1200" dirty="0">
                          <a:solidFill>
                            <a:srgbClr val="353535"/>
                          </a:solidFill>
                          <a:latin typeface="Arial Unicode MS" panose="020B0604020202020204" charset="-122"/>
                          <a:cs typeface="Arial Unicode MS" panose="020B0604020202020204" charset="-122"/>
                        </a:rPr>
                        <a:t>美团网创立，</a:t>
                      </a:r>
                      <a:endParaRPr sz="1200">
                        <a:latin typeface="Arial Unicode MS" panose="020B0604020202020204" charset="-122"/>
                        <a:cs typeface="Arial Unicode MS" panose="020B0604020202020204" charset="-122"/>
                      </a:endParaRPr>
                    </a:p>
                    <a:p>
                      <a:pPr marR="93345" algn="r">
                        <a:lnSpc>
                          <a:spcPts val="1380"/>
                        </a:lnSpc>
                      </a:pPr>
                      <a:r>
                        <a:rPr sz="1200" dirty="0">
                          <a:solidFill>
                            <a:srgbClr val="353535"/>
                          </a:solidFill>
                          <a:latin typeface="Arial Unicode MS" panose="020B0604020202020204" charset="-122"/>
                          <a:cs typeface="Arial Unicode MS" panose="020B0604020202020204" charset="-122"/>
                        </a:rPr>
                        <a:t>在各地区扩展</a:t>
                      </a:r>
                      <a:endParaRPr sz="1200">
                        <a:latin typeface="Arial Unicode MS" panose="020B0604020202020204" charset="-122"/>
                        <a:cs typeface="Arial Unicode MS" panose="020B0604020202020204" charset="-122"/>
                      </a:endParaRPr>
                    </a:p>
                  </a:txBody>
                  <a:tcPr marL="0" marR="0" marT="0" marB="0"/>
                </a:tc>
                <a:tc>
                  <a:txBody>
                    <a:bodyPr/>
                    <a:lstStyle/>
                    <a:p>
                      <a:pPr marL="272415" indent="-172085">
                        <a:lnSpc>
                          <a:spcPts val="1370"/>
                        </a:lnSpc>
                        <a:buSzPct val="104000"/>
                        <a:buFont typeface="Arial" panose="020B0604020202090204"/>
                        <a:buChar char="•"/>
                        <a:tabLst>
                          <a:tab pos="273050" algn="l"/>
                        </a:tabLst>
                      </a:pP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电影票线</a:t>
                      </a:r>
                      <a:endParaRPr sz="1200">
                        <a:latin typeface="Microsoft YaHei"/>
                        <a:cs typeface="Microsoft YaHei"/>
                      </a:endParaRPr>
                    </a:p>
                    <a:p>
                      <a:pPr marL="272415">
                        <a:lnSpc>
                          <a:spcPts val="1380"/>
                        </a:lnSpc>
                      </a:pPr>
                      <a:r>
                        <a:rPr sz="1200" b="1" dirty="0">
                          <a:solidFill>
                            <a:srgbClr val="353535"/>
                          </a:solidFill>
                          <a:latin typeface="Microsoft YaHei"/>
                          <a:cs typeface="Microsoft YaHei"/>
                        </a:rPr>
                        <a:t>上预订</a:t>
                      </a:r>
                      <a:r>
                        <a:rPr sz="1200" dirty="0">
                          <a:solidFill>
                            <a:srgbClr val="353535"/>
                          </a:solidFill>
                          <a:latin typeface="Arial Unicode MS" panose="020B0604020202020204" charset="-122"/>
                          <a:cs typeface="Arial Unicode MS" panose="020B0604020202020204" charset="-122"/>
                        </a:rPr>
                        <a:t>服务</a:t>
                      </a:r>
                      <a:endParaRPr sz="1200">
                        <a:latin typeface="Arial Unicode MS" panose="020B0604020202020204" charset="-122"/>
                        <a:cs typeface="Arial Unicode MS" panose="020B0604020202020204" charset="-122"/>
                      </a:endParaRPr>
                    </a:p>
                  </a:txBody>
                  <a:tcPr marL="0" marR="0" marT="0" marB="0"/>
                </a:tc>
                <a:tc gridSpan="2">
                  <a:txBody>
                    <a:bodyPr/>
                    <a:lstStyle/>
                    <a:p>
                      <a:pPr marL="272415" indent="-172085">
                        <a:lnSpc>
                          <a:spcPts val="1370"/>
                        </a:lnSpc>
                        <a:buSzPct val="104000"/>
                        <a:buFont typeface="Arial" panose="020B0604020202090204"/>
                        <a:buChar char="•"/>
                        <a:tabLst>
                          <a:tab pos="273050" algn="l"/>
                        </a:tabLst>
                      </a:pP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酒店预订</a:t>
                      </a:r>
                      <a:endParaRPr sz="1200">
                        <a:latin typeface="Microsoft YaHei"/>
                        <a:cs typeface="Microsoft YaHei"/>
                      </a:endParaRPr>
                    </a:p>
                    <a:p>
                      <a:pPr marL="272415">
                        <a:lnSpc>
                          <a:spcPts val="1380"/>
                        </a:lnSpc>
                      </a:pPr>
                      <a:r>
                        <a:rPr sz="1200" b="1" dirty="0">
                          <a:solidFill>
                            <a:srgbClr val="353535"/>
                          </a:solidFill>
                          <a:latin typeface="Microsoft YaHei"/>
                          <a:cs typeface="Microsoft YaHei"/>
                        </a:rPr>
                        <a:t>服务</a:t>
                      </a:r>
                      <a:endParaRPr sz="1200">
                        <a:latin typeface="Microsoft YaHei"/>
                        <a:cs typeface="Microsoft YaHei"/>
                      </a:endParaRPr>
                    </a:p>
                  </a:txBody>
                  <a:tcPr marL="0" marR="0" marT="0" marB="0"/>
                </a:tc>
                <a:tc hMerge="1">
                  <a:tcPr marL="0" marR="0" marT="0" marB="0"/>
                </a:tc>
                <a:tc>
                  <a:txBody>
                    <a:bodyPr/>
                    <a:lstStyle/>
                    <a:p>
                      <a:pPr marL="272415" indent="-172085">
                        <a:lnSpc>
                          <a:spcPts val="1370"/>
                        </a:lnSpc>
                        <a:buSzPct val="104000"/>
                        <a:buFont typeface="Arial" panose="020B0604020202090204"/>
                        <a:buChar char="•"/>
                        <a:tabLst>
                          <a:tab pos="273050" algn="l"/>
                        </a:tabLst>
                      </a:pP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旅游门票</a:t>
                      </a:r>
                      <a:endParaRPr sz="1200">
                        <a:latin typeface="Microsoft YaHei"/>
                        <a:cs typeface="Microsoft YaHei"/>
                      </a:endParaRPr>
                    </a:p>
                    <a:p>
                      <a:pPr marL="272415">
                        <a:lnSpc>
                          <a:spcPts val="1380"/>
                        </a:lnSpc>
                      </a:pPr>
                      <a:r>
                        <a:rPr sz="1200" b="1" dirty="0">
                          <a:solidFill>
                            <a:srgbClr val="353535"/>
                          </a:solidFill>
                          <a:latin typeface="Microsoft YaHei"/>
                          <a:cs typeface="Microsoft YaHei"/>
                        </a:rPr>
                        <a:t>预订</a:t>
                      </a:r>
                      <a:r>
                        <a:rPr sz="1200" dirty="0">
                          <a:solidFill>
                            <a:srgbClr val="353535"/>
                          </a:solidFill>
                          <a:latin typeface="Arial Unicode MS" panose="020B0604020202020204" charset="-122"/>
                          <a:cs typeface="Arial Unicode MS" panose="020B0604020202020204" charset="-122"/>
                        </a:rPr>
                        <a:t>服务</a:t>
                      </a:r>
                      <a:endParaRPr sz="1200">
                        <a:latin typeface="Arial Unicode MS" panose="020B0604020202020204" charset="-122"/>
                        <a:cs typeface="Arial Unicode MS" panose="020B0604020202020204" charset="-122"/>
                      </a:endParaRPr>
                    </a:p>
                  </a:txBody>
                  <a:tcPr marL="0" marR="0" marT="0" marB="0"/>
                </a:tc>
                <a:tc>
                  <a:txBody>
                    <a:bodyPr/>
                    <a:lstStyle/>
                    <a:p>
                      <a:pPr marL="171450" marR="93345" indent="-171450" algn="r">
                        <a:lnSpc>
                          <a:spcPts val="1370"/>
                        </a:lnSpc>
                        <a:buSzPct val="104000"/>
                        <a:buFont typeface="Arial" panose="020B0604020202090204"/>
                        <a:buChar char="•"/>
                        <a:tabLst>
                          <a:tab pos="171450" algn="l"/>
                        </a:tabLst>
                      </a:pPr>
                      <a:r>
                        <a:rPr sz="1200" b="1" dirty="0">
                          <a:solidFill>
                            <a:srgbClr val="353535"/>
                          </a:solidFill>
                          <a:latin typeface="Microsoft YaHei"/>
                          <a:cs typeface="Microsoft YaHei"/>
                        </a:rPr>
                        <a:t>美团与大众点</a:t>
                      </a:r>
                      <a:endParaRPr sz="1200">
                        <a:latin typeface="Microsoft YaHei"/>
                        <a:cs typeface="Microsoft YaHei"/>
                      </a:endParaRPr>
                    </a:p>
                    <a:p>
                      <a:pPr marR="93345" algn="r">
                        <a:lnSpc>
                          <a:spcPts val="1380"/>
                        </a:lnSpc>
                      </a:pPr>
                      <a:r>
                        <a:rPr sz="1200" b="1" dirty="0">
                          <a:solidFill>
                            <a:srgbClr val="353535"/>
                          </a:solidFill>
                          <a:latin typeface="Microsoft YaHei"/>
                          <a:cs typeface="Microsoft YaHei"/>
                        </a:rPr>
                        <a:t>评进行战略性</a:t>
                      </a:r>
                      <a:endParaRPr sz="1200">
                        <a:latin typeface="Microsoft YaHei"/>
                        <a:cs typeface="Microsoft YaHei"/>
                      </a:endParaRPr>
                    </a:p>
                  </a:txBody>
                  <a:tcPr marL="0" marR="0" marT="0" marB="0"/>
                </a:tc>
                <a:tc>
                  <a:txBody>
                    <a:bodyPr/>
                    <a:lstStyle/>
                    <a:p>
                      <a:pPr marL="272415" indent="-172085">
                        <a:lnSpc>
                          <a:spcPts val="1370"/>
                        </a:lnSpc>
                        <a:buSzPct val="104000"/>
                        <a:buFont typeface="Arial" panose="020B0604020202090204"/>
                        <a:buChar char="•"/>
                        <a:tabLst>
                          <a:tab pos="273050" algn="l"/>
                        </a:tabLst>
                      </a:pPr>
                      <a:r>
                        <a:rPr sz="1200" dirty="0">
                          <a:solidFill>
                            <a:srgbClr val="353535"/>
                          </a:solidFill>
                          <a:latin typeface="Arial Unicode MS" panose="020B0604020202020204" charset="-122"/>
                          <a:cs typeface="Arial Unicode MS" panose="020B0604020202020204" charset="-122"/>
                        </a:rPr>
                        <a:t>推出了</a:t>
                      </a:r>
                      <a:r>
                        <a:rPr sz="1200" b="1" dirty="0">
                          <a:solidFill>
                            <a:srgbClr val="353535"/>
                          </a:solidFill>
                          <a:latin typeface="Microsoft YaHei"/>
                          <a:cs typeface="Microsoft YaHei"/>
                        </a:rPr>
                        <a:t>面向商</a:t>
                      </a:r>
                      <a:endParaRPr sz="1200">
                        <a:latin typeface="Microsoft YaHei"/>
                        <a:cs typeface="Microsoft YaHei"/>
                      </a:endParaRPr>
                    </a:p>
                    <a:p>
                      <a:pPr marL="272415">
                        <a:lnSpc>
                          <a:spcPts val="1380"/>
                        </a:lnSpc>
                      </a:pPr>
                      <a:r>
                        <a:rPr sz="1200" b="1" dirty="0">
                          <a:solidFill>
                            <a:srgbClr val="353535"/>
                          </a:solidFill>
                          <a:latin typeface="Microsoft YaHei"/>
                          <a:cs typeface="Microsoft YaHei"/>
                        </a:rPr>
                        <a:t>家的服务</a:t>
                      </a:r>
                      <a:r>
                        <a:rPr sz="1200" dirty="0">
                          <a:solidFill>
                            <a:srgbClr val="353535"/>
                          </a:solidFill>
                          <a:latin typeface="Arial Unicode MS" panose="020B0604020202020204" charset="-122"/>
                          <a:cs typeface="Arial Unicode MS" panose="020B0604020202020204" charset="-122"/>
                        </a:rPr>
                        <a:t>，如</a:t>
                      </a:r>
                      <a:endParaRPr sz="1200">
                        <a:latin typeface="Arial Unicode MS" panose="020B0604020202020204" charset="-122"/>
                        <a:cs typeface="Arial Unicode MS" panose="020B0604020202020204" charset="-122"/>
                      </a:endParaRPr>
                    </a:p>
                  </a:txBody>
                  <a:tcPr marL="0" marR="0" marT="0" marB="0"/>
                </a:tc>
                <a:tc gridSpan="2">
                  <a:txBody>
                    <a:bodyPr/>
                    <a:lstStyle/>
                    <a:p>
                      <a:pPr marL="171450" marR="101600" indent="-171450" algn="r">
                        <a:lnSpc>
                          <a:spcPts val="1370"/>
                        </a:lnSpc>
                        <a:buSzPct val="104000"/>
                        <a:buFont typeface="Arial" panose="020B0604020202090204"/>
                        <a:buChar char="•"/>
                        <a:tabLst>
                          <a:tab pos="171450" algn="l"/>
                        </a:tabLst>
                      </a:pP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生鲜超市</a:t>
                      </a:r>
                      <a:endParaRPr sz="1200">
                        <a:latin typeface="Microsoft YaHei"/>
                        <a:cs typeface="Microsoft YaHei"/>
                      </a:endParaRPr>
                    </a:p>
                    <a:p>
                      <a:pPr marR="123190" algn="r">
                        <a:lnSpc>
                          <a:spcPts val="1380"/>
                        </a:lnSpc>
                      </a:pPr>
                      <a:r>
                        <a:rPr sz="1200" b="1" dirty="0">
                          <a:solidFill>
                            <a:srgbClr val="353535"/>
                          </a:solidFill>
                          <a:latin typeface="Microsoft YaHei"/>
                          <a:cs typeface="Microsoft YaHei"/>
                        </a:rPr>
                        <a:t>和</a:t>
                      </a:r>
                      <a:r>
                        <a:rPr sz="1200" b="1" spc="-5" dirty="0">
                          <a:solidFill>
                            <a:srgbClr val="353535"/>
                          </a:solidFill>
                          <a:latin typeface="Microsoft YaHei"/>
                          <a:cs typeface="Microsoft YaHei"/>
                        </a:rPr>
                        <a:t>“</a:t>
                      </a:r>
                      <a:r>
                        <a:rPr sz="1200" b="1" dirty="0">
                          <a:solidFill>
                            <a:srgbClr val="353535"/>
                          </a:solidFill>
                          <a:latin typeface="Microsoft YaHei"/>
                          <a:cs typeface="Microsoft YaHei"/>
                        </a:rPr>
                        <a:t>美团打车”</a:t>
                      </a:r>
                      <a:endParaRPr sz="1200">
                        <a:latin typeface="Microsoft YaHei"/>
                        <a:cs typeface="Microsoft YaHei"/>
                      </a:endParaRPr>
                    </a:p>
                  </a:txBody>
                  <a:tcPr marL="0" marR="0" marT="0" marB="0"/>
                </a:tc>
                <a:tc hMerge="1">
                  <a:tcPr marL="0" marR="0" marT="0" marB="0"/>
                </a:tc>
                <a:tc gridSpan="3">
                  <a:txBody>
                    <a:bodyPr/>
                    <a:lstStyle/>
                    <a:p>
                      <a:pPr marL="264795" indent="-172085">
                        <a:lnSpc>
                          <a:spcPts val="1375"/>
                        </a:lnSpc>
                        <a:buSzPct val="104000"/>
                        <a:buFont typeface="Arial" panose="020B0604020202090204"/>
                        <a:buChar char="•"/>
                        <a:tabLst>
                          <a:tab pos="265430" algn="l"/>
                        </a:tabLst>
                      </a:pPr>
                      <a:r>
                        <a:rPr sz="1200" dirty="0">
                          <a:solidFill>
                            <a:srgbClr val="353535"/>
                          </a:solidFill>
                          <a:latin typeface="Arial Unicode MS" panose="020B0604020202020204" charset="-122"/>
                          <a:cs typeface="Arial Unicode MS" panose="020B0604020202020204" charset="-122"/>
                        </a:rPr>
                        <a:t>收购</a:t>
                      </a:r>
                      <a:r>
                        <a:rPr sz="1200" b="1" dirty="0">
                          <a:solidFill>
                            <a:srgbClr val="353535"/>
                          </a:solidFill>
                          <a:latin typeface="Microsoft YaHei"/>
                          <a:cs typeface="Microsoft YaHei"/>
                        </a:rPr>
                        <a:t>摩拜单车</a:t>
                      </a:r>
                      <a:r>
                        <a:rPr sz="1200" dirty="0">
                          <a:solidFill>
                            <a:srgbClr val="353535"/>
                          </a:solidFill>
                          <a:latin typeface="Arial Unicode MS" panose="020B0604020202020204" charset="-122"/>
                          <a:cs typeface="Arial Unicode MS" panose="020B0604020202020204" charset="-122"/>
                        </a:rPr>
                        <a:t>，</a:t>
                      </a:r>
                      <a:r>
                        <a:rPr sz="1200" spc="15" dirty="0">
                          <a:solidFill>
                            <a:srgbClr val="353535"/>
                          </a:solidFill>
                          <a:latin typeface="Arial Unicode MS" panose="020B0604020202020204" charset="-122"/>
                          <a:cs typeface="Arial Unicode MS" panose="020B0604020202020204" charset="-122"/>
                        </a:rPr>
                        <a:t> </a:t>
                      </a: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p>
                      <a:pPr marL="264795">
                        <a:lnSpc>
                          <a:spcPts val="1375"/>
                        </a:lnSpc>
                      </a:pPr>
                      <a:r>
                        <a:rPr sz="1200" b="1" dirty="0">
                          <a:solidFill>
                            <a:srgbClr val="353535"/>
                          </a:solidFill>
                          <a:latin typeface="Microsoft YaHei"/>
                          <a:cs typeface="Microsoft YaHei"/>
                        </a:rPr>
                        <a:t>酒店云别样红</a:t>
                      </a:r>
                      <a:r>
                        <a:rPr sz="1200" dirty="0">
                          <a:solidFill>
                            <a:srgbClr val="353535"/>
                          </a:solidFill>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txBody>
                  <a:tcPr marL="0" marR="0" marT="0" marB="0"/>
                </a:tc>
                <a:tc hMerge="1">
                  <a:tcPr marL="0" marR="0" marT="0" marB="0"/>
                </a:tc>
                <a:tc hMerge="1">
                  <a:tcPr marL="0" marR="0" marT="0" marB="0"/>
                </a:tc>
                <a:tc>
                  <a:txBody>
                    <a:bodyPr/>
                    <a:lstStyle/>
                    <a:p>
                      <a:pPr marL="57785">
                        <a:lnSpc>
                          <a:spcPts val="1370"/>
                        </a:lnSpc>
                      </a:pP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美团买菜</a:t>
                      </a:r>
                      <a:r>
                        <a:rPr sz="1200" dirty="0">
                          <a:solidFill>
                            <a:srgbClr val="353535"/>
                          </a:solidFill>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p>
                      <a:pPr marL="57785">
                        <a:lnSpc>
                          <a:spcPts val="1380"/>
                        </a:lnSpc>
                      </a:pPr>
                      <a:r>
                        <a:rPr sz="1200" dirty="0">
                          <a:solidFill>
                            <a:srgbClr val="353535"/>
                          </a:solidFill>
                          <a:latin typeface="Arial Unicode MS" panose="020B0604020202020204" charset="-122"/>
                          <a:cs typeface="Arial Unicode MS" panose="020B0604020202020204" charset="-122"/>
                        </a:rPr>
                        <a:t>升级配送平台</a:t>
                      </a:r>
                      <a:endParaRPr sz="1200">
                        <a:latin typeface="Arial Unicode MS" panose="020B0604020202020204" charset="-122"/>
                        <a:cs typeface="Arial Unicode MS" panose="020B0604020202020204" charset="-122"/>
                      </a:endParaRPr>
                    </a:p>
                  </a:txBody>
                  <a:tcPr marL="0" marR="0" marT="0" marB="0"/>
                </a:tc>
              </a:tr>
              <a:tr h="1627480">
                <a:tc>
                  <a:txBody>
                    <a:bodyPr/>
                    <a:lstStyle/>
                    <a:p>
                      <a:pPr marL="203200">
                        <a:lnSpc>
                          <a:spcPts val="1400"/>
                        </a:lnSpc>
                      </a:pPr>
                      <a:r>
                        <a:rPr sz="1200" dirty="0">
                          <a:solidFill>
                            <a:srgbClr val="353535"/>
                          </a:solidFill>
                          <a:latin typeface="Arial Unicode MS" panose="020B0604020202020204" charset="-122"/>
                          <a:cs typeface="Arial Unicode MS" panose="020B0604020202020204" charset="-122"/>
                        </a:rPr>
                        <a:t>团购业务</a:t>
                      </a:r>
                      <a:endParaRPr sz="1200">
                        <a:latin typeface="Arial Unicode MS" panose="020B0604020202020204" charset="-122"/>
                        <a:cs typeface="Arial Unicode MS" panose="020B0604020202020204" charset="-122"/>
                      </a:endParaRPr>
                    </a:p>
                  </a:txBody>
                  <a:tcPr marL="0" marR="0" marT="0" marB="0"/>
                </a:tc>
                <a:tc gridSpan="2">
                  <a:txBody>
                    <a:bodyPr/>
                    <a:lstStyle/>
                    <a:p>
                      <a:pPr marR="50165" algn="r">
                        <a:lnSpc>
                          <a:spcPct val="100000"/>
                        </a:lnSpc>
                        <a:spcBef>
                          <a:spcPts val="510"/>
                        </a:spcBef>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txBody>
                  <a:tcPr marL="0" marR="0" marT="64769" marB="0"/>
                </a:tc>
                <a:tc hMerge="1">
                  <a:tcPr marL="0" marR="0" marT="0" marB="0"/>
                </a:tc>
                <a:tc>
                  <a:txBody>
                    <a:bodyPr/>
                    <a:lstStyle/>
                    <a:p>
                      <a:pPr marL="57785" marR="191770" algn="just">
                        <a:lnSpc>
                          <a:spcPct val="100000"/>
                        </a:lnSpc>
                        <a:spcBef>
                          <a:spcPts val="560"/>
                        </a:spcBef>
                      </a:pPr>
                      <a:r>
                        <a:rPr sz="1200" dirty="0">
                          <a:solidFill>
                            <a:srgbClr val="353535"/>
                          </a:solidFill>
                          <a:latin typeface="Arial Unicode MS" panose="020B0604020202020204" charset="-122"/>
                          <a:cs typeface="Arial Unicode MS" panose="020B0604020202020204" charset="-122"/>
                        </a:rPr>
                        <a:t>推出</a:t>
                      </a:r>
                      <a:r>
                        <a:rPr sz="1200" spc="-5" dirty="0">
                          <a:solidFill>
                            <a:srgbClr val="353535"/>
                          </a:solidFill>
                          <a:latin typeface="Arial Unicode MS" panose="020B0604020202020204" charset="-122"/>
                          <a:cs typeface="Arial Unicode MS" panose="020B0604020202020204" charset="-122"/>
                        </a:rPr>
                        <a:t>“</a:t>
                      </a:r>
                      <a:r>
                        <a:rPr sz="1200" dirty="0">
                          <a:solidFill>
                            <a:srgbClr val="353535"/>
                          </a:solidFill>
                          <a:latin typeface="Arial Unicode MS" panose="020B0604020202020204" charset="-122"/>
                          <a:cs typeface="Arial Unicode MS" panose="020B0604020202020204" charset="-122"/>
                        </a:rPr>
                        <a:t>美团外 卖</a:t>
                      </a:r>
                      <a:r>
                        <a:rPr sz="1200" spc="-5" dirty="0">
                          <a:solidFill>
                            <a:srgbClr val="353535"/>
                          </a:solidFill>
                          <a:latin typeface="Arial Unicode MS" panose="020B0604020202020204" charset="-122"/>
                          <a:cs typeface="Arial Unicode MS" panose="020B0604020202020204" charset="-122"/>
                        </a:rPr>
                        <a:t>”</a:t>
                      </a:r>
                      <a:r>
                        <a:rPr sz="1200" dirty="0">
                          <a:solidFill>
                            <a:srgbClr val="353535"/>
                          </a:solidFill>
                          <a:latin typeface="Arial Unicode MS" panose="020B0604020202020204" charset="-122"/>
                          <a:cs typeface="Arial Unicode MS" panose="020B0604020202020204" charset="-122"/>
                        </a:rPr>
                        <a:t>，提供</a:t>
                      </a:r>
                      <a:r>
                        <a:rPr sz="1200" b="1" dirty="0">
                          <a:solidFill>
                            <a:srgbClr val="353535"/>
                          </a:solidFill>
                          <a:latin typeface="Microsoft YaHei"/>
                          <a:cs typeface="Microsoft YaHei"/>
                        </a:rPr>
                        <a:t>餐 饮外卖</a:t>
                      </a:r>
                      <a:r>
                        <a:rPr sz="1200" dirty="0">
                          <a:solidFill>
                            <a:srgbClr val="353535"/>
                          </a:solidFill>
                          <a:latin typeface="Arial Unicode MS" panose="020B0604020202020204" charset="-122"/>
                          <a:cs typeface="Arial Unicode MS" panose="020B0604020202020204" charset="-122"/>
                        </a:rPr>
                        <a:t>服务</a:t>
                      </a:r>
                      <a:endParaRPr sz="1200">
                        <a:latin typeface="Arial Unicode MS" panose="020B0604020202020204" charset="-122"/>
                        <a:cs typeface="Arial Unicode MS" panose="020B0604020202020204" charset="-122"/>
                      </a:endParaRPr>
                    </a:p>
                  </a:txBody>
                  <a:tcPr marL="0" marR="0" marT="71120" marB="0"/>
                </a:tc>
                <a:tc gridSpan="2">
                  <a:txBody>
                    <a:bodyPr/>
                    <a:lstStyle/>
                    <a:p>
                      <a:pPr marL="1561465" marR="93345" algn="just">
                        <a:lnSpc>
                          <a:spcPts val="1440"/>
                        </a:lnSpc>
                        <a:spcBef>
                          <a:spcPts val="10"/>
                        </a:spcBef>
                      </a:pPr>
                      <a:r>
                        <a:rPr sz="1200" b="1" dirty="0">
                          <a:solidFill>
                            <a:srgbClr val="353535"/>
                          </a:solidFill>
                          <a:latin typeface="Microsoft YaHei"/>
                          <a:cs typeface="Microsoft YaHei"/>
                        </a:rPr>
                        <a:t>合并</a:t>
                      </a:r>
                      <a:r>
                        <a:rPr sz="1200" dirty="0">
                          <a:solidFill>
                            <a:srgbClr val="353535"/>
                          </a:solidFill>
                          <a:latin typeface="Arial Unicode MS" panose="020B0604020202020204" charset="-122"/>
                          <a:cs typeface="Arial Unicode MS" panose="020B0604020202020204" charset="-122"/>
                        </a:rPr>
                        <a:t>，推出</a:t>
                      </a:r>
                      <a:r>
                        <a:rPr sz="1200" b="1" dirty="0">
                          <a:solidFill>
                            <a:srgbClr val="353535"/>
                          </a:solidFill>
                          <a:latin typeface="Microsoft YaHei"/>
                          <a:cs typeface="Microsoft YaHei"/>
                        </a:rPr>
                        <a:t>出 行票务预订</a:t>
                      </a:r>
                      <a:r>
                        <a:rPr sz="1200" dirty="0">
                          <a:solidFill>
                            <a:srgbClr val="353535"/>
                          </a:solidFill>
                          <a:latin typeface="Arial Unicode MS" panose="020B0604020202020204" charset="-122"/>
                          <a:cs typeface="Arial Unicode MS" panose="020B0604020202020204" charset="-122"/>
                        </a:rPr>
                        <a:t>服 务，持续提升 到店餐饮与生 活服务品质</a:t>
                      </a:r>
                      <a:endParaRPr sz="1200">
                        <a:latin typeface="Arial Unicode MS" panose="020B0604020202020204" charset="-122"/>
                        <a:cs typeface="Arial Unicode MS" panose="020B0604020202020204" charset="-122"/>
                      </a:endParaRPr>
                    </a:p>
                  </a:txBody>
                  <a:tcPr marL="0" marR="0" marT="1270" marB="0"/>
                </a:tc>
                <a:tc hMerge="1">
                  <a:tcPr marL="0" marR="0" marT="0" marB="0"/>
                </a:tc>
                <a:tc>
                  <a:txBody>
                    <a:bodyPr/>
                    <a:lstStyle/>
                    <a:p>
                      <a:pPr marL="272415" marR="93345" algn="just">
                        <a:lnSpc>
                          <a:spcPts val="1440"/>
                        </a:lnSpc>
                        <a:spcBef>
                          <a:spcPts val="10"/>
                        </a:spcBef>
                      </a:pPr>
                      <a:r>
                        <a:rPr sz="1200" dirty="0">
                          <a:solidFill>
                            <a:srgbClr val="353535"/>
                          </a:solidFill>
                          <a:latin typeface="Arial Unicode MS" panose="020B0604020202020204" charset="-122"/>
                          <a:cs typeface="Arial Unicode MS" panose="020B0604020202020204" charset="-122"/>
                        </a:rPr>
                        <a:t>聚合支付系统 及供应链解决 方案</a:t>
                      </a:r>
                      <a:endParaRPr sz="1200">
                        <a:latin typeface="Arial Unicode MS" panose="020B0604020202020204" charset="-122"/>
                        <a:cs typeface="Arial Unicode MS" panose="020B0604020202020204" charset="-122"/>
                      </a:endParaRPr>
                    </a:p>
                  </a:txBody>
                  <a:tcPr marL="0" marR="0" marT="1270" marB="0"/>
                </a:tc>
                <a:tc>
                  <a:txBody>
                    <a:bodyPr/>
                    <a:lstStyle/>
                    <a:p>
                      <a:pPr>
                        <a:lnSpc>
                          <a:spcPct val="100000"/>
                        </a:lnSpc>
                      </a:pPr>
                      <a:endParaRPr sz="1400">
                        <a:latin typeface="Times New Roman" panose="02020603050405020304"/>
                        <a:cs typeface="Times New Roman" panose="02020603050405020304"/>
                      </a:endParaRPr>
                    </a:p>
                    <a:p>
                      <a:pPr>
                        <a:lnSpc>
                          <a:spcPct val="100000"/>
                        </a:lnSpc>
                      </a:pPr>
                      <a:endParaRPr sz="1400">
                        <a:latin typeface="Times New Roman" panose="02020603050405020304"/>
                        <a:cs typeface="Times New Roman" panose="02020603050405020304"/>
                      </a:endParaRPr>
                    </a:p>
                    <a:p>
                      <a:pPr>
                        <a:lnSpc>
                          <a:spcPct val="100000"/>
                        </a:lnSpc>
                      </a:pPr>
                      <a:endParaRPr sz="1400">
                        <a:latin typeface="Times New Roman" panose="02020603050405020304"/>
                        <a:cs typeface="Times New Roman" panose="02020603050405020304"/>
                      </a:endParaRPr>
                    </a:p>
                    <a:p>
                      <a:pPr marL="100965">
                        <a:lnSpc>
                          <a:spcPct val="100000"/>
                        </a:lnSpc>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p>
                      <a:pPr>
                        <a:lnSpc>
                          <a:spcPct val="100000"/>
                        </a:lnSpc>
                      </a:pPr>
                      <a:endParaRPr sz="1400">
                        <a:latin typeface="Times New Roman" panose="02020603050405020304"/>
                        <a:cs typeface="Times New Roman" panose="02020603050405020304"/>
                      </a:endParaRPr>
                    </a:p>
                    <a:p>
                      <a:pPr>
                        <a:lnSpc>
                          <a:spcPct val="100000"/>
                        </a:lnSpc>
                      </a:pPr>
                      <a:endParaRPr sz="1400">
                        <a:latin typeface="Times New Roman" panose="02020603050405020304"/>
                        <a:cs typeface="Times New Roman" panose="02020603050405020304"/>
                      </a:endParaRPr>
                    </a:p>
                    <a:p>
                      <a:pPr>
                        <a:lnSpc>
                          <a:spcPct val="100000"/>
                        </a:lnSpc>
                        <a:spcBef>
                          <a:spcPts val="30"/>
                        </a:spcBef>
                      </a:pPr>
                      <a:endParaRPr sz="1400">
                        <a:latin typeface="Times New Roman" panose="02020603050405020304"/>
                        <a:cs typeface="Times New Roman" panose="02020603050405020304"/>
                      </a:endParaRPr>
                    </a:p>
                    <a:p>
                      <a:pPr marL="100965">
                        <a:lnSpc>
                          <a:spcPct val="100000"/>
                        </a:lnSpc>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txBody>
                  <a:tcPr marL="0" marR="0" marT="0" marB="0"/>
                </a:tc>
                <a:tc>
                  <a:txBody>
                    <a:bodyPr/>
                    <a:lstStyle/>
                    <a:p>
                      <a:pPr marL="57785" marR="101600" algn="just">
                        <a:lnSpc>
                          <a:spcPts val="1440"/>
                        </a:lnSpc>
                        <a:spcBef>
                          <a:spcPts val="10"/>
                        </a:spcBef>
                      </a:pPr>
                      <a:r>
                        <a:rPr sz="1200" dirty="0">
                          <a:solidFill>
                            <a:srgbClr val="353535"/>
                          </a:solidFill>
                          <a:latin typeface="Arial Unicode MS" panose="020B0604020202020204" charset="-122"/>
                          <a:cs typeface="Arial Unicode MS" panose="020B0604020202020204" charset="-122"/>
                        </a:rPr>
                        <a:t>业务，并扩展 即时配送服务 范围</a:t>
                      </a:r>
                      <a:endParaRPr sz="1200">
                        <a:latin typeface="Arial Unicode MS" panose="020B0604020202020204" charset="-122"/>
                        <a:cs typeface="Arial Unicode MS" panose="020B0604020202020204" charset="-122"/>
                      </a:endParaRPr>
                    </a:p>
                    <a:p>
                      <a:pPr marL="57785" marR="85725" algn="just">
                        <a:lnSpc>
                          <a:spcPct val="100000"/>
                        </a:lnSpc>
                        <a:spcBef>
                          <a:spcPts val="550"/>
                        </a:spcBef>
                      </a:pPr>
                      <a:r>
                        <a:rPr sz="1200" dirty="0">
                          <a:solidFill>
                            <a:srgbClr val="353535"/>
                          </a:solidFill>
                          <a:latin typeface="Arial Unicode MS" panose="020B0604020202020204" charset="-122"/>
                          <a:cs typeface="Arial Unicode MS" panose="020B0604020202020204" charset="-122"/>
                        </a:rPr>
                        <a:t>平台交易笔数 超过</a:t>
                      </a:r>
                      <a:r>
                        <a:rPr sz="1200" b="1" spc="-5" dirty="0">
                          <a:solidFill>
                            <a:srgbClr val="970201"/>
                          </a:solidFill>
                          <a:latin typeface="Microsoft YaHei"/>
                          <a:cs typeface="Microsoft YaHei"/>
                        </a:rPr>
                        <a:t>5</a:t>
                      </a:r>
                      <a:r>
                        <a:rPr sz="1200" b="1" spc="-10" dirty="0">
                          <a:solidFill>
                            <a:srgbClr val="970201"/>
                          </a:solidFill>
                          <a:latin typeface="Microsoft YaHei"/>
                          <a:cs typeface="Microsoft YaHei"/>
                        </a:rPr>
                        <a:t>8</a:t>
                      </a:r>
                      <a:r>
                        <a:rPr sz="1200" b="1" dirty="0">
                          <a:solidFill>
                            <a:srgbClr val="970201"/>
                          </a:solidFill>
                          <a:latin typeface="Microsoft YaHei"/>
                          <a:cs typeface="Microsoft YaHei"/>
                        </a:rPr>
                        <a:t>亿笔</a:t>
                      </a:r>
                      <a:r>
                        <a:rPr sz="1200" dirty="0">
                          <a:solidFill>
                            <a:srgbClr val="353535"/>
                          </a:solidFill>
                          <a:latin typeface="Arial Unicode MS" panose="020B0604020202020204" charset="-122"/>
                          <a:cs typeface="Arial Unicode MS" panose="020B0604020202020204" charset="-122"/>
                        </a:rPr>
                        <a:t>， 年度交易金额 达</a:t>
                      </a:r>
                      <a:r>
                        <a:rPr sz="1200" b="1" spc="-80" dirty="0">
                          <a:solidFill>
                            <a:srgbClr val="970201"/>
                          </a:solidFill>
                          <a:latin typeface="Microsoft YaHei"/>
                          <a:cs typeface="Microsoft YaHei"/>
                        </a:rPr>
                        <a:t>3,570</a:t>
                      </a:r>
                      <a:r>
                        <a:rPr sz="1200" b="1" dirty="0">
                          <a:solidFill>
                            <a:srgbClr val="970201"/>
                          </a:solidFill>
                          <a:latin typeface="Microsoft YaHei"/>
                          <a:cs typeface="Microsoft YaHei"/>
                        </a:rPr>
                        <a:t>亿元</a:t>
                      </a:r>
                      <a:endParaRPr sz="1200">
                        <a:latin typeface="Microsoft YaHei"/>
                        <a:cs typeface="Microsoft YaHei"/>
                      </a:endParaRPr>
                    </a:p>
                    <a:p>
                      <a:pPr marL="57785">
                        <a:lnSpc>
                          <a:spcPct val="100000"/>
                        </a:lnSpc>
                        <a:spcBef>
                          <a:spcPts val="600"/>
                        </a:spcBef>
                      </a:pPr>
                      <a:r>
                        <a:rPr sz="1200" dirty="0">
                          <a:solidFill>
                            <a:srgbClr val="353535"/>
                          </a:solidFill>
                          <a:latin typeface="Arial Unicode MS" panose="020B0604020202020204" charset="-122"/>
                          <a:cs typeface="Arial Unicode MS" panose="020B0604020202020204" charset="-122"/>
                        </a:rPr>
                        <a:t>为</a:t>
                      </a:r>
                      <a:r>
                        <a:rPr sz="1200" b="1" spc="-5" dirty="0">
                          <a:solidFill>
                            <a:srgbClr val="970201"/>
                          </a:solidFill>
                          <a:latin typeface="Microsoft YaHei"/>
                          <a:cs typeface="Microsoft YaHei"/>
                        </a:rPr>
                        <a:t>3.</a:t>
                      </a:r>
                      <a:r>
                        <a:rPr sz="1200" b="1" spc="-10" dirty="0">
                          <a:solidFill>
                            <a:srgbClr val="970201"/>
                          </a:solidFill>
                          <a:latin typeface="Microsoft YaHei"/>
                          <a:cs typeface="Microsoft YaHei"/>
                        </a:rPr>
                        <a:t>1</a:t>
                      </a:r>
                      <a:r>
                        <a:rPr sz="1200" b="1" dirty="0">
                          <a:solidFill>
                            <a:srgbClr val="970201"/>
                          </a:solidFill>
                          <a:latin typeface="Microsoft YaHei"/>
                          <a:cs typeface="Microsoft YaHei"/>
                        </a:rPr>
                        <a:t>亿名</a:t>
                      </a:r>
                      <a:r>
                        <a:rPr sz="1200" dirty="0">
                          <a:solidFill>
                            <a:srgbClr val="353535"/>
                          </a:solidFill>
                          <a:latin typeface="Arial Unicode MS" panose="020B0604020202020204" charset="-122"/>
                          <a:cs typeface="Arial Unicode MS" panose="020B0604020202020204" charset="-122"/>
                        </a:rPr>
                        <a:t>交</a:t>
                      </a:r>
                      <a:endParaRPr sz="1200">
                        <a:latin typeface="Arial Unicode MS" panose="020B0604020202020204" charset="-122"/>
                        <a:cs typeface="Arial Unicode MS" panose="020B0604020202020204" charset="-122"/>
                      </a:endParaRPr>
                    </a:p>
                  </a:txBody>
                  <a:tcPr marL="0" marR="0" marT="1270" marB="0"/>
                </a:tc>
                <a:tc>
                  <a:txBody>
                    <a:bodyPr/>
                    <a:lstStyle/>
                    <a:p>
                      <a:pPr>
                        <a:lnSpc>
                          <a:spcPct val="100000"/>
                        </a:lnSpc>
                        <a:spcBef>
                          <a:spcPts val="50"/>
                        </a:spcBef>
                      </a:pPr>
                      <a:endParaRPr sz="1650">
                        <a:latin typeface="Times New Roman" panose="02020603050405020304"/>
                        <a:cs typeface="Times New Roman" panose="02020603050405020304"/>
                      </a:endParaRPr>
                    </a:p>
                    <a:p>
                      <a:pPr marL="93345">
                        <a:lnSpc>
                          <a:spcPct val="100000"/>
                        </a:lnSpc>
                        <a:spcBef>
                          <a:spcPts val="5"/>
                        </a:spcBef>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p>
                      <a:pPr>
                        <a:lnSpc>
                          <a:spcPct val="100000"/>
                        </a:lnSpc>
                      </a:pPr>
                      <a:endParaRPr sz="1400">
                        <a:latin typeface="Times New Roman" panose="02020603050405020304"/>
                        <a:cs typeface="Times New Roman" panose="02020603050405020304"/>
                      </a:endParaRPr>
                    </a:p>
                    <a:p>
                      <a:pPr>
                        <a:lnSpc>
                          <a:spcPct val="100000"/>
                        </a:lnSpc>
                        <a:spcBef>
                          <a:spcPts val="25"/>
                        </a:spcBef>
                      </a:pPr>
                      <a:endParaRPr sz="1550">
                        <a:latin typeface="Times New Roman" panose="02020603050405020304"/>
                        <a:cs typeface="Times New Roman" panose="02020603050405020304"/>
                      </a:endParaRPr>
                    </a:p>
                    <a:p>
                      <a:pPr marL="93345">
                        <a:lnSpc>
                          <a:spcPct val="100000"/>
                        </a:lnSpc>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txBody>
                  <a:tcPr marL="0" marR="0" marT="6350" marB="0"/>
                </a:tc>
                <a:tc>
                  <a:txBody>
                    <a:bodyPr/>
                    <a:lstStyle/>
                    <a:p>
                      <a:pPr marL="57785">
                        <a:lnSpc>
                          <a:spcPts val="1400"/>
                        </a:lnSpc>
                      </a:pPr>
                      <a:r>
                        <a:rPr sz="1200" dirty="0">
                          <a:solidFill>
                            <a:srgbClr val="353535"/>
                          </a:solidFill>
                          <a:latin typeface="Arial Unicode MS" panose="020B0604020202020204" charset="-122"/>
                          <a:cs typeface="Arial Unicode MS" panose="020B0604020202020204" charset="-122"/>
                        </a:rPr>
                        <a:t>丰富服务品类</a:t>
                      </a:r>
                      <a:endParaRPr sz="1200">
                        <a:latin typeface="Arial Unicode MS" panose="020B0604020202020204" charset="-122"/>
                        <a:cs typeface="Arial Unicode MS" panose="020B0604020202020204" charset="-122"/>
                      </a:endParaRPr>
                    </a:p>
                    <a:p>
                      <a:pPr marL="57785" marR="93345" algn="just">
                        <a:lnSpc>
                          <a:spcPct val="100000"/>
                        </a:lnSpc>
                        <a:spcBef>
                          <a:spcPts val="600"/>
                        </a:spcBef>
                      </a:pPr>
                      <a:r>
                        <a:rPr sz="1200" dirty="0">
                          <a:solidFill>
                            <a:srgbClr val="353535"/>
                          </a:solidFill>
                          <a:latin typeface="Arial Unicode MS" panose="020B0604020202020204" charset="-122"/>
                          <a:cs typeface="Arial Unicode MS" panose="020B0604020202020204" charset="-122"/>
                        </a:rPr>
                        <a:t>平台单日外卖 交易笔数超过  </a:t>
                      </a:r>
                      <a:r>
                        <a:rPr sz="1200" b="1" spc="-80" dirty="0">
                          <a:solidFill>
                            <a:srgbClr val="970201"/>
                          </a:solidFill>
                          <a:latin typeface="Microsoft YaHei"/>
                          <a:cs typeface="Microsoft YaHei"/>
                        </a:rPr>
                        <a:t>2,100</a:t>
                      </a:r>
                      <a:r>
                        <a:rPr sz="1200" b="1" dirty="0">
                          <a:solidFill>
                            <a:srgbClr val="970201"/>
                          </a:solidFill>
                          <a:latin typeface="Microsoft YaHei"/>
                          <a:cs typeface="Microsoft YaHei"/>
                        </a:rPr>
                        <a:t>万笔</a:t>
                      </a:r>
                      <a:endParaRPr sz="1200">
                        <a:latin typeface="Microsoft YaHei"/>
                        <a:cs typeface="Microsoft YaHei"/>
                      </a:endParaRPr>
                    </a:p>
                    <a:p>
                      <a:pPr marL="57785" marR="93345">
                        <a:lnSpc>
                          <a:spcPct val="100000"/>
                        </a:lnSpc>
                        <a:spcBef>
                          <a:spcPts val="600"/>
                        </a:spcBef>
                      </a:pPr>
                      <a:r>
                        <a:rPr sz="1200" dirty="0">
                          <a:solidFill>
                            <a:srgbClr val="353535"/>
                          </a:solidFill>
                          <a:latin typeface="Arial Unicode MS" panose="020B0604020202020204" charset="-122"/>
                          <a:cs typeface="Arial Unicode MS" panose="020B0604020202020204" charset="-122"/>
                        </a:rPr>
                        <a:t>美团</a:t>
                      </a:r>
                      <a:r>
                        <a:rPr sz="1200" b="1" dirty="0">
                          <a:solidFill>
                            <a:srgbClr val="353535"/>
                          </a:solidFill>
                          <a:latin typeface="Microsoft YaHei"/>
                          <a:cs typeface="Microsoft YaHei"/>
                        </a:rPr>
                        <a:t>在港交所 挂牌上市</a:t>
                      </a:r>
                      <a:endParaRPr sz="1200">
                        <a:latin typeface="Microsoft YaHei"/>
                        <a:cs typeface="Microsoft YaHei"/>
                      </a:endParaRPr>
                    </a:p>
                  </a:txBody>
                  <a:tcPr marL="0" marR="0" marT="0" marB="0"/>
                </a:tc>
                <a:tc>
                  <a:txBody>
                    <a:bodyPr/>
                    <a:lstStyle/>
                    <a:p>
                      <a:pPr marL="100965">
                        <a:lnSpc>
                          <a:spcPct val="100000"/>
                        </a:lnSpc>
                        <a:spcBef>
                          <a:spcPts val="510"/>
                        </a:spcBef>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p>
                      <a:pPr>
                        <a:lnSpc>
                          <a:spcPct val="100000"/>
                        </a:lnSpc>
                      </a:pPr>
                      <a:endParaRPr sz="1400">
                        <a:latin typeface="Times New Roman" panose="02020603050405020304"/>
                        <a:cs typeface="Times New Roman" panose="02020603050405020304"/>
                      </a:endParaRPr>
                    </a:p>
                    <a:p>
                      <a:pPr>
                        <a:lnSpc>
                          <a:spcPct val="100000"/>
                        </a:lnSpc>
                        <a:spcBef>
                          <a:spcPts val="25"/>
                        </a:spcBef>
                      </a:pPr>
                      <a:endParaRPr sz="1550">
                        <a:latin typeface="Times New Roman" panose="02020603050405020304"/>
                        <a:cs typeface="Times New Roman" panose="02020603050405020304"/>
                      </a:endParaRPr>
                    </a:p>
                    <a:p>
                      <a:pPr marL="100965">
                        <a:lnSpc>
                          <a:spcPct val="100000"/>
                        </a:lnSpc>
                        <a:spcBef>
                          <a:spcPts val="5"/>
                        </a:spcBef>
                      </a:pPr>
                      <a:r>
                        <a:rPr sz="1250" dirty="0">
                          <a:solidFill>
                            <a:srgbClr val="353535"/>
                          </a:solidFill>
                          <a:latin typeface="Arial" panose="020B0604020202090204"/>
                          <a:cs typeface="Arial" panose="020B0604020202090204"/>
                        </a:rPr>
                        <a:t>•</a:t>
                      </a:r>
                      <a:endParaRPr sz="1250">
                        <a:latin typeface="Arial" panose="020B0604020202090204"/>
                        <a:cs typeface="Arial" panose="020B0604020202090204"/>
                      </a:endParaRPr>
                    </a:p>
                  </a:txBody>
                  <a:tcPr marL="0" marR="0" marT="64769" marB="0"/>
                </a:tc>
                <a:tc>
                  <a:txBody>
                    <a:bodyPr/>
                    <a:lstStyle/>
                    <a:p>
                      <a:pPr marL="57785" marR="177165" algn="just">
                        <a:lnSpc>
                          <a:spcPct val="100000"/>
                        </a:lnSpc>
                        <a:spcBef>
                          <a:spcPts val="560"/>
                        </a:spcBef>
                      </a:pPr>
                      <a:r>
                        <a:rPr sz="1200" dirty="0">
                          <a:solidFill>
                            <a:srgbClr val="353535"/>
                          </a:solidFill>
                          <a:latin typeface="Arial Unicode MS" panose="020B0604020202020204" charset="-122"/>
                          <a:cs typeface="Arial Unicode MS" panose="020B0604020202020204" charset="-122"/>
                        </a:rPr>
                        <a:t>平台单日外卖 交易笔数超过  </a:t>
                      </a:r>
                      <a:r>
                        <a:rPr sz="1200" b="1" spc="-80" dirty="0">
                          <a:solidFill>
                            <a:srgbClr val="970201"/>
                          </a:solidFill>
                          <a:latin typeface="Microsoft YaHei"/>
                          <a:cs typeface="Microsoft YaHei"/>
                        </a:rPr>
                        <a:t>3,000</a:t>
                      </a:r>
                      <a:r>
                        <a:rPr sz="1200" b="1" dirty="0">
                          <a:solidFill>
                            <a:srgbClr val="970201"/>
                          </a:solidFill>
                          <a:latin typeface="Microsoft YaHei"/>
                          <a:cs typeface="Microsoft YaHei"/>
                        </a:rPr>
                        <a:t>万笔</a:t>
                      </a:r>
                      <a:endParaRPr sz="1200">
                        <a:latin typeface="Microsoft YaHei"/>
                        <a:cs typeface="Microsoft YaHei"/>
                      </a:endParaRPr>
                    </a:p>
                    <a:p>
                      <a:pPr marL="57785" marR="177165" algn="just">
                        <a:lnSpc>
                          <a:spcPct val="100000"/>
                        </a:lnSpc>
                        <a:spcBef>
                          <a:spcPts val="600"/>
                        </a:spcBef>
                      </a:pPr>
                      <a:r>
                        <a:rPr sz="1200" dirty="0">
                          <a:solidFill>
                            <a:srgbClr val="353535"/>
                          </a:solidFill>
                          <a:latin typeface="Arial Unicode MS" panose="020B0604020202020204" charset="-122"/>
                          <a:cs typeface="Arial Unicode MS" panose="020B0604020202020204" charset="-122"/>
                        </a:rPr>
                        <a:t>平台外卖业务 开始盈利，其 外卖业务市占 率超过</a:t>
                      </a:r>
                      <a:r>
                        <a:rPr sz="1200" b="1" spc="-229" dirty="0">
                          <a:solidFill>
                            <a:srgbClr val="970201"/>
                          </a:solidFill>
                          <a:latin typeface="Microsoft YaHei"/>
                          <a:cs typeface="Microsoft YaHei"/>
                        </a:rPr>
                        <a:t>60%</a:t>
                      </a:r>
                      <a:endParaRPr sz="1200">
                        <a:latin typeface="Microsoft YaHei"/>
                        <a:cs typeface="Microsoft YaHei"/>
                      </a:endParaRPr>
                    </a:p>
                  </a:txBody>
                  <a:tcPr marL="0" marR="0" marT="71120" marB="0"/>
                </a:tc>
              </a:tr>
              <a:tr h="182879">
                <a:tc rowSpan="3" gridSpan="8">
                  <a:txBody>
                    <a:bodyPr/>
                    <a:lstStyle/>
                    <a:p>
                      <a:pPr>
                        <a:lnSpc>
                          <a:spcPct val="100000"/>
                        </a:lnSpc>
                      </a:pPr>
                      <a:endParaRPr sz="1300">
                        <a:latin typeface="Times New Roman" panose="02020603050405020304"/>
                        <a:cs typeface="Times New Roman" panose="02020603050405020304"/>
                      </a:endParaRPr>
                    </a:p>
                  </a:txBody>
                  <a:tcPr marL="0" marR="0" marT="0" marB="0"/>
                </a:tc>
                <a:tc rowSpan="3" hMerge="1">
                  <a:tcPr marL="0" marR="0" marT="0" marB="0"/>
                </a:tc>
                <a:tc rowSpan="3" hMerge="1">
                  <a:tcPr marL="0" marR="0" marT="0" marB="0"/>
                </a:tc>
                <a:tc rowSpan="3" hMerge="1">
                  <a:tcPr marL="0" marR="0" marT="0" marB="0"/>
                </a:tc>
                <a:tc rowSpan="3" hMerge="1">
                  <a:tcPr marL="0" marR="0" marT="0" marB="0"/>
                </a:tc>
                <a:tc rowSpan="3" hMerge="1">
                  <a:tcPr marL="0" marR="0" marT="0" marB="0"/>
                </a:tc>
                <a:tc rowSpan="3" hMerge="1">
                  <a:tcPr marL="0" marR="0" marT="0" marB="0"/>
                </a:tc>
                <a:tc rowSpan="3" hMerge="1">
                  <a:tcPr marL="0" marR="0" marT="0" marB="0"/>
                </a:tc>
                <a:tc>
                  <a:txBody>
                    <a:bodyPr/>
                    <a:lstStyle/>
                    <a:p>
                      <a:pPr marL="57785">
                        <a:lnSpc>
                          <a:spcPts val="1305"/>
                        </a:lnSpc>
                      </a:pPr>
                      <a:r>
                        <a:rPr sz="1200" dirty="0">
                          <a:solidFill>
                            <a:srgbClr val="353535"/>
                          </a:solidFill>
                          <a:latin typeface="Arial Unicode MS" panose="020B0604020202020204" charset="-122"/>
                          <a:cs typeface="Arial Unicode MS" panose="020B0604020202020204" charset="-122"/>
                        </a:rPr>
                        <a:t>易用户及</a:t>
                      </a:r>
                      <a:r>
                        <a:rPr sz="1200" b="1" spc="-80" dirty="0">
                          <a:solidFill>
                            <a:srgbClr val="970201"/>
                          </a:solidFill>
                          <a:latin typeface="Microsoft YaHei"/>
                          <a:cs typeface="Microsoft YaHei"/>
                        </a:rPr>
                        <a:t>440</a:t>
                      </a:r>
                      <a:endParaRPr sz="1200">
                        <a:latin typeface="Microsoft YaHei"/>
                        <a:cs typeface="Microsoft YaHei"/>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r>
              <a:tr h="182879">
                <a:tc vMerge="1" gridSpan="8">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a:txBody>
                    <a:bodyPr/>
                    <a:lstStyle/>
                    <a:p>
                      <a:pPr marL="57785">
                        <a:lnSpc>
                          <a:spcPts val="1305"/>
                        </a:lnSpc>
                      </a:pPr>
                      <a:r>
                        <a:rPr sz="1200" b="1" dirty="0">
                          <a:solidFill>
                            <a:srgbClr val="970201"/>
                          </a:solidFill>
                          <a:latin typeface="Microsoft YaHei"/>
                          <a:cs typeface="Microsoft YaHei"/>
                        </a:rPr>
                        <a:t>万名</a:t>
                      </a:r>
                      <a:r>
                        <a:rPr sz="1200" dirty="0">
                          <a:solidFill>
                            <a:srgbClr val="353535"/>
                          </a:solidFill>
                          <a:latin typeface="Arial Unicode MS" panose="020B0604020202020204" charset="-122"/>
                          <a:cs typeface="Arial Unicode MS" panose="020B0604020202020204" charset="-122"/>
                        </a:rPr>
                        <a:t>活跃商家</a:t>
                      </a:r>
                      <a:endParaRPr sz="1200">
                        <a:latin typeface="Arial Unicode MS" panose="020B0604020202020204" charset="-122"/>
                        <a:cs typeface="Arial Unicode MS" panose="020B0604020202020204" charset="-122"/>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c>
                  <a:txBody>
                    <a:bodyPr/>
                    <a:lstStyle/>
                    <a:p>
                      <a:pPr>
                        <a:lnSpc>
                          <a:spcPct val="100000"/>
                        </a:lnSpc>
                      </a:pPr>
                      <a:endParaRPr sz="1000">
                        <a:latin typeface="Times New Roman" panose="02020603050405020304"/>
                        <a:cs typeface="Times New Roman" panose="02020603050405020304"/>
                      </a:endParaRPr>
                    </a:p>
                  </a:txBody>
                  <a:tcPr marL="0" marR="0" marT="0" marB="0"/>
                </a:tc>
              </a:tr>
              <a:tr h="170839">
                <a:tc vMerge="1" gridSpan="8">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vMerge="1" hMerge="1">
                  <a:tcPr marL="0" marR="0" marT="0" marB="0"/>
                </a:tc>
                <a:tc>
                  <a:txBody>
                    <a:bodyPr/>
                    <a:lstStyle/>
                    <a:p>
                      <a:pPr marL="57785">
                        <a:lnSpc>
                          <a:spcPts val="1245"/>
                        </a:lnSpc>
                      </a:pPr>
                      <a:r>
                        <a:rPr sz="1200" dirty="0">
                          <a:solidFill>
                            <a:srgbClr val="353535"/>
                          </a:solidFill>
                          <a:latin typeface="Arial Unicode MS" panose="020B0604020202020204" charset="-122"/>
                          <a:cs typeface="Arial Unicode MS" panose="020B0604020202020204" charset="-122"/>
                        </a:rPr>
                        <a:t>提供服务</a:t>
                      </a:r>
                      <a:endParaRPr sz="1200">
                        <a:latin typeface="Arial Unicode MS" panose="020B0604020202020204" charset="-122"/>
                        <a:cs typeface="Arial Unicode MS" panose="020B0604020202020204" charset="-122"/>
                      </a:endParaRPr>
                    </a:p>
                  </a:txBody>
                  <a:tcPr marL="0" marR="0" marT="0" marB="0"/>
                </a:tc>
                <a:tc>
                  <a:txBody>
                    <a:bodyPr/>
                    <a:lstStyle/>
                    <a:p>
                      <a:pPr>
                        <a:lnSpc>
                          <a:spcPct val="100000"/>
                        </a:lnSpc>
                      </a:pPr>
                      <a:endParaRPr sz="900">
                        <a:latin typeface="Times New Roman" panose="02020603050405020304"/>
                        <a:cs typeface="Times New Roman" panose="02020603050405020304"/>
                      </a:endParaRPr>
                    </a:p>
                  </a:txBody>
                  <a:tcPr marL="0" marR="0" marT="0" marB="0"/>
                </a:tc>
                <a:tc>
                  <a:txBody>
                    <a:bodyPr/>
                    <a:lstStyle/>
                    <a:p>
                      <a:pPr>
                        <a:lnSpc>
                          <a:spcPct val="100000"/>
                        </a:lnSpc>
                      </a:pPr>
                      <a:endParaRPr sz="900">
                        <a:latin typeface="Times New Roman" panose="02020603050405020304"/>
                        <a:cs typeface="Times New Roman" panose="02020603050405020304"/>
                      </a:endParaRPr>
                    </a:p>
                  </a:txBody>
                  <a:tcPr marL="0" marR="0" marT="0" marB="0"/>
                </a:tc>
                <a:tc>
                  <a:txBody>
                    <a:bodyPr/>
                    <a:lstStyle/>
                    <a:p>
                      <a:pPr>
                        <a:lnSpc>
                          <a:spcPct val="100000"/>
                        </a:lnSpc>
                      </a:pPr>
                      <a:endParaRPr sz="900">
                        <a:latin typeface="Times New Roman" panose="02020603050405020304"/>
                        <a:cs typeface="Times New Roman" panose="02020603050405020304"/>
                      </a:endParaRPr>
                    </a:p>
                  </a:txBody>
                  <a:tcPr marL="0" marR="0" marT="0" marB="0"/>
                </a:tc>
                <a:tc>
                  <a:txBody>
                    <a:bodyPr/>
                    <a:lstStyle/>
                    <a:p>
                      <a:pPr>
                        <a:lnSpc>
                          <a:spcPct val="100000"/>
                        </a:lnSpc>
                      </a:pPr>
                      <a:endParaRPr sz="900">
                        <a:latin typeface="Times New Roman" panose="02020603050405020304"/>
                        <a:cs typeface="Times New Roman" panose="02020603050405020304"/>
                      </a:endParaRPr>
                    </a:p>
                  </a:txBody>
                  <a:tcPr marL="0" marR="0" marT="0" marB="0"/>
                </a:tc>
              </a:tr>
            </a:tbl>
          </a:graphicData>
        </a:graphic>
      </p:graphicFrame>
      <p:sp>
        <p:nvSpPr>
          <p:cNvPr id="26" name="object 26"/>
          <p:cNvSpPr/>
          <p:nvPr/>
        </p:nvSpPr>
        <p:spPr>
          <a:xfrm>
            <a:off x="4213471"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ADB4B7"/>
          </a:solidFill>
        </p:spPr>
        <p:txBody>
          <a:bodyPr wrap="square" lIns="0" tIns="0" rIns="0" bIns="0" rtlCol="0"/>
          <a:lstStyle/>
          <a:p/>
        </p:txBody>
      </p:sp>
      <p:sp>
        <p:nvSpPr>
          <p:cNvPr id="27" name="object 27"/>
          <p:cNvSpPr txBox="1"/>
          <p:nvPr/>
        </p:nvSpPr>
        <p:spPr>
          <a:xfrm>
            <a:off x="4679899"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2014</a:t>
            </a:r>
            <a:endParaRPr sz="1200">
              <a:latin typeface="Arial Unicode MS" panose="020B0604020202020204" charset="-122"/>
              <a:cs typeface="Arial Unicode MS" panose="020B0604020202020204" charset="-122"/>
            </a:endParaRPr>
          </a:p>
        </p:txBody>
      </p:sp>
      <p:sp>
        <p:nvSpPr>
          <p:cNvPr id="28" name="object 28"/>
          <p:cNvSpPr/>
          <p:nvPr/>
        </p:nvSpPr>
        <p:spPr>
          <a:xfrm>
            <a:off x="5502326"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ADB4B7"/>
          </a:solidFill>
        </p:spPr>
        <p:txBody>
          <a:bodyPr wrap="square" lIns="0" tIns="0" rIns="0" bIns="0" rtlCol="0"/>
          <a:lstStyle/>
          <a:p/>
        </p:txBody>
      </p:sp>
      <p:sp>
        <p:nvSpPr>
          <p:cNvPr id="29" name="object 29"/>
          <p:cNvSpPr txBox="1"/>
          <p:nvPr/>
        </p:nvSpPr>
        <p:spPr>
          <a:xfrm>
            <a:off x="5968754"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2015</a:t>
            </a:r>
            <a:endParaRPr sz="1200">
              <a:latin typeface="Arial Unicode MS" panose="020B0604020202020204" charset="-122"/>
              <a:cs typeface="Arial Unicode MS" panose="020B0604020202020204" charset="-122"/>
            </a:endParaRPr>
          </a:p>
        </p:txBody>
      </p:sp>
      <p:sp>
        <p:nvSpPr>
          <p:cNvPr id="30" name="object 30"/>
          <p:cNvSpPr/>
          <p:nvPr/>
        </p:nvSpPr>
        <p:spPr>
          <a:xfrm>
            <a:off x="6791180"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ADB4B7"/>
          </a:solidFill>
        </p:spPr>
        <p:txBody>
          <a:bodyPr wrap="square" lIns="0" tIns="0" rIns="0" bIns="0" rtlCol="0"/>
          <a:lstStyle/>
          <a:p/>
        </p:txBody>
      </p:sp>
      <p:sp>
        <p:nvSpPr>
          <p:cNvPr id="31" name="object 31"/>
          <p:cNvSpPr txBox="1"/>
          <p:nvPr/>
        </p:nvSpPr>
        <p:spPr>
          <a:xfrm>
            <a:off x="7257608"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2016</a:t>
            </a:r>
            <a:endParaRPr sz="1200">
              <a:latin typeface="Arial Unicode MS" panose="020B0604020202020204" charset="-122"/>
              <a:cs typeface="Arial Unicode MS" panose="020B0604020202020204" charset="-122"/>
            </a:endParaRPr>
          </a:p>
        </p:txBody>
      </p:sp>
      <p:sp>
        <p:nvSpPr>
          <p:cNvPr id="32" name="object 32"/>
          <p:cNvSpPr/>
          <p:nvPr/>
        </p:nvSpPr>
        <p:spPr>
          <a:xfrm>
            <a:off x="8080035"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EFEFF1"/>
          </a:solidFill>
        </p:spPr>
        <p:txBody>
          <a:bodyPr wrap="square" lIns="0" tIns="0" rIns="0" bIns="0" rtlCol="0"/>
          <a:lstStyle/>
          <a:p/>
        </p:txBody>
      </p:sp>
      <p:sp>
        <p:nvSpPr>
          <p:cNvPr id="33" name="object 33"/>
          <p:cNvSpPr txBox="1"/>
          <p:nvPr/>
        </p:nvSpPr>
        <p:spPr>
          <a:xfrm>
            <a:off x="8546463"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2017</a:t>
            </a:r>
            <a:endParaRPr sz="1200">
              <a:latin typeface="Arial Unicode MS" panose="020B0604020202020204" charset="-122"/>
              <a:cs typeface="Arial Unicode MS" panose="020B0604020202020204" charset="-122"/>
            </a:endParaRPr>
          </a:p>
        </p:txBody>
      </p:sp>
      <p:sp>
        <p:nvSpPr>
          <p:cNvPr id="34" name="object 34"/>
          <p:cNvSpPr/>
          <p:nvPr/>
        </p:nvSpPr>
        <p:spPr>
          <a:xfrm>
            <a:off x="9368890" y="1822172"/>
            <a:ext cx="1216025" cy="516255"/>
          </a:xfrm>
          <a:custGeom>
            <a:avLst/>
            <a:gdLst/>
            <a:ahLst/>
            <a:cxnLst/>
            <a:rect l="l" t="t" r="r" b="b"/>
            <a:pathLst>
              <a:path w="1216025" h="516255">
                <a:moveTo>
                  <a:pt x="1215432" y="515865"/>
                </a:moveTo>
                <a:lnTo>
                  <a:pt x="0" y="515865"/>
                </a:lnTo>
                <a:lnTo>
                  <a:pt x="0" y="0"/>
                </a:lnTo>
                <a:lnTo>
                  <a:pt x="1215432" y="0"/>
                </a:lnTo>
                <a:lnTo>
                  <a:pt x="1215432" y="515865"/>
                </a:lnTo>
                <a:close/>
              </a:path>
            </a:pathLst>
          </a:custGeom>
          <a:solidFill>
            <a:srgbClr val="EFEFF1"/>
          </a:solidFill>
        </p:spPr>
        <p:txBody>
          <a:bodyPr wrap="square" lIns="0" tIns="0" rIns="0" bIns="0" rtlCol="0"/>
          <a:lstStyle/>
          <a:p/>
        </p:txBody>
      </p:sp>
      <p:sp>
        <p:nvSpPr>
          <p:cNvPr id="35" name="object 35"/>
          <p:cNvSpPr txBox="1"/>
          <p:nvPr/>
        </p:nvSpPr>
        <p:spPr>
          <a:xfrm>
            <a:off x="9835318" y="1972701"/>
            <a:ext cx="346075" cy="208279"/>
          </a:xfrm>
          <a:prstGeom prst="rect">
            <a:avLst/>
          </a:prstGeom>
        </p:spPr>
        <p:txBody>
          <a:bodyPr vert="horz" wrap="square" lIns="0" tIns="12700" rIns="0" bIns="0" rtlCol="0">
            <a:spAutoFit/>
          </a:bodyPr>
          <a:lstStyle/>
          <a:p>
            <a:pPr marL="12700">
              <a:lnSpc>
                <a:spcPct val="100000"/>
              </a:lnSpc>
              <a:spcBef>
                <a:spcPts val="100"/>
              </a:spcBef>
            </a:pPr>
            <a:r>
              <a:rPr sz="1200" spc="-45" dirty="0">
                <a:latin typeface="Arial Unicode MS" panose="020B0604020202020204" charset="-122"/>
                <a:cs typeface="Arial Unicode MS" panose="020B0604020202020204" charset="-122"/>
              </a:rPr>
              <a:t>2018</a:t>
            </a:r>
            <a:endParaRPr sz="1200">
              <a:latin typeface="Arial Unicode MS" panose="020B0604020202020204" charset="-122"/>
              <a:cs typeface="Arial Unicode MS" panose="020B0604020202020204" charset="-122"/>
            </a:endParaRPr>
          </a:p>
        </p:txBody>
      </p:sp>
      <p:sp>
        <p:nvSpPr>
          <p:cNvPr id="39" name="object 39"/>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40" name="object 40"/>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36" name="object 36"/>
          <p:cNvSpPr txBox="1"/>
          <p:nvPr/>
        </p:nvSpPr>
        <p:spPr>
          <a:xfrm>
            <a:off x="321304" y="5663015"/>
            <a:ext cx="2512695" cy="602615"/>
          </a:xfrm>
          <a:prstGeom prst="rect">
            <a:avLst/>
          </a:prstGeom>
          <a:ln w="9525">
            <a:solidFill>
              <a:srgbClr val="575757"/>
            </a:solidFill>
          </a:ln>
        </p:spPr>
        <p:txBody>
          <a:bodyPr vert="horz" wrap="square" lIns="0" tIns="59690" rIns="0" bIns="0" rtlCol="0">
            <a:spAutoFit/>
          </a:bodyPr>
          <a:lstStyle/>
          <a:p>
            <a:pPr marL="66675" marR="12065">
              <a:lnSpc>
                <a:spcPct val="120000"/>
              </a:lnSpc>
              <a:spcBef>
                <a:spcPts val="470"/>
              </a:spcBef>
            </a:pPr>
            <a:r>
              <a:rPr sz="1200" b="1" dirty="0">
                <a:latin typeface="Microsoft YaHei"/>
                <a:cs typeface="Microsoft YaHei"/>
              </a:rPr>
              <a:t>初创期（</a:t>
            </a:r>
            <a:r>
              <a:rPr sz="1200" b="1" spc="-65" dirty="0">
                <a:latin typeface="Microsoft YaHei"/>
                <a:cs typeface="Microsoft YaHei"/>
              </a:rPr>
              <a:t>2010-201</a:t>
            </a:r>
            <a:r>
              <a:rPr sz="1200" b="1" spc="-90" dirty="0">
                <a:latin typeface="Microsoft YaHei"/>
                <a:cs typeface="Microsoft YaHei"/>
              </a:rPr>
              <a:t>2</a:t>
            </a:r>
            <a:r>
              <a:rPr sz="1200" b="1" dirty="0">
                <a:latin typeface="Microsoft YaHei"/>
                <a:cs typeface="Microsoft YaHei"/>
              </a:rPr>
              <a:t>）：</a:t>
            </a:r>
            <a:r>
              <a:rPr sz="1200" dirty="0">
                <a:latin typeface="Arial Unicode MS" panose="020B0604020202020204" charset="-122"/>
                <a:cs typeface="Arial Unicode MS" panose="020B0604020202020204" charset="-122"/>
              </a:rPr>
              <a:t>美团以团购 业务为基础逐步进行业务扩张</a:t>
            </a:r>
            <a:endParaRPr sz="1200">
              <a:latin typeface="Arial Unicode MS" panose="020B0604020202020204" charset="-122"/>
              <a:cs typeface="Arial Unicode MS" panose="020B0604020202020204" charset="-122"/>
            </a:endParaRPr>
          </a:p>
        </p:txBody>
      </p:sp>
      <p:sp>
        <p:nvSpPr>
          <p:cNvPr id="37" name="object 37"/>
          <p:cNvSpPr txBox="1"/>
          <p:nvPr/>
        </p:nvSpPr>
        <p:spPr>
          <a:xfrm>
            <a:off x="2924617" y="5671625"/>
            <a:ext cx="5082540" cy="602615"/>
          </a:xfrm>
          <a:prstGeom prst="rect">
            <a:avLst/>
          </a:prstGeom>
          <a:ln w="9525">
            <a:solidFill>
              <a:srgbClr val="ADB4B7"/>
            </a:solidFill>
          </a:ln>
        </p:spPr>
        <p:txBody>
          <a:bodyPr vert="horz" wrap="square" lIns="0" tIns="59690" rIns="0" bIns="0" rtlCol="0">
            <a:spAutoFit/>
          </a:bodyPr>
          <a:lstStyle/>
          <a:p>
            <a:pPr marL="66675" marR="143510">
              <a:lnSpc>
                <a:spcPct val="120000"/>
              </a:lnSpc>
              <a:spcBef>
                <a:spcPts val="470"/>
              </a:spcBef>
            </a:pPr>
            <a:r>
              <a:rPr sz="1200" b="1" dirty="0">
                <a:latin typeface="Microsoft YaHei"/>
                <a:cs typeface="Microsoft YaHei"/>
              </a:rPr>
              <a:t>成长期（</a:t>
            </a:r>
            <a:r>
              <a:rPr sz="1200" b="1" spc="-65" dirty="0">
                <a:latin typeface="Microsoft YaHei"/>
                <a:cs typeface="Microsoft YaHei"/>
              </a:rPr>
              <a:t>2013-201</a:t>
            </a:r>
            <a:r>
              <a:rPr sz="1200" b="1" spc="-90" dirty="0">
                <a:latin typeface="Microsoft YaHei"/>
                <a:cs typeface="Microsoft YaHei"/>
              </a:rPr>
              <a:t>6</a:t>
            </a:r>
            <a:r>
              <a:rPr sz="1200" b="1" dirty="0">
                <a:latin typeface="Microsoft YaHei"/>
                <a:cs typeface="Microsoft YaHei"/>
              </a:rPr>
              <a:t>）：</a:t>
            </a:r>
            <a:r>
              <a:rPr sz="1200" dirty="0">
                <a:latin typeface="Arial Unicode MS" panose="020B0604020202020204" charset="-122"/>
                <a:cs typeface="Arial Unicode MS" panose="020B0604020202020204" charset="-122"/>
              </a:rPr>
              <a:t>美团重点发展外卖业务，并整合大众点评，持续 完善餐饮、酒店、旅游等生活服务相关业务</a:t>
            </a:r>
            <a:endParaRPr sz="1200">
              <a:latin typeface="Arial Unicode MS" panose="020B0604020202020204" charset="-122"/>
              <a:cs typeface="Arial Unicode MS" panose="020B0604020202020204" charset="-122"/>
            </a:endParaRPr>
          </a:p>
        </p:txBody>
      </p:sp>
      <p:sp>
        <p:nvSpPr>
          <p:cNvPr id="38" name="object 38"/>
          <p:cNvSpPr txBox="1"/>
          <p:nvPr/>
        </p:nvSpPr>
        <p:spPr>
          <a:xfrm>
            <a:off x="8080036" y="5668540"/>
            <a:ext cx="3790950" cy="602615"/>
          </a:xfrm>
          <a:prstGeom prst="rect">
            <a:avLst/>
          </a:prstGeom>
          <a:ln w="9525">
            <a:solidFill>
              <a:srgbClr val="BFBFBF"/>
            </a:solidFill>
          </a:ln>
        </p:spPr>
        <p:txBody>
          <a:bodyPr vert="horz" wrap="square" lIns="0" tIns="59690" rIns="0" bIns="0" rtlCol="0">
            <a:spAutoFit/>
          </a:bodyPr>
          <a:lstStyle/>
          <a:p>
            <a:pPr marL="66675" marR="26670">
              <a:lnSpc>
                <a:spcPct val="120000"/>
              </a:lnSpc>
              <a:spcBef>
                <a:spcPts val="470"/>
              </a:spcBef>
            </a:pPr>
            <a:r>
              <a:rPr sz="1200" b="1" dirty="0">
                <a:latin typeface="Microsoft YaHei"/>
                <a:cs typeface="Microsoft YaHei"/>
              </a:rPr>
              <a:t>发展期（</a:t>
            </a:r>
            <a:r>
              <a:rPr sz="1200" b="1" spc="-80" dirty="0">
                <a:latin typeface="Microsoft YaHei"/>
                <a:cs typeface="Microsoft YaHei"/>
              </a:rPr>
              <a:t>201</a:t>
            </a:r>
            <a:r>
              <a:rPr sz="1200" b="1" spc="-90" dirty="0">
                <a:latin typeface="Microsoft YaHei"/>
                <a:cs typeface="Microsoft YaHei"/>
              </a:rPr>
              <a:t>7</a:t>
            </a:r>
            <a:r>
              <a:rPr sz="1200" b="1" dirty="0">
                <a:latin typeface="Microsoft YaHei"/>
                <a:cs typeface="Microsoft YaHei"/>
              </a:rPr>
              <a:t>年至今）：</a:t>
            </a:r>
            <a:r>
              <a:rPr sz="1200" dirty="0">
                <a:latin typeface="Arial Unicode MS" panose="020B0604020202020204" charset="-122"/>
                <a:cs typeface="Arial Unicode MS" panose="020B0604020202020204" charset="-122"/>
              </a:rPr>
              <a:t>美团在外卖和到店餐饮良好发 展的背景下，加快对生活服务的其它赛道布局</a:t>
            </a:r>
            <a:endParaRPr sz="1200">
              <a:latin typeface="Arial Unicode MS" panose="020B0604020202020204" charset="-122"/>
              <a:cs typeface="Arial Unicode MS" panose="020B0604020202020204" charset="-122"/>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35360" y="1521919"/>
            <a:ext cx="11550650" cy="0"/>
          </a:xfrm>
          <a:custGeom>
            <a:avLst/>
            <a:gdLst/>
            <a:ahLst/>
            <a:cxnLst/>
            <a:rect l="l" t="t" r="r" b="b"/>
            <a:pathLst>
              <a:path w="11550650">
                <a:moveTo>
                  <a:pt x="0" y="0"/>
                </a:moveTo>
                <a:lnTo>
                  <a:pt x="11550642" y="0"/>
                </a:lnTo>
              </a:path>
            </a:pathLst>
          </a:custGeom>
          <a:ln w="19050">
            <a:solidFill>
              <a:srgbClr val="000000"/>
            </a:solidFill>
          </a:ln>
        </p:spPr>
        <p:txBody>
          <a:bodyPr wrap="square" lIns="0" tIns="0" rIns="0" bIns="0" rtlCol="0"/>
          <a:lstStyle/>
          <a:p/>
        </p:txBody>
      </p:sp>
      <p:sp>
        <p:nvSpPr>
          <p:cNvPr id="3" name="object 3"/>
          <p:cNvSpPr txBox="1">
            <a:spLocks noGrp="1"/>
          </p:cNvSpPr>
          <p:nvPr>
            <p:ph type="title"/>
          </p:nvPr>
        </p:nvSpPr>
        <p:spPr>
          <a:xfrm>
            <a:off x="312740" y="69472"/>
            <a:ext cx="3683000" cy="391160"/>
          </a:xfrm>
          <a:prstGeom prst="rect">
            <a:avLst/>
          </a:prstGeom>
        </p:spPr>
        <p:txBody>
          <a:bodyPr vert="horz" wrap="square" lIns="0" tIns="12700" rIns="0" bIns="0" rtlCol="0">
            <a:spAutoFit/>
          </a:bodyPr>
          <a:lstStyle/>
          <a:p>
            <a:pPr marL="12700">
              <a:lnSpc>
                <a:spcPct val="100000"/>
              </a:lnSpc>
              <a:spcBef>
                <a:spcPts val="100"/>
              </a:spcBef>
            </a:pPr>
            <a:r>
              <a:rPr dirty="0"/>
              <a:t>美团背景综述</a:t>
            </a:r>
            <a:r>
              <a:rPr spc="-195" dirty="0"/>
              <a:t>——核心战略</a:t>
            </a:r>
            <a:endParaRPr spc="-195" dirty="0"/>
          </a:p>
        </p:txBody>
      </p:sp>
      <p:sp>
        <p:nvSpPr>
          <p:cNvPr id="4" name="object 4"/>
          <p:cNvSpPr txBox="1"/>
          <p:nvPr/>
        </p:nvSpPr>
        <p:spPr>
          <a:xfrm>
            <a:off x="311299" y="432336"/>
            <a:ext cx="11513185" cy="1046480"/>
          </a:xfrm>
          <a:prstGeom prst="rect">
            <a:avLst/>
          </a:prstGeom>
        </p:spPr>
        <p:txBody>
          <a:bodyPr vert="horz" wrap="square" lIns="0" tIns="46990" rIns="0" bIns="0" rtlCol="0">
            <a:spAutoFit/>
          </a:bodyPr>
          <a:lstStyle/>
          <a:p>
            <a:pPr marL="1397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美团以</a:t>
            </a:r>
            <a:r>
              <a:rPr sz="2000" spc="45" dirty="0">
                <a:solidFill>
                  <a:srgbClr val="9A0000"/>
                </a:solidFill>
                <a:latin typeface="Arial Unicode MS" panose="020B0604020202020204" charset="-122"/>
                <a:cs typeface="Arial Unicode MS" panose="020B0604020202020204" charset="-122"/>
              </a:rPr>
              <a:t>“</a:t>
            </a:r>
            <a:r>
              <a:rPr sz="2000" spc="-20" dirty="0">
                <a:solidFill>
                  <a:srgbClr val="9A0000"/>
                </a:solidFill>
                <a:latin typeface="Arial Unicode MS" panose="020B0604020202020204" charset="-122"/>
                <a:cs typeface="Arial Unicode MS" panose="020B0604020202020204" charset="-122"/>
              </a:rPr>
              <a:t>Food+Platfor</a:t>
            </a:r>
            <a:r>
              <a:rPr sz="2000" spc="-15" dirty="0">
                <a:solidFill>
                  <a:srgbClr val="9A0000"/>
                </a:solidFill>
                <a:latin typeface="Arial Unicode MS" panose="020B0604020202020204" charset="-122"/>
                <a:cs typeface="Arial Unicode MS" panose="020B0604020202020204" charset="-122"/>
              </a:rPr>
              <a:t>m</a:t>
            </a:r>
            <a:r>
              <a:rPr sz="2000" spc="45" dirty="0">
                <a:solidFill>
                  <a:srgbClr val="9A0000"/>
                </a:solidFill>
                <a:latin typeface="Arial Unicode MS" panose="020B0604020202020204" charset="-122"/>
                <a:cs typeface="Arial Unicode MS" panose="020B0604020202020204" charset="-122"/>
              </a:rPr>
              <a:t>”</a:t>
            </a:r>
            <a:r>
              <a:rPr sz="2000" dirty="0">
                <a:solidFill>
                  <a:srgbClr val="9A0000"/>
                </a:solidFill>
                <a:latin typeface="Arial Unicode MS" panose="020B0604020202020204" charset="-122"/>
                <a:cs typeface="Arial Unicode MS" panose="020B0604020202020204" charset="-122"/>
              </a:rPr>
              <a:t>为核心战略，形成对餐饮、酒店、旅游、社区电商等本地生活场景的全覆盖，逐 步完成构建本地生活服务超级平台的目标</a:t>
            </a:r>
            <a:endParaRPr sz="2000">
              <a:latin typeface="Arial Unicode MS" panose="020B0604020202020204" charset="-122"/>
              <a:cs typeface="Arial Unicode MS" panose="020B0604020202020204" charset="-122"/>
            </a:endParaRPr>
          </a:p>
          <a:p>
            <a:pPr marL="12700">
              <a:lnSpc>
                <a:spcPct val="100000"/>
              </a:lnSpc>
              <a:spcBef>
                <a:spcPts val="1765"/>
              </a:spcBef>
            </a:pPr>
            <a:r>
              <a:rPr sz="1400" b="1" dirty="0">
                <a:latin typeface="Microsoft YaHei"/>
                <a:cs typeface="Microsoft YaHei"/>
              </a:rPr>
              <a:t>美团</a:t>
            </a:r>
            <a:r>
              <a:rPr sz="1400" b="1" spc="-185" dirty="0">
                <a:latin typeface="Microsoft YaHei"/>
                <a:cs typeface="Microsoft YaHei"/>
              </a:rPr>
              <a:t>“Food+Platform”</a:t>
            </a:r>
            <a:r>
              <a:rPr sz="1400" b="1" dirty="0">
                <a:latin typeface="Microsoft YaHei"/>
                <a:cs typeface="Microsoft YaHei"/>
              </a:rPr>
              <a:t>战略</a:t>
            </a:r>
            <a:r>
              <a:rPr sz="1400" b="1" spc="-75" dirty="0">
                <a:latin typeface="Microsoft YaHei"/>
                <a:cs typeface="Microsoft YaHei"/>
              </a:rPr>
              <a:t>，2021</a:t>
            </a:r>
            <a:r>
              <a:rPr sz="1400" b="1" dirty="0">
                <a:latin typeface="Microsoft YaHei"/>
                <a:cs typeface="Microsoft YaHei"/>
              </a:rPr>
              <a:t>年</a:t>
            </a:r>
            <a:endParaRPr sz="1400">
              <a:latin typeface="Microsoft YaHei"/>
              <a:cs typeface="Microsoft YaHei"/>
            </a:endParaRPr>
          </a:p>
        </p:txBody>
      </p:sp>
      <p:sp>
        <p:nvSpPr>
          <p:cNvPr id="5" name="object 5"/>
          <p:cNvSpPr txBox="1"/>
          <p:nvPr/>
        </p:nvSpPr>
        <p:spPr>
          <a:xfrm>
            <a:off x="2244263" y="1809747"/>
            <a:ext cx="9620885" cy="329565"/>
          </a:xfrm>
          <a:prstGeom prst="rect">
            <a:avLst/>
          </a:prstGeom>
          <a:solidFill>
            <a:srgbClr val="970201"/>
          </a:solidFill>
        </p:spPr>
        <p:txBody>
          <a:bodyPr vert="horz" wrap="square" lIns="0" tIns="53975" rIns="0" bIns="0" rtlCol="0">
            <a:spAutoFit/>
          </a:bodyPr>
          <a:lstStyle/>
          <a:p>
            <a:pPr marL="66040" algn="ctr">
              <a:lnSpc>
                <a:spcPct val="100000"/>
              </a:lnSpc>
              <a:spcBef>
                <a:spcPts val="425"/>
              </a:spcBef>
            </a:pPr>
            <a:r>
              <a:rPr sz="1400" b="1" dirty="0">
                <a:solidFill>
                  <a:srgbClr val="FFFFFF"/>
                </a:solidFill>
                <a:latin typeface="Microsoft YaHei"/>
                <a:cs typeface="Microsoft YaHei"/>
              </a:rPr>
              <a:t>美团</a:t>
            </a:r>
            <a:r>
              <a:rPr sz="1400" b="1" spc="-185" dirty="0">
                <a:solidFill>
                  <a:srgbClr val="FFFFFF"/>
                </a:solidFill>
                <a:latin typeface="Microsoft YaHei"/>
                <a:cs typeface="Microsoft YaHei"/>
              </a:rPr>
              <a:t>“Food+Platform”</a:t>
            </a:r>
            <a:r>
              <a:rPr sz="1400" b="1" dirty="0">
                <a:solidFill>
                  <a:srgbClr val="FFFFFF"/>
                </a:solidFill>
                <a:latin typeface="Microsoft YaHei"/>
                <a:cs typeface="Microsoft YaHei"/>
              </a:rPr>
              <a:t>战略</a:t>
            </a:r>
            <a:endParaRPr sz="1400">
              <a:latin typeface="Microsoft YaHei"/>
              <a:cs typeface="Microsoft YaHei"/>
            </a:endParaRPr>
          </a:p>
        </p:txBody>
      </p:sp>
      <p:sp>
        <p:nvSpPr>
          <p:cNvPr id="6" name="object 6"/>
          <p:cNvSpPr txBox="1"/>
          <p:nvPr/>
        </p:nvSpPr>
        <p:spPr>
          <a:xfrm>
            <a:off x="6365525" y="4420265"/>
            <a:ext cx="149796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400685">
              <a:lnSpc>
                <a:spcPct val="100000"/>
              </a:lnSpc>
            </a:pPr>
            <a:r>
              <a:rPr sz="1200" dirty="0">
                <a:latin typeface="Arial Unicode MS" panose="020B0604020202020204" charset="-122"/>
                <a:cs typeface="Arial Unicode MS" panose="020B0604020202020204" charset="-122"/>
              </a:rPr>
              <a:t>买菜事业部</a:t>
            </a:r>
            <a:endParaRPr sz="1200">
              <a:latin typeface="Arial Unicode MS" panose="020B0604020202020204" charset="-122"/>
              <a:cs typeface="Arial Unicode MS" panose="020B0604020202020204" charset="-122"/>
            </a:endParaRPr>
          </a:p>
        </p:txBody>
      </p:sp>
      <p:sp>
        <p:nvSpPr>
          <p:cNvPr id="7" name="object 7"/>
          <p:cNvSpPr txBox="1"/>
          <p:nvPr/>
        </p:nvSpPr>
        <p:spPr>
          <a:xfrm>
            <a:off x="2455336" y="2340203"/>
            <a:ext cx="1497965" cy="483870"/>
          </a:xfrm>
          <a:prstGeom prst="rect">
            <a:avLst/>
          </a:prstGeom>
          <a:solidFill>
            <a:srgbClr val="899397"/>
          </a:solidFill>
        </p:spPr>
        <p:txBody>
          <a:bodyPr vert="horz" wrap="square" lIns="0" tIns="635" rIns="0" bIns="0" rtlCol="0">
            <a:spAutoFit/>
          </a:bodyPr>
          <a:lstStyle/>
          <a:p>
            <a:pPr>
              <a:lnSpc>
                <a:spcPct val="100000"/>
              </a:lnSpc>
              <a:spcBef>
                <a:spcPts val="5"/>
              </a:spcBef>
            </a:pPr>
            <a:endParaRPr sz="1000">
              <a:latin typeface="Times New Roman" panose="02020603050405020304"/>
              <a:cs typeface="Times New Roman" panose="02020603050405020304"/>
            </a:endParaRPr>
          </a:p>
          <a:p>
            <a:pPr marL="476885">
              <a:lnSpc>
                <a:spcPct val="100000"/>
              </a:lnSpc>
            </a:pPr>
            <a:r>
              <a:rPr sz="1200" dirty="0">
                <a:latin typeface="Arial Unicode MS" panose="020B0604020202020204" charset="-122"/>
                <a:cs typeface="Arial Unicode MS" panose="020B0604020202020204" charset="-122"/>
              </a:rPr>
              <a:t>美团平台</a:t>
            </a:r>
            <a:endParaRPr sz="1200">
              <a:latin typeface="Arial Unicode MS" panose="020B0604020202020204" charset="-122"/>
              <a:cs typeface="Arial Unicode MS" panose="020B0604020202020204" charset="-122"/>
            </a:endParaRPr>
          </a:p>
        </p:txBody>
      </p:sp>
      <p:sp>
        <p:nvSpPr>
          <p:cNvPr id="8" name="object 8"/>
          <p:cNvSpPr txBox="1"/>
          <p:nvPr/>
        </p:nvSpPr>
        <p:spPr>
          <a:xfrm>
            <a:off x="4410431" y="2340203"/>
            <a:ext cx="1497965" cy="483870"/>
          </a:xfrm>
          <a:prstGeom prst="rect">
            <a:avLst/>
          </a:prstGeom>
          <a:solidFill>
            <a:srgbClr val="899397"/>
          </a:solidFill>
        </p:spPr>
        <p:txBody>
          <a:bodyPr vert="horz" wrap="square" lIns="0" tIns="635" rIns="0" bIns="0" rtlCol="0">
            <a:spAutoFit/>
          </a:bodyPr>
          <a:lstStyle/>
          <a:p>
            <a:pPr>
              <a:lnSpc>
                <a:spcPct val="100000"/>
              </a:lnSpc>
              <a:spcBef>
                <a:spcPts val="5"/>
              </a:spcBef>
            </a:pPr>
            <a:endParaRPr sz="1000">
              <a:latin typeface="Times New Roman" panose="02020603050405020304"/>
              <a:cs typeface="Times New Roman" panose="02020603050405020304"/>
            </a:endParaRPr>
          </a:p>
          <a:p>
            <a:pPr marL="476885">
              <a:lnSpc>
                <a:spcPct val="100000"/>
              </a:lnSpc>
            </a:pPr>
            <a:r>
              <a:rPr sz="1200" dirty="0">
                <a:latin typeface="Arial Unicode MS" panose="020B0604020202020204" charset="-122"/>
                <a:cs typeface="Arial Unicode MS" panose="020B0604020202020204" charset="-122"/>
              </a:rPr>
              <a:t>点评平台</a:t>
            </a:r>
            <a:endParaRPr sz="1200">
              <a:latin typeface="Arial Unicode MS" panose="020B0604020202020204" charset="-122"/>
              <a:cs typeface="Arial Unicode MS" panose="020B0604020202020204" charset="-122"/>
            </a:endParaRPr>
          </a:p>
        </p:txBody>
      </p:sp>
      <p:sp>
        <p:nvSpPr>
          <p:cNvPr id="9" name="object 9"/>
          <p:cNvSpPr txBox="1"/>
          <p:nvPr/>
        </p:nvSpPr>
        <p:spPr>
          <a:xfrm>
            <a:off x="8320619" y="2340203"/>
            <a:ext cx="1497965" cy="483870"/>
          </a:xfrm>
          <a:prstGeom prst="rect">
            <a:avLst/>
          </a:prstGeom>
          <a:solidFill>
            <a:srgbClr val="899397"/>
          </a:solidFill>
        </p:spPr>
        <p:txBody>
          <a:bodyPr vert="horz" wrap="square" lIns="0" tIns="635" rIns="0" bIns="0" rtlCol="0">
            <a:spAutoFit/>
          </a:bodyPr>
          <a:lstStyle/>
          <a:p>
            <a:pPr>
              <a:lnSpc>
                <a:spcPct val="100000"/>
              </a:lnSpc>
              <a:spcBef>
                <a:spcPts val="5"/>
              </a:spcBef>
            </a:pPr>
            <a:endParaRPr sz="1000">
              <a:latin typeface="Times New Roman" panose="02020603050405020304"/>
              <a:cs typeface="Times New Roman" panose="02020603050405020304"/>
            </a:endParaRPr>
          </a:p>
          <a:p>
            <a:pPr marL="324485">
              <a:lnSpc>
                <a:spcPct val="100000"/>
              </a:lnSpc>
            </a:pPr>
            <a:r>
              <a:rPr sz="1200" dirty="0">
                <a:latin typeface="Arial Unicode MS" panose="020B0604020202020204" charset="-122"/>
                <a:cs typeface="Arial Unicode MS" panose="020B0604020202020204" charset="-122"/>
              </a:rPr>
              <a:t>基础开发平台</a:t>
            </a:r>
            <a:endParaRPr sz="1200">
              <a:latin typeface="Arial Unicode MS" panose="020B0604020202020204" charset="-122"/>
              <a:cs typeface="Arial Unicode MS" panose="020B0604020202020204" charset="-122"/>
            </a:endParaRPr>
          </a:p>
        </p:txBody>
      </p:sp>
      <p:sp>
        <p:nvSpPr>
          <p:cNvPr id="10" name="object 10"/>
          <p:cNvSpPr txBox="1"/>
          <p:nvPr/>
        </p:nvSpPr>
        <p:spPr>
          <a:xfrm>
            <a:off x="10275712" y="2340203"/>
            <a:ext cx="1497965" cy="483870"/>
          </a:xfrm>
          <a:prstGeom prst="rect">
            <a:avLst/>
          </a:prstGeom>
          <a:solidFill>
            <a:srgbClr val="899397"/>
          </a:solidFill>
        </p:spPr>
        <p:txBody>
          <a:bodyPr vert="horz" wrap="square" lIns="0" tIns="635" rIns="0" bIns="0" rtlCol="0">
            <a:spAutoFit/>
          </a:bodyPr>
          <a:lstStyle/>
          <a:p>
            <a:pPr>
              <a:lnSpc>
                <a:spcPct val="100000"/>
              </a:lnSpc>
              <a:spcBef>
                <a:spcPts val="5"/>
              </a:spcBef>
            </a:pPr>
            <a:endParaRPr sz="1000">
              <a:latin typeface="Times New Roman" panose="02020603050405020304"/>
              <a:cs typeface="Times New Roman" panose="02020603050405020304"/>
            </a:endParaRPr>
          </a:p>
          <a:p>
            <a:pPr marL="248285">
              <a:lnSpc>
                <a:spcPct val="100000"/>
              </a:lnSpc>
            </a:pPr>
            <a:r>
              <a:rPr sz="1200" dirty="0">
                <a:latin typeface="Arial Unicode MS" panose="020B0604020202020204" charset="-122"/>
                <a:cs typeface="Arial Unicode MS" panose="020B0604020202020204" charset="-122"/>
              </a:rPr>
              <a:t>智慧交通事业部</a:t>
            </a:r>
            <a:endParaRPr sz="1200">
              <a:latin typeface="Arial Unicode MS" panose="020B0604020202020204" charset="-122"/>
              <a:cs typeface="Arial Unicode MS" panose="020B0604020202020204" charset="-122"/>
            </a:endParaRPr>
          </a:p>
        </p:txBody>
      </p:sp>
      <p:sp>
        <p:nvSpPr>
          <p:cNvPr id="11" name="object 11"/>
          <p:cNvSpPr txBox="1"/>
          <p:nvPr/>
        </p:nvSpPr>
        <p:spPr>
          <a:xfrm>
            <a:off x="2489636" y="2936161"/>
            <a:ext cx="1536700" cy="112268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负责产品研发、美团 搜索、</a:t>
            </a:r>
            <a:r>
              <a:rPr sz="1200" spc="-85" dirty="0">
                <a:solidFill>
                  <a:srgbClr val="353535"/>
                </a:solidFill>
                <a:latin typeface="Arial Unicode MS" panose="020B0604020202020204" charset="-122"/>
                <a:cs typeface="Arial Unicode MS" panose="020B0604020202020204" charset="-122"/>
              </a:rPr>
              <a:t>NLP</a:t>
            </a:r>
            <a:r>
              <a:rPr sz="1200" dirty="0">
                <a:solidFill>
                  <a:srgbClr val="353535"/>
                </a:solidFill>
                <a:latin typeface="Arial Unicode MS" panose="020B0604020202020204" charset="-122"/>
                <a:cs typeface="Arial Unicode MS" panose="020B0604020202020204" charset="-122"/>
              </a:rPr>
              <a:t>、语音、 充电宝等业务，为消 费者提供美食、旅游、 酒店、外卖、电影等 一站式生活服务</a:t>
            </a:r>
            <a:endParaRPr sz="1200">
              <a:latin typeface="Arial Unicode MS" panose="020B0604020202020204" charset="-122"/>
              <a:cs typeface="Arial Unicode MS" panose="020B0604020202020204" charset="-122"/>
            </a:endParaRPr>
          </a:p>
        </p:txBody>
      </p:sp>
      <p:sp>
        <p:nvSpPr>
          <p:cNvPr id="12" name="object 12"/>
          <p:cNvSpPr txBox="1"/>
          <p:nvPr/>
        </p:nvSpPr>
        <p:spPr>
          <a:xfrm>
            <a:off x="4448051" y="2920773"/>
            <a:ext cx="1384300" cy="1122680"/>
          </a:xfrm>
          <a:prstGeom prst="rect">
            <a:avLst/>
          </a:prstGeom>
        </p:spPr>
        <p:txBody>
          <a:bodyPr vert="horz" wrap="square" lIns="0" tIns="12700" rIns="0" bIns="0" rtlCol="0">
            <a:spAutoFit/>
          </a:bodyPr>
          <a:lstStyle/>
          <a:p>
            <a:pPr marR="5080" algn="just">
              <a:lnSpc>
                <a:spcPct val="100000"/>
              </a:lnSpc>
              <a:spcBef>
                <a:spcPts val="100"/>
              </a:spcBef>
            </a:pPr>
            <a:r>
              <a:rPr sz="1200" dirty="0">
                <a:solidFill>
                  <a:srgbClr val="353535"/>
                </a:solidFill>
                <a:latin typeface="Arial Unicode MS" panose="020B0604020202020204" charset="-122"/>
                <a:cs typeface="Arial Unicode MS" panose="020B0604020202020204" charset="-122"/>
              </a:rPr>
              <a:t>覆盖吃喝玩乐游购娱 等生活场景，为消费 者提供全面、可信的 线上商户信息及消费 评价，满足消费者找 店需求，吸引消费者</a:t>
            </a:r>
            <a:endParaRPr sz="1200">
              <a:latin typeface="Arial Unicode MS" panose="020B0604020202020204" charset="-122"/>
              <a:cs typeface="Arial Unicode MS" panose="020B0604020202020204" charset="-122"/>
            </a:endParaRPr>
          </a:p>
        </p:txBody>
      </p:sp>
      <p:sp>
        <p:nvSpPr>
          <p:cNvPr id="13" name="object 13"/>
          <p:cNvSpPr txBox="1"/>
          <p:nvPr/>
        </p:nvSpPr>
        <p:spPr>
          <a:xfrm>
            <a:off x="6406467" y="2918307"/>
            <a:ext cx="1367155" cy="39116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加强</a:t>
            </a:r>
            <a:r>
              <a:rPr sz="1200" spc="-60" dirty="0">
                <a:solidFill>
                  <a:srgbClr val="353535"/>
                </a:solidFill>
                <a:latin typeface="Arial Unicode MS" panose="020B0604020202020204" charset="-122"/>
                <a:cs typeface="Arial Unicode MS" panose="020B0604020202020204" charset="-122"/>
              </a:rPr>
              <a:t>A</a:t>
            </a:r>
            <a:r>
              <a:rPr sz="1200" spc="-25" dirty="0">
                <a:solidFill>
                  <a:srgbClr val="353535"/>
                </a:solidFill>
                <a:latin typeface="Arial Unicode MS" panose="020B0604020202020204" charset="-122"/>
                <a:cs typeface="Arial Unicode MS" panose="020B0604020202020204" charset="-122"/>
              </a:rPr>
              <a:t>I</a:t>
            </a:r>
            <a:r>
              <a:rPr sz="1200" dirty="0">
                <a:solidFill>
                  <a:srgbClr val="353535"/>
                </a:solidFill>
                <a:latin typeface="Arial Unicode MS" panose="020B0604020202020204" charset="-122"/>
                <a:cs typeface="Arial Unicode MS" panose="020B0604020202020204" charset="-122"/>
              </a:rPr>
              <a:t>领域协同，共 建</a:t>
            </a:r>
            <a:r>
              <a:rPr sz="1200" spc="-40" dirty="0">
                <a:solidFill>
                  <a:srgbClr val="353535"/>
                </a:solidFill>
                <a:latin typeface="Arial Unicode MS" panose="020B0604020202020204" charset="-122"/>
                <a:cs typeface="Arial Unicode MS" panose="020B0604020202020204" charset="-122"/>
              </a:rPr>
              <a:t>AI</a:t>
            </a:r>
            <a:r>
              <a:rPr sz="1200" dirty="0">
                <a:solidFill>
                  <a:srgbClr val="353535"/>
                </a:solidFill>
                <a:latin typeface="Arial Unicode MS" panose="020B0604020202020204" charset="-122"/>
                <a:cs typeface="Arial Unicode MS" panose="020B0604020202020204" charset="-122"/>
              </a:rPr>
              <a:t>能力等</a:t>
            </a:r>
            <a:endParaRPr sz="1200">
              <a:latin typeface="Arial Unicode MS" panose="020B0604020202020204" charset="-122"/>
              <a:cs typeface="Arial Unicode MS" panose="020B0604020202020204" charset="-122"/>
            </a:endParaRPr>
          </a:p>
        </p:txBody>
      </p:sp>
      <p:sp>
        <p:nvSpPr>
          <p:cNvPr id="14" name="object 14"/>
          <p:cNvSpPr txBox="1"/>
          <p:nvPr/>
        </p:nvSpPr>
        <p:spPr>
          <a:xfrm>
            <a:off x="8364883" y="2931102"/>
            <a:ext cx="1384300" cy="39116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负责基础平台系统的 架构设计、优化等</a:t>
            </a:r>
            <a:endParaRPr sz="1200">
              <a:latin typeface="Arial Unicode MS" panose="020B0604020202020204" charset="-122"/>
              <a:cs typeface="Arial Unicode MS" panose="020B0604020202020204" charset="-122"/>
            </a:endParaRPr>
          </a:p>
        </p:txBody>
      </p:sp>
      <p:sp>
        <p:nvSpPr>
          <p:cNvPr id="15" name="object 15"/>
          <p:cNvSpPr txBox="1"/>
          <p:nvPr/>
        </p:nvSpPr>
        <p:spPr>
          <a:xfrm>
            <a:off x="10323300" y="2927996"/>
            <a:ext cx="1384300" cy="75692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负责</a:t>
            </a:r>
            <a:r>
              <a:rPr sz="1200" spc="-145" dirty="0">
                <a:solidFill>
                  <a:srgbClr val="353535"/>
                </a:solidFill>
                <a:latin typeface="Arial Unicode MS" panose="020B0604020202020204" charset="-122"/>
                <a:cs typeface="Arial Unicode MS" panose="020B0604020202020204" charset="-122"/>
              </a:rPr>
              <a:t>LBS</a:t>
            </a:r>
            <a:r>
              <a:rPr sz="1200" dirty="0">
                <a:solidFill>
                  <a:srgbClr val="353535"/>
                </a:solidFill>
                <a:latin typeface="Arial Unicode MS" panose="020B0604020202020204" charset="-122"/>
                <a:cs typeface="Arial Unicode MS" panose="020B0604020202020204" charset="-122"/>
              </a:rPr>
              <a:t>基础设施建 设，增强物流配送、 交通出行的自动化、 智能化平台能力</a:t>
            </a:r>
            <a:endParaRPr sz="1200">
              <a:latin typeface="Arial Unicode MS" panose="020B0604020202020204" charset="-122"/>
              <a:cs typeface="Arial Unicode MS" panose="020B0604020202020204" charset="-122"/>
            </a:endParaRPr>
          </a:p>
        </p:txBody>
      </p:sp>
      <p:sp>
        <p:nvSpPr>
          <p:cNvPr id="16" name="object 16"/>
          <p:cNvSpPr txBox="1"/>
          <p:nvPr/>
        </p:nvSpPr>
        <p:spPr>
          <a:xfrm>
            <a:off x="2455336" y="4420265"/>
            <a:ext cx="1497965" cy="516255"/>
          </a:xfrm>
          <a:prstGeom prst="rect">
            <a:avLst/>
          </a:prstGeom>
          <a:solidFill>
            <a:srgbClr val="ADB4B7"/>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400685">
              <a:lnSpc>
                <a:spcPct val="100000"/>
              </a:lnSpc>
            </a:pPr>
            <a:r>
              <a:rPr sz="1200" dirty="0">
                <a:latin typeface="Arial Unicode MS" panose="020B0604020202020204" charset="-122"/>
                <a:cs typeface="Arial Unicode MS" panose="020B0604020202020204" charset="-122"/>
              </a:rPr>
              <a:t>到店事业群</a:t>
            </a:r>
            <a:endParaRPr sz="1200">
              <a:latin typeface="Arial Unicode MS" panose="020B0604020202020204" charset="-122"/>
              <a:cs typeface="Arial Unicode MS" panose="020B0604020202020204" charset="-122"/>
            </a:endParaRPr>
          </a:p>
        </p:txBody>
      </p:sp>
      <p:sp>
        <p:nvSpPr>
          <p:cNvPr id="17" name="object 17"/>
          <p:cNvSpPr txBox="1"/>
          <p:nvPr/>
        </p:nvSpPr>
        <p:spPr>
          <a:xfrm>
            <a:off x="4410431" y="4420265"/>
            <a:ext cx="1497965" cy="516255"/>
          </a:xfrm>
          <a:prstGeom prst="rect">
            <a:avLst/>
          </a:prstGeom>
          <a:solidFill>
            <a:srgbClr val="ADB4B7"/>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400685">
              <a:lnSpc>
                <a:spcPct val="100000"/>
              </a:lnSpc>
            </a:pPr>
            <a:r>
              <a:rPr sz="1200" dirty="0">
                <a:latin typeface="Arial Unicode MS" panose="020B0604020202020204" charset="-122"/>
                <a:cs typeface="Arial Unicode MS" panose="020B0604020202020204" charset="-122"/>
              </a:rPr>
              <a:t>到家事业群</a:t>
            </a:r>
            <a:endParaRPr sz="1200">
              <a:latin typeface="Arial Unicode MS" panose="020B0604020202020204" charset="-122"/>
              <a:cs typeface="Arial Unicode MS" panose="020B0604020202020204" charset="-122"/>
            </a:endParaRPr>
          </a:p>
        </p:txBody>
      </p:sp>
      <p:sp>
        <p:nvSpPr>
          <p:cNvPr id="18" name="object 18"/>
          <p:cNvSpPr txBox="1"/>
          <p:nvPr/>
        </p:nvSpPr>
        <p:spPr>
          <a:xfrm>
            <a:off x="8320619" y="4420265"/>
            <a:ext cx="149796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400685">
              <a:lnSpc>
                <a:spcPct val="100000"/>
              </a:lnSpc>
            </a:pPr>
            <a:r>
              <a:rPr sz="1200" dirty="0">
                <a:latin typeface="Arial Unicode MS" panose="020B0604020202020204" charset="-122"/>
                <a:cs typeface="Arial Unicode MS" panose="020B0604020202020204" charset="-122"/>
              </a:rPr>
              <a:t>优选事业部</a:t>
            </a:r>
            <a:endParaRPr sz="1200">
              <a:latin typeface="Arial Unicode MS" panose="020B0604020202020204" charset="-122"/>
              <a:cs typeface="Arial Unicode MS" panose="020B0604020202020204" charset="-122"/>
            </a:endParaRPr>
          </a:p>
        </p:txBody>
      </p:sp>
      <p:sp>
        <p:nvSpPr>
          <p:cNvPr id="19" name="object 19"/>
          <p:cNvSpPr txBox="1"/>
          <p:nvPr/>
        </p:nvSpPr>
        <p:spPr>
          <a:xfrm>
            <a:off x="10275712" y="4420265"/>
            <a:ext cx="149796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400685">
              <a:lnSpc>
                <a:spcPct val="100000"/>
              </a:lnSpc>
            </a:pPr>
            <a:r>
              <a:rPr sz="1200" dirty="0">
                <a:latin typeface="Arial Unicode MS" panose="020B0604020202020204" charset="-122"/>
                <a:cs typeface="Arial Unicode MS" panose="020B0604020202020204" charset="-122"/>
              </a:rPr>
              <a:t>快驴事业部</a:t>
            </a:r>
            <a:endParaRPr sz="1200">
              <a:latin typeface="Arial Unicode MS" panose="020B0604020202020204" charset="-122"/>
              <a:cs typeface="Arial Unicode MS" panose="020B0604020202020204" charset="-122"/>
            </a:endParaRPr>
          </a:p>
        </p:txBody>
      </p:sp>
      <p:sp>
        <p:nvSpPr>
          <p:cNvPr id="20" name="object 20"/>
          <p:cNvSpPr txBox="1"/>
          <p:nvPr/>
        </p:nvSpPr>
        <p:spPr>
          <a:xfrm>
            <a:off x="6365525" y="2340203"/>
            <a:ext cx="1497965" cy="483870"/>
          </a:xfrm>
          <a:prstGeom prst="rect">
            <a:avLst/>
          </a:prstGeom>
          <a:solidFill>
            <a:srgbClr val="899397"/>
          </a:solidFill>
        </p:spPr>
        <p:txBody>
          <a:bodyPr vert="horz" wrap="square" lIns="0" tIns="635" rIns="0" bIns="0" rtlCol="0">
            <a:spAutoFit/>
          </a:bodyPr>
          <a:lstStyle/>
          <a:p>
            <a:pPr>
              <a:lnSpc>
                <a:spcPct val="100000"/>
              </a:lnSpc>
              <a:spcBef>
                <a:spcPts val="5"/>
              </a:spcBef>
            </a:pPr>
            <a:endParaRPr sz="1000">
              <a:latin typeface="Times New Roman" panose="02020603050405020304"/>
              <a:cs typeface="Times New Roman" panose="02020603050405020304"/>
            </a:endParaRPr>
          </a:p>
          <a:p>
            <a:pPr marL="561975">
              <a:lnSpc>
                <a:spcPct val="100000"/>
              </a:lnSpc>
            </a:pPr>
            <a:r>
              <a:rPr sz="1200" spc="-40" dirty="0">
                <a:latin typeface="Arial Unicode MS" panose="020B0604020202020204" charset="-122"/>
                <a:cs typeface="Arial Unicode MS" panose="020B0604020202020204" charset="-122"/>
              </a:rPr>
              <a:t>AI</a:t>
            </a:r>
            <a:r>
              <a:rPr sz="1200" dirty="0">
                <a:latin typeface="Arial Unicode MS" panose="020B0604020202020204" charset="-122"/>
                <a:cs typeface="Arial Unicode MS" panose="020B0604020202020204" charset="-122"/>
              </a:rPr>
              <a:t>平台</a:t>
            </a:r>
            <a:endParaRPr sz="1200">
              <a:latin typeface="Arial Unicode MS" panose="020B0604020202020204" charset="-122"/>
              <a:cs typeface="Arial Unicode MS" panose="020B0604020202020204" charset="-122"/>
            </a:endParaRPr>
          </a:p>
        </p:txBody>
      </p:sp>
      <p:sp>
        <p:nvSpPr>
          <p:cNvPr id="21" name="object 21"/>
          <p:cNvSpPr txBox="1"/>
          <p:nvPr/>
        </p:nvSpPr>
        <p:spPr>
          <a:xfrm>
            <a:off x="4448051" y="5105239"/>
            <a:ext cx="1384300" cy="574040"/>
          </a:xfrm>
          <a:prstGeom prst="rect">
            <a:avLst/>
          </a:prstGeom>
        </p:spPr>
        <p:txBody>
          <a:bodyPr vert="horz" wrap="square" lIns="0" tIns="12700" rIns="0" bIns="0" rtlCol="0">
            <a:spAutoFit/>
          </a:bodyPr>
          <a:lstStyle/>
          <a:p>
            <a:pPr marR="5080" algn="just">
              <a:lnSpc>
                <a:spcPct val="100000"/>
              </a:lnSpc>
              <a:spcBef>
                <a:spcPts val="100"/>
              </a:spcBef>
            </a:pPr>
            <a:r>
              <a:rPr sz="1200" dirty="0">
                <a:solidFill>
                  <a:srgbClr val="353535"/>
                </a:solidFill>
                <a:latin typeface="Arial Unicode MS" panose="020B0604020202020204" charset="-122"/>
                <a:cs typeface="Arial Unicode MS" panose="020B0604020202020204" charset="-122"/>
              </a:rPr>
              <a:t>统筹外卖、配送（包 括无人机配送）、闪 购、智慧厨房等业务</a:t>
            </a:r>
            <a:endParaRPr sz="1200">
              <a:latin typeface="Arial Unicode MS" panose="020B0604020202020204" charset="-122"/>
              <a:cs typeface="Arial Unicode MS" panose="020B0604020202020204" charset="-122"/>
            </a:endParaRPr>
          </a:p>
        </p:txBody>
      </p:sp>
      <p:sp>
        <p:nvSpPr>
          <p:cNvPr id="22" name="object 22"/>
          <p:cNvSpPr txBox="1"/>
          <p:nvPr/>
        </p:nvSpPr>
        <p:spPr>
          <a:xfrm>
            <a:off x="10323300" y="5093654"/>
            <a:ext cx="1384300" cy="39116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为商家提供优质供应 链服务</a:t>
            </a:r>
            <a:endParaRPr sz="1200">
              <a:latin typeface="Arial Unicode MS" panose="020B0604020202020204" charset="-122"/>
              <a:cs typeface="Arial Unicode MS" panose="020B0604020202020204" charset="-122"/>
            </a:endParaRPr>
          </a:p>
        </p:txBody>
      </p:sp>
      <p:sp>
        <p:nvSpPr>
          <p:cNvPr id="23" name="object 23"/>
          <p:cNvSpPr txBox="1"/>
          <p:nvPr/>
        </p:nvSpPr>
        <p:spPr>
          <a:xfrm>
            <a:off x="8364883" y="5107189"/>
            <a:ext cx="1536700" cy="75692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开展社区电商业务，  探索社区生鲜零售业， 进一步推动社区生鲜 的发展</a:t>
            </a:r>
            <a:endParaRPr sz="1200">
              <a:latin typeface="Arial Unicode MS" panose="020B0604020202020204" charset="-122"/>
              <a:cs typeface="Arial Unicode MS" panose="020B0604020202020204" charset="-122"/>
            </a:endParaRPr>
          </a:p>
        </p:txBody>
      </p:sp>
      <p:sp>
        <p:nvSpPr>
          <p:cNvPr id="24" name="object 24"/>
          <p:cNvSpPr txBox="1"/>
          <p:nvPr/>
        </p:nvSpPr>
        <p:spPr>
          <a:xfrm>
            <a:off x="6406467" y="5104288"/>
            <a:ext cx="1384300" cy="391160"/>
          </a:xfrm>
          <a:prstGeom prst="rect">
            <a:avLst/>
          </a:prstGeom>
        </p:spPr>
        <p:txBody>
          <a:bodyPr vert="horz" wrap="square" lIns="0" tIns="12700" rIns="0" bIns="0" rtlCol="0">
            <a:spAutoFit/>
          </a:bodyPr>
          <a:lstStyle/>
          <a:p>
            <a:pPr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为消费者提供便利的 蔬菜水果购买服务</a:t>
            </a:r>
            <a:endParaRPr sz="1200">
              <a:latin typeface="Arial Unicode MS" panose="020B0604020202020204" charset="-122"/>
              <a:cs typeface="Arial Unicode MS" panose="020B0604020202020204" charset="-122"/>
            </a:endParaRPr>
          </a:p>
        </p:txBody>
      </p:sp>
      <p:sp>
        <p:nvSpPr>
          <p:cNvPr id="25" name="object 25"/>
          <p:cNvSpPr txBox="1"/>
          <p:nvPr/>
        </p:nvSpPr>
        <p:spPr>
          <a:xfrm>
            <a:off x="2489636" y="5095610"/>
            <a:ext cx="1384300" cy="1122680"/>
          </a:xfrm>
          <a:prstGeom prst="rect">
            <a:avLst/>
          </a:prstGeom>
        </p:spPr>
        <p:txBody>
          <a:bodyPr vert="horz" wrap="square" lIns="0" tIns="12700" rIns="0" bIns="0" rtlCol="0">
            <a:spAutoFit/>
          </a:bodyPr>
          <a:lstStyle/>
          <a:p>
            <a:pPr marR="5080" algn="just">
              <a:lnSpc>
                <a:spcPct val="100000"/>
              </a:lnSpc>
              <a:spcBef>
                <a:spcPts val="100"/>
              </a:spcBef>
            </a:pPr>
            <a:r>
              <a:rPr sz="1200" dirty="0">
                <a:solidFill>
                  <a:srgbClr val="353535"/>
                </a:solidFill>
                <a:latin typeface="Arial Unicode MS" panose="020B0604020202020204" charset="-122"/>
                <a:cs typeface="Arial Unicode MS" panose="020B0604020202020204" charset="-122"/>
              </a:rPr>
              <a:t>统筹到店餐饮、到店 综合、住宿、境内度 假、营销平台、餐饮  </a:t>
            </a:r>
            <a:r>
              <a:rPr sz="1200" spc="-120" dirty="0">
                <a:solidFill>
                  <a:srgbClr val="353535"/>
                </a:solidFill>
                <a:latin typeface="Arial Unicode MS" panose="020B0604020202020204" charset="-122"/>
                <a:cs typeface="Arial Unicode MS" panose="020B0604020202020204" charset="-122"/>
              </a:rPr>
              <a:t>RM</a:t>
            </a:r>
            <a:r>
              <a:rPr sz="1200" spc="-110" dirty="0">
                <a:solidFill>
                  <a:srgbClr val="353535"/>
                </a:solidFill>
                <a:latin typeface="Arial Unicode MS" panose="020B0604020202020204" charset="-122"/>
                <a:cs typeface="Arial Unicode MS" panose="020B0604020202020204" charset="-122"/>
              </a:rPr>
              <a:t>S</a:t>
            </a:r>
            <a:r>
              <a:rPr sz="1200" dirty="0">
                <a:solidFill>
                  <a:srgbClr val="353535"/>
                </a:solidFill>
                <a:latin typeface="Arial Unicode MS" panose="020B0604020202020204" charset="-122"/>
                <a:cs typeface="Arial Unicode MS" panose="020B0604020202020204" charset="-122"/>
              </a:rPr>
              <a:t>（</a:t>
            </a:r>
            <a:r>
              <a:rPr sz="1200" spc="-130" dirty="0">
                <a:solidFill>
                  <a:srgbClr val="353535"/>
                </a:solidFill>
                <a:latin typeface="Arial Unicode MS" panose="020B0604020202020204" charset="-122"/>
                <a:cs typeface="Arial Unicode MS" panose="020B0604020202020204" charset="-122"/>
              </a:rPr>
              <a:t>Saa</a:t>
            </a:r>
            <a:r>
              <a:rPr sz="1200" spc="-155" dirty="0">
                <a:solidFill>
                  <a:srgbClr val="353535"/>
                </a:solidFill>
                <a:latin typeface="Arial Unicode MS" panose="020B0604020202020204" charset="-122"/>
                <a:cs typeface="Arial Unicode MS" panose="020B0604020202020204" charset="-122"/>
              </a:rPr>
              <a:t>S</a:t>
            </a:r>
            <a:r>
              <a:rPr sz="1200" dirty="0">
                <a:solidFill>
                  <a:srgbClr val="353535"/>
                </a:solidFill>
                <a:latin typeface="Arial Unicode MS" panose="020B0604020202020204" charset="-122"/>
                <a:cs typeface="Arial Unicode MS" panose="020B0604020202020204" charset="-122"/>
              </a:rPr>
              <a:t>收银与点 餐）以及聚合支付等 业务</a:t>
            </a:r>
            <a:endParaRPr sz="1200">
              <a:latin typeface="Arial Unicode MS" panose="020B0604020202020204" charset="-122"/>
              <a:cs typeface="Arial Unicode MS" panose="020B0604020202020204" charset="-122"/>
            </a:endParaRPr>
          </a:p>
        </p:txBody>
      </p:sp>
      <p:sp>
        <p:nvSpPr>
          <p:cNvPr id="26" name="object 26"/>
          <p:cNvSpPr/>
          <p:nvPr/>
        </p:nvSpPr>
        <p:spPr>
          <a:xfrm>
            <a:off x="2237100" y="2245917"/>
            <a:ext cx="9620250" cy="1944370"/>
          </a:xfrm>
          <a:custGeom>
            <a:avLst/>
            <a:gdLst/>
            <a:ahLst/>
            <a:cxnLst/>
            <a:rect l="l" t="t" r="r" b="b"/>
            <a:pathLst>
              <a:path w="9620250" h="1944370">
                <a:moveTo>
                  <a:pt x="0" y="0"/>
                </a:moveTo>
                <a:lnTo>
                  <a:pt x="9619936" y="0"/>
                </a:lnTo>
                <a:lnTo>
                  <a:pt x="9619936" y="1943803"/>
                </a:lnTo>
                <a:lnTo>
                  <a:pt x="0" y="1943803"/>
                </a:lnTo>
                <a:lnTo>
                  <a:pt x="0" y="0"/>
                </a:lnTo>
                <a:close/>
              </a:path>
            </a:pathLst>
          </a:custGeom>
          <a:ln w="12700">
            <a:solidFill>
              <a:srgbClr val="A6A6A6"/>
            </a:solidFill>
            <a:prstDash val="sysDash"/>
          </a:ln>
        </p:spPr>
        <p:txBody>
          <a:bodyPr wrap="square" lIns="0" tIns="0" rIns="0" bIns="0" rtlCol="0"/>
          <a:lstStyle/>
          <a:p/>
        </p:txBody>
      </p:sp>
      <p:sp>
        <p:nvSpPr>
          <p:cNvPr id="27" name="object 27"/>
          <p:cNvSpPr/>
          <p:nvPr/>
        </p:nvSpPr>
        <p:spPr>
          <a:xfrm>
            <a:off x="2237100" y="4348119"/>
            <a:ext cx="9620250" cy="1915160"/>
          </a:xfrm>
          <a:custGeom>
            <a:avLst/>
            <a:gdLst/>
            <a:ahLst/>
            <a:cxnLst/>
            <a:rect l="l" t="t" r="r" b="b"/>
            <a:pathLst>
              <a:path w="9620250" h="1915160">
                <a:moveTo>
                  <a:pt x="0" y="0"/>
                </a:moveTo>
                <a:lnTo>
                  <a:pt x="9619936" y="0"/>
                </a:lnTo>
                <a:lnTo>
                  <a:pt x="9619936" y="1915123"/>
                </a:lnTo>
                <a:lnTo>
                  <a:pt x="0" y="1915123"/>
                </a:lnTo>
                <a:lnTo>
                  <a:pt x="0" y="0"/>
                </a:lnTo>
                <a:close/>
              </a:path>
            </a:pathLst>
          </a:custGeom>
          <a:ln w="12699">
            <a:solidFill>
              <a:srgbClr val="A6A6A6"/>
            </a:solidFill>
            <a:prstDash val="sysDash"/>
          </a:ln>
        </p:spPr>
        <p:txBody>
          <a:bodyPr wrap="square" lIns="0" tIns="0" rIns="0" bIns="0" rtlCol="0"/>
          <a:lstStyle/>
          <a:p/>
        </p:txBody>
      </p:sp>
      <p:sp>
        <p:nvSpPr>
          <p:cNvPr id="28" name="object 28"/>
          <p:cNvSpPr txBox="1"/>
          <p:nvPr/>
        </p:nvSpPr>
        <p:spPr>
          <a:xfrm>
            <a:off x="334963" y="2340203"/>
            <a:ext cx="1667510" cy="1514475"/>
          </a:xfrm>
          <a:prstGeom prst="rect">
            <a:avLst/>
          </a:prstGeom>
          <a:ln w="12700">
            <a:solidFill>
              <a:srgbClr val="A6A6A6"/>
            </a:solidFill>
          </a:ln>
        </p:spPr>
        <p:txBody>
          <a:bodyPr vert="horz" wrap="square" lIns="0" tIns="0" rIns="0" bIns="0" rtlCol="0">
            <a:spAutoFit/>
          </a:bodyPr>
          <a:lstStyle/>
          <a:p>
            <a:pPr>
              <a:lnSpc>
                <a:spcPct val="100000"/>
              </a:lnSpc>
            </a:pPr>
            <a:endParaRPr sz="1400">
              <a:latin typeface="Times New Roman" panose="02020603050405020304"/>
              <a:cs typeface="Times New Roman" panose="02020603050405020304"/>
            </a:endParaRPr>
          </a:p>
          <a:p>
            <a:pPr>
              <a:lnSpc>
                <a:spcPct val="100000"/>
              </a:lnSpc>
              <a:spcBef>
                <a:spcPts val="40"/>
              </a:spcBef>
            </a:pPr>
            <a:endParaRPr sz="1350">
              <a:latin typeface="Times New Roman" panose="02020603050405020304"/>
              <a:cs typeface="Times New Roman" panose="02020603050405020304"/>
            </a:endParaRPr>
          </a:p>
          <a:p>
            <a:pPr marR="37465" algn="ctr">
              <a:lnSpc>
                <a:spcPct val="100000"/>
              </a:lnSpc>
              <a:spcBef>
                <a:spcPts val="5"/>
              </a:spcBef>
            </a:pPr>
            <a:r>
              <a:rPr sz="1400" b="1" spc="-90" dirty="0">
                <a:solidFill>
                  <a:srgbClr val="970201"/>
                </a:solidFill>
                <a:latin typeface="Microsoft YaHei"/>
                <a:cs typeface="Microsoft YaHei"/>
              </a:rPr>
              <a:t>Food</a:t>
            </a:r>
            <a:endParaRPr sz="1400">
              <a:latin typeface="Microsoft YaHei"/>
              <a:cs typeface="Microsoft YaHei"/>
            </a:endParaRPr>
          </a:p>
          <a:p>
            <a:pPr marL="290195" marR="327025" algn="ctr">
              <a:lnSpc>
                <a:spcPct val="100000"/>
              </a:lnSpc>
              <a:spcBef>
                <a:spcPts val="600"/>
              </a:spcBef>
            </a:pPr>
            <a:r>
              <a:rPr sz="1400" b="1" dirty="0">
                <a:solidFill>
                  <a:srgbClr val="970201"/>
                </a:solidFill>
                <a:latin typeface="Microsoft YaHei"/>
                <a:cs typeface="Microsoft YaHei"/>
              </a:rPr>
              <a:t>以</a:t>
            </a:r>
            <a:r>
              <a:rPr sz="1400" b="1" spc="-800" dirty="0">
                <a:solidFill>
                  <a:srgbClr val="970201"/>
                </a:solidFill>
                <a:latin typeface="Microsoft YaHei"/>
                <a:cs typeface="Microsoft YaHei"/>
              </a:rPr>
              <a:t>“吃”为核心 的服务支撑</a:t>
            </a:r>
            <a:endParaRPr sz="1400">
              <a:latin typeface="Microsoft YaHei"/>
              <a:cs typeface="Microsoft YaHei"/>
            </a:endParaRPr>
          </a:p>
        </p:txBody>
      </p:sp>
      <p:sp>
        <p:nvSpPr>
          <p:cNvPr id="29" name="object 29"/>
          <p:cNvSpPr/>
          <p:nvPr/>
        </p:nvSpPr>
        <p:spPr>
          <a:xfrm>
            <a:off x="1005236" y="3921442"/>
            <a:ext cx="327025" cy="359410"/>
          </a:xfrm>
          <a:custGeom>
            <a:avLst/>
            <a:gdLst/>
            <a:ahLst/>
            <a:cxnLst/>
            <a:rect l="l" t="t" r="r" b="b"/>
            <a:pathLst>
              <a:path w="327025" h="359410">
                <a:moveTo>
                  <a:pt x="244908" y="359157"/>
                </a:moveTo>
                <a:lnTo>
                  <a:pt x="81636" y="359157"/>
                </a:lnTo>
                <a:lnTo>
                  <a:pt x="81636" y="163271"/>
                </a:lnTo>
                <a:lnTo>
                  <a:pt x="0" y="163271"/>
                </a:lnTo>
                <a:lnTo>
                  <a:pt x="163272" y="0"/>
                </a:lnTo>
                <a:lnTo>
                  <a:pt x="326544" y="163271"/>
                </a:lnTo>
                <a:lnTo>
                  <a:pt x="244908" y="163271"/>
                </a:lnTo>
                <a:lnTo>
                  <a:pt x="244908" y="359157"/>
                </a:lnTo>
                <a:close/>
              </a:path>
            </a:pathLst>
          </a:custGeom>
          <a:solidFill>
            <a:srgbClr val="BFBFBF"/>
          </a:solidFill>
        </p:spPr>
        <p:txBody>
          <a:bodyPr wrap="square" lIns="0" tIns="0" rIns="0" bIns="0" rtlCol="0"/>
          <a:lstStyle/>
          <a:p/>
        </p:txBody>
      </p:sp>
      <p:sp>
        <p:nvSpPr>
          <p:cNvPr id="30" name="object 30"/>
          <p:cNvSpPr txBox="1"/>
          <p:nvPr/>
        </p:nvSpPr>
        <p:spPr>
          <a:xfrm>
            <a:off x="334963" y="4407706"/>
            <a:ext cx="1667510" cy="1736725"/>
          </a:xfrm>
          <a:prstGeom prst="rect">
            <a:avLst/>
          </a:prstGeom>
          <a:ln w="12700">
            <a:solidFill>
              <a:srgbClr val="A6A6A6"/>
            </a:solidFill>
          </a:ln>
        </p:spPr>
        <p:txBody>
          <a:bodyPr vert="horz" wrap="square" lIns="0" tIns="0" rIns="0" bIns="0" rtlCol="0">
            <a:spAutoFit/>
          </a:bodyPr>
          <a:lstStyle/>
          <a:p>
            <a:pPr>
              <a:lnSpc>
                <a:spcPct val="100000"/>
              </a:lnSpc>
            </a:pPr>
            <a:endParaRPr sz="1400">
              <a:latin typeface="Times New Roman" panose="02020603050405020304"/>
              <a:cs typeface="Times New Roman" panose="02020603050405020304"/>
            </a:endParaRPr>
          </a:p>
          <a:p>
            <a:pPr>
              <a:lnSpc>
                <a:spcPct val="100000"/>
              </a:lnSpc>
              <a:spcBef>
                <a:spcPts val="35"/>
              </a:spcBef>
            </a:pPr>
            <a:endParaRPr sz="2000">
              <a:latin typeface="Times New Roman" panose="02020603050405020304"/>
              <a:cs typeface="Times New Roman" panose="02020603050405020304"/>
            </a:endParaRPr>
          </a:p>
          <a:p>
            <a:pPr marL="455295" marR="492760" indent="6350">
              <a:lnSpc>
                <a:spcPct val="136000"/>
              </a:lnSpc>
            </a:pPr>
            <a:r>
              <a:rPr sz="1400" b="1" spc="-95" dirty="0">
                <a:solidFill>
                  <a:srgbClr val="970201"/>
                </a:solidFill>
                <a:latin typeface="Microsoft YaHei"/>
                <a:cs typeface="Microsoft YaHei"/>
              </a:rPr>
              <a:t>Platform  </a:t>
            </a:r>
            <a:r>
              <a:rPr sz="1400" b="1" dirty="0">
                <a:solidFill>
                  <a:srgbClr val="970201"/>
                </a:solidFill>
                <a:latin typeface="Microsoft YaHei"/>
                <a:cs typeface="Microsoft YaHei"/>
              </a:rPr>
              <a:t>流量接入</a:t>
            </a:r>
            <a:endParaRPr sz="1400">
              <a:latin typeface="Microsoft YaHei"/>
              <a:cs typeface="Microsoft YaHei"/>
            </a:endParaRPr>
          </a:p>
        </p:txBody>
      </p:sp>
      <p:sp>
        <p:nvSpPr>
          <p:cNvPr id="31" name="object 31"/>
          <p:cNvSpPr txBox="1"/>
          <p:nvPr/>
        </p:nvSpPr>
        <p:spPr>
          <a:xfrm>
            <a:off x="335778" y="6406035"/>
            <a:ext cx="24003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来源：美团官网，头豹研究院编辑整理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32" name="object 32"/>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11</a:t>
            </a:r>
            <a:endParaRPr sz="1050">
              <a:latin typeface="Microsoft YaHei"/>
              <a:cs typeface="Microsoft YaHei"/>
            </a:endParaRPr>
          </a:p>
        </p:txBody>
      </p:sp>
      <p:sp>
        <p:nvSpPr>
          <p:cNvPr id="33" name="object 33"/>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34" name="object 3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EFEFF1"/>
          </a:solidFill>
        </p:spPr>
        <p:txBody>
          <a:bodyPr wrap="square" lIns="0" tIns="0" rIns="0" bIns="0" rtlCol="0"/>
          <a:lstStyle/>
          <a:p/>
        </p:txBody>
      </p:sp>
      <p:sp>
        <p:nvSpPr>
          <p:cNvPr id="3" name="object 3"/>
          <p:cNvSpPr/>
          <p:nvPr/>
        </p:nvSpPr>
        <p:spPr>
          <a:xfrm>
            <a:off x="347992" y="475830"/>
            <a:ext cx="501015" cy="501015"/>
          </a:xfrm>
          <a:custGeom>
            <a:avLst/>
            <a:gdLst/>
            <a:ahLst/>
            <a:cxnLst/>
            <a:rect l="l" t="t" r="r" b="b"/>
            <a:pathLst>
              <a:path w="501015" h="501015">
                <a:moveTo>
                  <a:pt x="500976" y="257060"/>
                </a:moveTo>
                <a:lnTo>
                  <a:pt x="498348" y="213944"/>
                </a:lnTo>
                <a:lnTo>
                  <a:pt x="488480" y="172288"/>
                </a:lnTo>
                <a:lnTo>
                  <a:pt x="471741" y="133007"/>
                </a:lnTo>
                <a:lnTo>
                  <a:pt x="448525" y="97028"/>
                </a:lnTo>
                <a:lnTo>
                  <a:pt x="419239" y="65265"/>
                </a:lnTo>
                <a:lnTo>
                  <a:pt x="384263" y="38646"/>
                </a:lnTo>
                <a:lnTo>
                  <a:pt x="344004" y="18097"/>
                </a:lnTo>
                <a:lnTo>
                  <a:pt x="300723" y="5029"/>
                </a:lnTo>
                <a:lnTo>
                  <a:pt x="257060" y="0"/>
                </a:lnTo>
                <a:lnTo>
                  <a:pt x="213944" y="2628"/>
                </a:lnTo>
                <a:lnTo>
                  <a:pt x="172275" y="12496"/>
                </a:lnTo>
                <a:lnTo>
                  <a:pt x="132994" y="29235"/>
                </a:lnTo>
                <a:lnTo>
                  <a:pt x="97015" y="52451"/>
                </a:lnTo>
                <a:lnTo>
                  <a:pt x="65265" y="81737"/>
                </a:lnTo>
                <a:lnTo>
                  <a:pt x="38646" y="116700"/>
                </a:lnTo>
                <a:lnTo>
                  <a:pt x="18084" y="156972"/>
                </a:lnTo>
                <a:lnTo>
                  <a:pt x="5029" y="200253"/>
                </a:lnTo>
                <a:lnTo>
                  <a:pt x="0" y="243916"/>
                </a:lnTo>
                <a:lnTo>
                  <a:pt x="2616" y="287032"/>
                </a:lnTo>
                <a:lnTo>
                  <a:pt x="12496" y="328701"/>
                </a:lnTo>
                <a:lnTo>
                  <a:pt x="29235" y="367982"/>
                </a:lnTo>
                <a:lnTo>
                  <a:pt x="52438" y="403961"/>
                </a:lnTo>
                <a:lnTo>
                  <a:pt x="81724" y="435711"/>
                </a:lnTo>
                <a:lnTo>
                  <a:pt x="116700" y="462330"/>
                </a:lnTo>
                <a:lnTo>
                  <a:pt x="156972" y="482892"/>
                </a:lnTo>
                <a:lnTo>
                  <a:pt x="200253" y="495947"/>
                </a:lnTo>
                <a:lnTo>
                  <a:pt x="243903" y="500976"/>
                </a:lnTo>
                <a:lnTo>
                  <a:pt x="287032" y="498360"/>
                </a:lnTo>
                <a:lnTo>
                  <a:pt x="328688" y="488480"/>
                </a:lnTo>
                <a:lnTo>
                  <a:pt x="367969" y="471741"/>
                </a:lnTo>
                <a:lnTo>
                  <a:pt x="403948" y="448538"/>
                </a:lnTo>
                <a:lnTo>
                  <a:pt x="435711" y="419252"/>
                </a:lnTo>
                <a:lnTo>
                  <a:pt x="462330" y="384276"/>
                </a:lnTo>
                <a:lnTo>
                  <a:pt x="482879" y="344004"/>
                </a:lnTo>
                <a:lnTo>
                  <a:pt x="495947" y="300723"/>
                </a:lnTo>
                <a:lnTo>
                  <a:pt x="500976" y="257060"/>
                </a:lnTo>
                <a:close/>
              </a:path>
            </a:pathLst>
          </a:custGeom>
          <a:solidFill>
            <a:srgbClr val="970201"/>
          </a:solidFill>
        </p:spPr>
        <p:txBody>
          <a:bodyPr wrap="square" lIns="0" tIns="0" rIns="0" bIns="0" rtlCol="0"/>
          <a:lstStyle/>
          <a:p/>
        </p:txBody>
      </p:sp>
      <p:grpSp>
        <p:nvGrpSpPr>
          <p:cNvPr id="4" name="object 4"/>
          <p:cNvGrpSpPr/>
          <p:nvPr/>
        </p:nvGrpSpPr>
        <p:grpSpPr>
          <a:xfrm>
            <a:off x="1809042" y="1735666"/>
            <a:ext cx="3387090" cy="3387090"/>
            <a:chOff x="1809042" y="1735666"/>
            <a:chExt cx="3387090" cy="3387090"/>
          </a:xfrm>
        </p:grpSpPr>
        <p:pic>
          <p:nvPicPr>
            <p:cNvPr id="5" name="object 5"/>
            <p:cNvPicPr/>
            <p:nvPr/>
          </p:nvPicPr>
          <p:blipFill>
            <a:blip r:embed="rId1" cstate="print"/>
            <a:stretch>
              <a:fillRect/>
            </a:stretch>
          </p:blipFill>
          <p:spPr>
            <a:xfrm>
              <a:off x="1809042" y="1735666"/>
              <a:ext cx="3386666" cy="3386666"/>
            </a:xfrm>
            <a:prstGeom prst="rect">
              <a:avLst/>
            </a:prstGeom>
          </p:spPr>
        </p:pic>
        <p:sp>
          <p:nvSpPr>
            <p:cNvPr id="6" name="object 6"/>
            <p:cNvSpPr/>
            <p:nvPr/>
          </p:nvSpPr>
          <p:spPr>
            <a:xfrm>
              <a:off x="4464754" y="4472171"/>
              <a:ext cx="505459" cy="505459"/>
            </a:xfrm>
            <a:custGeom>
              <a:avLst/>
              <a:gdLst/>
              <a:ahLst/>
              <a:cxnLst/>
              <a:rect l="l" t="t" r="r" b="b"/>
              <a:pathLst>
                <a:path w="505460" h="505460">
                  <a:moveTo>
                    <a:pt x="505178" y="252589"/>
                  </a:moveTo>
                  <a:lnTo>
                    <a:pt x="0" y="252589"/>
                  </a:lnTo>
                  <a:lnTo>
                    <a:pt x="4070" y="207185"/>
                  </a:lnTo>
                  <a:lnTo>
                    <a:pt x="15803" y="164452"/>
                  </a:lnTo>
                  <a:lnTo>
                    <a:pt x="34486" y="125102"/>
                  </a:lnTo>
                  <a:lnTo>
                    <a:pt x="59406" y="89848"/>
                  </a:lnTo>
                  <a:lnTo>
                    <a:pt x="89850" y="59405"/>
                  </a:lnTo>
                  <a:lnTo>
                    <a:pt x="125103" y="34485"/>
                  </a:lnTo>
                  <a:lnTo>
                    <a:pt x="164454" y="15802"/>
                  </a:lnTo>
                  <a:lnTo>
                    <a:pt x="207190" y="4069"/>
                  </a:lnTo>
                  <a:lnTo>
                    <a:pt x="252589" y="0"/>
                  </a:lnTo>
                  <a:lnTo>
                    <a:pt x="297993" y="4069"/>
                  </a:lnTo>
                  <a:lnTo>
                    <a:pt x="340725" y="15803"/>
                  </a:lnTo>
                  <a:lnTo>
                    <a:pt x="380075" y="34486"/>
                  </a:lnTo>
                  <a:lnTo>
                    <a:pt x="415329" y="59406"/>
                  </a:lnTo>
                  <a:lnTo>
                    <a:pt x="445772" y="89849"/>
                  </a:lnTo>
                  <a:lnTo>
                    <a:pt x="470692" y="125103"/>
                  </a:lnTo>
                  <a:lnTo>
                    <a:pt x="489375" y="164453"/>
                  </a:lnTo>
                  <a:lnTo>
                    <a:pt x="501108" y="207186"/>
                  </a:lnTo>
                  <a:lnTo>
                    <a:pt x="505178" y="252589"/>
                  </a:lnTo>
                  <a:close/>
                </a:path>
                <a:path w="505460" h="505460">
                  <a:moveTo>
                    <a:pt x="252589" y="505178"/>
                  </a:moveTo>
                  <a:lnTo>
                    <a:pt x="207185" y="501108"/>
                  </a:lnTo>
                  <a:lnTo>
                    <a:pt x="164452" y="489375"/>
                  </a:lnTo>
                  <a:lnTo>
                    <a:pt x="125102" y="470692"/>
                  </a:lnTo>
                  <a:lnTo>
                    <a:pt x="89849" y="445772"/>
                  </a:lnTo>
                  <a:lnTo>
                    <a:pt x="59405" y="415328"/>
                  </a:lnTo>
                  <a:lnTo>
                    <a:pt x="34485" y="380075"/>
                  </a:lnTo>
                  <a:lnTo>
                    <a:pt x="15802" y="340725"/>
                  </a:lnTo>
                  <a:lnTo>
                    <a:pt x="4069" y="297992"/>
                  </a:lnTo>
                  <a:lnTo>
                    <a:pt x="0" y="252589"/>
                  </a:lnTo>
                  <a:lnTo>
                    <a:pt x="505178" y="252589"/>
                  </a:lnTo>
                  <a:lnTo>
                    <a:pt x="501108" y="297992"/>
                  </a:lnTo>
                  <a:lnTo>
                    <a:pt x="489375" y="340725"/>
                  </a:lnTo>
                  <a:lnTo>
                    <a:pt x="470692" y="380075"/>
                  </a:lnTo>
                  <a:lnTo>
                    <a:pt x="445772" y="415328"/>
                  </a:lnTo>
                  <a:lnTo>
                    <a:pt x="415328" y="445772"/>
                  </a:lnTo>
                  <a:lnTo>
                    <a:pt x="380075" y="470692"/>
                  </a:lnTo>
                  <a:lnTo>
                    <a:pt x="340725" y="489375"/>
                  </a:lnTo>
                  <a:lnTo>
                    <a:pt x="297992" y="501108"/>
                  </a:lnTo>
                  <a:lnTo>
                    <a:pt x="252589" y="505178"/>
                  </a:lnTo>
                  <a:close/>
                </a:path>
              </a:pathLst>
            </a:custGeom>
            <a:solidFill>
              <a:srgbClr val="970201"/>
            </a:solidFill>
          </p:spPr>
          <p:txBody>
            <a:bodyPr wrap="square" lIns="0" tIns="0" rIns="0" bIns="0" rtlCol="0"/>
            <a:lstStyle/>
            <a:p/>
          </p:txBody>
        </p:sp>
      </p:grpSp>
      <p:sp>
        <p:nvSpPr>
          <p:cNvPr id="7" name="object 7"/>
          <p:cNvSpPr txBox="1">
            <a:spLocks noGrp="1"/>
          </p:cNvSpPr>
          <p:nvPr>
            <p:ph type="title"/>
          </p:nvPr>
        </p:nvSpPr>
        <p:spPr>
          <a:xfrm>
            <a:off x="8268560" y="2575771"/>
            <a:ext cx="246380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970201"/>
                </a:solidFill>
              </a:rPr>
              <a:t>行业概况</a:t>
            </a:r>
            <a:endParaRPr sz="4800"/>
          </a:p>
        </p:txBody>
      </p:sp>
      <p:sp>
        <p:nvSpPr>
          <p:cNvPr id="8" name="object 8"/>
          <p:cNvSpPr txBox="1"/>
          <p:nvPr/>
        </p:nvSpPr>
        <p:spPr>
          <a:xfrm>
            <a:off x="8354199" y="3397512"/>
            <a:ext cx="1587500" cy="931544"/>
          </a:xfrm>
          <a:prstGeom prst="rect">
            <a:avLst/>
          </a:prstGeom>
        </p:spPr>
        <p:txBody>
          <a:bodyPr vert="horz" wrap="square" lIns="0" tIns="94615" rIns="0" bIns="0" rtlCol="0">
            <a:spAutoFit/>
          </a:bodyPr>
          <a:lstStyle/>
          <a:p>
            <a:pPr marL="355600" indent="-342900">
              <a:lnSpc>
                <a:spcPct val="100000"/>
              </a:lnSpc>
              <a:spcBef>
                <a:spcPts val="74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市场规模</a:t>
            </a:r>
            <a:endParaRPr sz="2400">
              <a:latin typeface="Arial Unicode MS" panose="020B0604020202020204" charset="-122"/>
              <a:cs typeface="Arial Unicode MS" panose="020B0604020202020204" charset="-122"/>
            </a:endParaRPr>
          </a:p>
          <a:p>
            <a:pPr marL="355600" indent="-342900">
              <a:lnSpc>
                <a:spcPct val="100000"/>
              </a:lnSpc>
              <a:spcBef>
                <a:spcPts val="71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竞争格局</a:t>
            </a:r>
            <a:endParaRPr sz="2400">
              <a:latin typeface="Arial Unicode MS" panose="020B0604020202020204" charset="-122"/>
              <a:cs typeface="Arial Unicode MS" panose="020B0604020202020204" charset="-122"/>
            </a:endParaRPr>
          </a:p>
        </p:txBody>
      </p:sp>
      <p:sp>
        <p:nvSpPr>
          <p:cNvPr id="9" name="object 9"/>
          <p:cNvSpPr txBox="1"/>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b="1" spc="110" dirty="0">
                <a:solidFill>
                  <a:srgbClr val="970201"/>
                </a:solidFill>
                <a:latin typeface="Arial" panose="020B0604020202090204"/>
                <a:cs typeface="Arial" panose="020B0604020202090204"/>
              </a:rPr>
              <a:t>0</a:t>
            </a:r>
            <a:r>
              <a:rPr sz="13800" b="1" dirty="0">
                <a:solidFill>
                  <a:srgbClr val="970201"/>
                </a:solidFill>
                <a:latin typeface="Arial" panose="020B0604020202090204"/>
                <a:cs typeface="Arial" panose="020B0604020202090204"/>
              </a:rPr>
              <a:t>2</a:t>
            </a:r>
            <a:endParaRPr sz="13800">
              <a:latin typeface="Arial" panose="020B0604020202090204"/>
              <a:cs typeface="Arial" panose="020B0604020202090204"/>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13</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 name="object 5"/>
          <p:cNvSpPr txBox="1">
            <a:spLocks noGrp="1"/>
          </p:cNvSpPr>
          <p:nvPr>
            <p:ph type="title"/>
          </p:nvPr>
        </p:nvSpPr>
        <p:spPr>
          <a:xfrm>
            <a:off x="312740" y="69472"/>
            <a:ext cx="3073400" cy="391160"/>
          </a:xfrm>
          <a:prstGeom prst="rect">
            <a:avLst/>
          </a:prstGeom>
        </p:spPr>
        <p:txBody>
          <a:bodyPr vert="horz" wrap="square" lIns="0" tIns="12700" rIns="0" bIns="0" rtlCol="0">
            <a:spAutoFit/>
          </a:bodyPr>
          <a:lstStyle/>
          <a:p>
            <a:pPr marL="12700">
              <a:lnSpc>
                <a:spcPct val="100000"/>
              </a:lnSpc>
              <a:spcBef>
                <a:spcPts val="100"/>
              </a:spcBef>
            </a:pPr>
            <a:r>
              <a:rPr dirty="0"/>
              <a:t>行业概况</a:t>
            </a:r>
            <a:r>
              <a:rPr spc="-195" dirty="0"/>
              <a:t>——市场规模</a:t>
            </a:r>
            <a:endParaRPr spc="-195" dirty="0"/>
          </a:p>
        </p:txBody>
      </p:sp>
      <p:sp>
        <p:nvSpPr>
          <p:cNvPr id="6" name="object 6"/>
          <p:cNvSpPr txBox="1"/>
          <p:nvPr/>
        </p:nvSpPr>
        <p:spPr>
          <a:xfrm>
            <a:off x="313033" y="432336"/>
            <a:ext cx="1145540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受新技术持续进步、新冠疫情加快商家在线上渠道的布局、外卖用餐标准持续提升、消费场景拓宽等因 素驱动，中国生活服务行业将持续向好发展，行业领先企业美团也将保持稳定增长态势</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33655">
              <a:lnSpc>
                <a:spcPct val="100000"/>
              </a:lnSpc>
              <a:tabLst>
                <a:tab pos="7733030" algn="l"/>
              </a:tabLst>
            </a:pPr>
            <a:r>
              <a:rPr sz="2100" b="1" baseline="2000" dirty="0">
                <a:latin typeface="Microsoft YaHei"/>
                <a:cs typeface="Microsoft YaHei"/>
              </a:rPr>
              <a:t>中国生活服务行业市场规模（按交易金额）与生活服务商家门店概况</a:t>
            </a:r>
            <a:r>
              <a:rPr sz="2100" b="1" spc="-97" baseline="2000" dirty="0">
                <a:latin typeface="Microsoft YaHei"/>
                <a:cs typeface="Microsoft YaHei"/>
              </a:rPr>
              <a:t>，2016-2023</a:t>
            </a:r>
            <a:r>
              <a:rPr sz="2100" b="1" baseline="2000" dirty="0">
                <a:latin typeface="Microsoft YaHei"/>
                <a:cs typeface="Microsoft YaHei"/>
              </a:rPr>
              <a:t>年预测	</a:t>
            </a:r>
            <a:r>
              <a:rPr sz="1400" b="1" dirty="0">
                <a:latin typeface="Microsoft YaHei"/>
                <a:cs typeface="Microsoft YaHei"/>
              </a:rPr>
              <a:t>头豹洞察</a:t>
            </a:r>
            <a:endParaRPr sz="1400">
              <a:latin typeface="Microsoft YaHei"/>
              <a:cs typeface="Microsoft YaHei"/>
            </a:endParaRPr>
          </a:p>
        </p:txBody>
      </p:sp>
      <p:sp>
        <p:nvSpPr>
          <p:cNvPr id="7" name="object 7"/>
          <p:cNvSpPr txBox="1"/>
          <p:nvPr/>
        </p:nvSpPr>
        <p:spPr>
          <a:xfrm>
            <a:off x="8051320" y="1808164"/>
            <a:ext cx="3808729" cy="4476750"/>
          </a:xfrm>
          <a:prstGeom prst="rect">
            <a:avLst/>
          </a:prstGeom>
          <a:solidFill>
            <a:srgbClr val="EFEFF1"/>
          </a:solidFill>
        </p:spPr>
        <p:txBody>
          <a:bodyPr vert="horz" wrap="square" lIns="0" tIns="0" rIns="0" bIns="0" rtlCol="0">
            <a:spAutoFit/>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5"/>
              </a:spcBef>
            </a:pPr>
            <a:endParaRPr sz="950">
              <a:latin typeface="Times New Roman" panose="02020603050405020304"/>
              <a:cs typeface="Times New Roman" panose="02020603050405020304"/>
            </a:endParaRPr>
          </a:p>
          <a:p>
            <a:pPr marL="238125" marR="57150" indent="-171450">
              <a:lnSpc>
                <a:spcPct val="130000"/>
              </a:lnSpc>
              <a:buClr>
                <a:srgbClr val="970201"/>
              </a:buClr>
              <a:buSzPct val="92000"/>
              <a:buFont typeface="Wingdings" panose="05000000000000000000"/>
              <a:buChar char=""/>
              <a:tabLst>
                <a:tab pos="1217295" algn="l"/>
                <a:tab pos="1217930" algn="l"/>
              </a:tabLst>
            </a:pPr>
            <a:r>
              <a:rPr dirty="0"/>
              <a:t>	</a:t>
            </a:r>
            <a:r>
              <a:rPr sz="1200" b="1" dirty="0">
                <a:solidFill>
                  <a:srgbClr val="970201"/>
                </a:solidFill>
                <a:latin typeface="Microsoft YaHei"/>
                <a:cs typeface="Microsoft YaHei"/>
              </a:rPr>
              <a:t>生活服务行业市场规模仍将持续增加 </a:t>
            </a:r>
            <a:r>
              <a:rPr sz="1200" dirty="0">
                <a:latin typeface="Arial Unicode MS" panose="020B0604020202020204" charset="-122"/>
                <a:cs typeface="Arial Unicode MS" panose="020B0604020202020204" charset="-122"/>
              </a:rPr>
              <a:t>受新技术持续进步（如云计算、大数据）、新冠疫情 加快商家在线上渠道的布局、外卖用餐标准持续提升</a:t>
            </a:r>
            <a:endParaRPr sz="1200">
              <a:latin typeface="Arial Unicode MS" panose="020B0604020202020204" charset="-122"/>
              <a:cs typeface="Arial Unicode MS" panose="020B0604020202020204" charset="-122"/>
            </a:endParaRPr>
          </a:p>
          <a:p>
            <a:pPr marL="238125">
              <a:lnSpc>
                <a:spcPct val="100000"/>
              </a:lnSpc>
              <a:spcBef>
                <a:spcPts val="435"/>
              </a:spcBef>
            </a:pPr>
            <a:r>
              <a:rPr sz="1200" spc="-30" dirty="0">
                <a:latin typeface="Arial Unicode MS" panose="020B0604020202020204" charset="-122"/>
                <a:cs typeface="Arial Unicode MS" panose="020B0604020202020204" charset="-122"/>
              </a:rPr>
              <a:t>（2019</a:t>
            </a:r>
            <a:r>
              <a:rPr sz="1200" dirty="0">
                <a:latin typeface="Arial Unicode MS" panose="020B0604020202020204" charset="-122"/>
                <a:cs typeface="Arial Unicode MS" panose="020B0604020202020204" charset="-122"/>
              </a:rPr>
              <a:t>年</a:t>
            </a:r>
            <a:r>
              <a:rPr sz="1200" spc="-35" dirty="0">
                <a:latin typeface="Arial Unicode MS" panose="020B0604020202020204" charset="-122"/>
                <a:cs typeface="Arial Unicode MS" panose="020B0604020202020204" charset="-122"/>
              </a:rPr>
              <a:t>11</a:t>
            </a:r>
            <a:r>
              <a:rPr sz="1200" dirty="0">
                <a:latin typeface="Arial Unicode MS" panose="020B0604020202020204" charset="-122"/>
                <a:cs typeface="Arial Unicode MS" panose="020B0604020202020204" charset="-122"/>
              </a:rPr>
              <a:t>月发布《外卖送餐服务餐品信息描述规范</a:t>
            </a:r>
            <a:endParaRPr sz="1200">
              <a:latin typeface="Arial Unicode MS" panose="020B0604020202020204" charset="-122"/>
              <a:cs typeface="Arial Unicode MS" panose="020B0604020202020204" charset="-122"/>
            </a:endParaRPr>
          </a:p>
          <a:p>
            <a:pPr marL="238125">
              <a:lnSpc>
                <a:spcPct val="100000"/>
              </a:lnSpc>
              <a:spcBef>
                <a:spcPts val="430"/>
              </a:spcBef>
            </a:pPr>
            <a:r>
              <a:rPr sz="120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p>
            <a:pPr marL="238125">
              <a:lnSpc>
                <a:spcPct val="130000"/>
              </a:lnSpc>
            </a:pPr>
            <a:r>
              <a:rPr sz="1200" dirty="0">
                <a:latin typeface="Arial Unicode MS" panose="020B0604020202020204" charset="-122"/>
                <a:cs typeface="Arial Unicode MS" panose="020B0604020202020204" charset="-122"/>
              </a:rPr>
              <a:t>）、外卖用户年龄层拓宽、消费场景拓宽（</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宅</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懒</a:t>
            </a:r>
            <a:r>
              <a:rPr sz="1200" spc="25"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经济推动）等因素驱动，中国生活服务行业仍将持续 向好发展，预计</a:t>
            </a:r>
            <a:r>
              <a:rPr sz="1200" spc="-35" dirty="0">
                <a:latin typeface="Arial Unicode MS" panose="020B0604020202020204" charset="-122"/>
                <a:cs typeface="Arial Unicode MS" panose="020B0604020202020204" charset="-122"/>
              </a:rPr>
              <a:t>2023</a:t>
            </a:r>
            <a:r>
              <a:rPr sz="1200" dirty="0">
                <a:latin typeface="Arial Unicode MS" panose="020B0604020202020204" charset="-122"/>
                <a:cs typeface="Arial Unicode MS" panose="020B0604020202020204" charset="-122"/>
              </a:rPr>
              <a:t>年其市场规模可约达</a:t>
            </a:r>
            <a:r>
              <a:rPr sz="1200" b="1" spc="-75" dirty="0">
                <a:solidFill>
                  <a:srgbClr val="970201"/>
                </a:solidFill>
                <a:latin typeface="Microsoft YaHei"/>
                <a:cs typeface="Microsoft YaHei"/>
              </a:rPr>
              <a:t>330.6</a:t>
            </a:r>
            <a:endParaRPr sz="1200">
              <a:latin typeface="Microsoft YaHei"/>
              <a:cs typeface="Microsoft YaHei"/>
            </a:endParaRPr>
          </a:p>
          <a:p>
            <a:pPr marL="238125">
              <a:lnSpc>
                <a:spcPct val="100000"/>
              </a:lnSpc>
              <a:spcBef>
                <a:spcPts val="435"/>
              </a:spcBef>
            </a:pPr>
            <a:r>
              <a:rPr sz="1200" b="1" dirty="0">
                <a:solidFill>
                  <a:srgbClr val="970201"/>
                </a:solidFill>
                <a:latin typeface="Microsoft YaHei"/>
                <a:cs typeface="Microsoft YaHei"/>
              </a:rPr>
              <a:t>千亿元</a:t>
            </a:r>
            <a:endParaRPr sz="1200">
              <a:latin typeface="Microsoft YaHei"/>
              <a:cs typeface="Microsoft YaHei"/>
            </a:endParaRPr>
          </a:p>
          <a:p>
            <a:pPr marL="238125" marR="57150">
              <a:lnSpc>
                <a:spcPct val="130000"/>
              </a:lnSpc>
            </a:pPr>
            <a:r>
              <a:rPr sz="1200" dirty="0">
                <a:latin typeface="Arial Unicode MS" panose="020B0604020202020204" charset="-122"/>
                <a:cs typeface="Arial Unicode MS" panose="020B0604020202020204" charset="-122"/>
              </a:rPr>
              <a:t>。同时，随着电商基础设施逐步完善、消费者线上消 费习惯逐渐养成，</a:t>
            </a:r>
            <a:endParaRPr sz="1200">
              <a:latin typeface="Arial Unicode MS" panose="020B0604020202020204" charset="-122"/>
              <a:cs typeface="Arial Unicode MS" panose="020B0604020202020204" charset="-122"/>
            </a:endParaRPr>
          </a:p>
          <a:p>
            <a:pPr marL="238125" marR="57150">
              <a:lnSpc>
                <a:spcPct val="130000"/>
              </a:lnSpc>
            </a:pPr>
            <a:r>
              <a:rPr sz="1200" dirty="0">
                <a:latin typeface="Arial Unicode MS" panose="020B0604020202020204" charset="-122"/>
                <a:cs typeface="Arial Unicode MS" panose="020B0604020202020204" charset="-122"/>
              </a:rPr>
              <a:t>生活服务电子商务市场规模占生活服务行业总规模的 比例也逐年上升，预计将于</a:t>
            </a:r>
            <a:r>
              <a:rPr sz="1200" spc="-35" dirty="0">
                <a:latin typeface="Arial Unicode MS" panose="020B0604020202020204" charset="-122"/>
                <a:cs typeface="Arial Unicode MS" panose="020B0604020202020204" charset="-122"/>
              </a:rPr>
              <a:t>2023</a:t>
            </a:r>
            <a:r>
              <a:rPr sz="1200" dirty="0">
                <a:latin typeface="Arial Unicode MS" panose="020B0604020202020204" charset="-122"/>
                <a:cs typeface="Arial Unicode MS" panose="020B0604020202020204" charset="-122"/>
              </a:rPr>
              <a:t>年可达</a:t>
            </a:r>
            <a:r>
              <a:rPr sz="1200" b="1" spc="-165" dirty="0">
                <a:solidFill>
                  <a:srgbClr val="970201"/>
                </a:solidFill>
                <a:latin typeface="Microsoft YaHei"/>
                <a:cs typeface="Microsoft YaHei"/>
              </a:rPr>
              <a:t>24.2%</a:t>
            </a:r>
            <a:endParaRPr sz="1200">
              <a:latin typeface="Microsoft YaHei"/>
              <a:cs typeface="Microsoft YaHei"/>
            </a:endParaRPr>
          </a:p>
        </p:txBody>
      </p:sp>
      <p:sp>
        <p:nvSpPr>
          <p:cNvPr id="8" name="object 8"/>
          <p:cNvSpPr txBox="1"/>
          <p:nvPr/>
        </p:nvSpPr>
        <p:spPr>
          <a:xfrm>
            <a:off x="335778" y="6379500"/>
            <a:ext cx="25400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来源：美团招股书，头豹研究院编辑整理</a:t>
            </a:r>
            <a:endParaRPr sz="1100">
              <a:latin typeface="Arial Unicode MS" panose="020B0604020202020204" charset="-122"/>
              <a:cs typeface="Arial Unicode MS" panose="020B0604020202020204" charset="-122"/>
            </a:endParaRPr>
          </a:p>
        </p:txBody>
      </p:sp>
      <p:sp>
        <p:nvSpPr>
          <p:cNvPr id="9" name="object 9"/>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10" name="object 10"/>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grpSp>
        <p:nvGrpSpPr>
          <p:cNvPr id="11" name="object 11"/>
          <p:cNvGrpSpPr/>
          <p:nvPr/>
        </p:nvGrpSpPr>
        <p:grpSpPr>
          <a:xfrm>
            <a:off x="2700337" y="4542802"/>
            <a:ext cx="5006975" cy="969644"/>
            <a:chOff x="2700337" y="4542802"/>
            <a:chExt cx="5006975" cy="969644"/>
          </a:xfrm>
        </p:grpSpPr>
        <p:sp>
          <p:nvSpPr>
            <p:cNvPr id="12" name="object 12"/>
            <p:cNvSpPr/>
            <p:nvPr/>
          </p:nvSpPr>
          <p:spPr>
            <a:xfrm>
              <a:off x="2705100" y="4547565"/>
              <a:ext cx="4997450" cy="0"/>
            </a:xfrm>
            <a:custGeom>
              <a:avLst/>
              <a:gdLst/>
              <a:ahLst/>
              <a:cxnLst/>
              <a:rect l="l" t="t" r="r" b="b"/>
              <a:pathLst>
                <a:path w="4997450">
                  <a:moveTo>
                    <a:pt x="4997206" y="0"/>
                  </a:moveTo>
                  <a:lnTo>
                    <a:pt x="0" y="0"/>
                  </a:lnTo>
                </a:path>
              </a:pathLst>
            </a:custGeom>
            <a:solidFill>
              <a:srgbClr val="000000"/>
            </a:solidFill>
          </p:spPr>
          <p:txBody>
            <a:bodyPr wrap="square" lIns="0" tIns="0" rIns="0" bIns="0" rtlCol="0"/>
            <a:lstStyle/>
            <a:p/>
          </p:txBody>
        </p:sp>
        <p:sp>
          <p:nvSpPr>
            <p:cNvPr id="13" name="object 13"/>
            <p:cNvSpPr/>
            <p:nvPr/>
          </p:nvSpPr>
          <p:spPr>
            <a:xfrm>
              <a:off x="2705100" y="4547565"/>
              <a:ext cx="4997450" cy="0"/>
            </a:xfrm>
            <a:custGeom>
              <a:avLst/>
              <a:gdLst/>
              <a:ahLst/>
              <a:cxnLst/>
              <a:rect l="l" t="t" r="r" b="b"/>
              <a:pathLst>
                <a:path w="4997450">
                  <a:moveTo>
                    <a:pt x="0" y="0"/>
                  </a:moveTo>
                  <a:lnTo>
                    <a:pt x="4997206" y="0"/>
                  </a:lnTo>
                </a:path>
              </a:pathLst>
            </a:custGeom>
            <a:ln w="9525">
              <a:solidFill>
                <a:srgbClr val="D9D9D9"/>
              </a:solidFill>
            </a:ln>
          </p:spPr>
          <p:txBody>
            <a:bodyPr wrap="square" lIns="0" tIns="0" rIns="0" bIns="0" rtlCol="0"/>
            <a:lstStyle/>
            <a:p/>
          </p:txBody>
        </p:sp>
        <p:sp>
          <p:nvSpPr>
            <p:cNvPr id="14" name="object 14"/>
            <p:cNvSpPr/>
            <p:nvPr/>
          </p:nvSpPr>
          <p:spPr>
            <a:xfrm>
              <a:off x="2705100"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15" name="object 15"/>
            <p:cNvSpPr/>
            <p:nvPr/>
          </p:nvSpPr>
          <p:spPr>
            <a:xfrm>
              <a:off x="2705100"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16" name="object 16"/>
            <p:cNvSpPr/>
            <p:nvPr/>
          </p:nvSpPr>
          <p:spPr>
            <a:xfrm>
              <a:off x="2705100" y="5507685"/>
              <a:ext cx="4997450" cy="0"/>
            </a:xfrm>
            <a:custGeom>
              <a:avLst/>
              <a:gdLst/>
              <a:ahLst/>
              <a:cxnLst/>
              <a:rect l="l" t="t" r="r" b="b"/>
              <a:pathLst>
                <a:path w="4997450">
                  <a:moveTo>
                    <a:pt x="4997206" y="0"/>
                  </a:moveTo>
                  <a:lnTo>
                    <a:pt x="0" y="0"/>
                  </a:lnTo>
                </a:path>
              </a:pathLst>
            </a:custGeom>
            <a:solidFill>
              <a:srgbClr val="000000"/>
            </a:solidFill>
          </p:spPr>
          <p:txBody>
            <a:bodyPr wrap="square" lIns="0" tIns="0" rIns="0" bIns="0" rtlCol="0"/>
            <a:lstStyle/>
            <a:p/>
          </p:txBody>
        </p:sp>
        <p:sp>
          <p:nvSpPr>
            <p:cNvPr id="17" name="object 17"/>
            <p:cNvSpPr/>
            <p:nvPr/>
          </p:nvSpPr>
          <p:spPr>
            <a:xfrm>
              <a:off x="2705100" y="5507685"/>
              <a:ext cx="4997450" cy="0"/>
            </a:xfrm>
            <a:custGeom>
              <a:avLst/>
              <a:gdLst/>
              <a:ahLst/>
              <a:cxnLst/>
              <a:rect l="l" t="t" r="r" b="b"/>
              <a:pathLst>
                <a:path w="4997450">
                  <a:moveTo>
                    <a:pt x="0" y="0"/>
                  </a:moveTo>
                  <a:lnTo>
                    <a:pt x="4997206" y="0"/>
                  </a:lnTo>
                </a:path>
              </a:pathLst>
            </a:custGeom>
            <a:ln w="9525">
              <a:solidFill>
                <a:srgbClr val="D9D9D9"/>
              </a:solidFill>
            </a:ln>
          </p:spPr>
          <p:txBody>
            <a:bodyPr wrap="square" lIns="0" tIns="0" rIns="0" bIns="0" rtlCol="0"/>
            <a:lstStyle/>
            <a:p/>
          </p:txBody>
        </p:sp>
        <p:sp>
          <p:nvSpPr>
            <p:cNvPr id="18" name="object 18"/>
            <p:cNvSpPr/>
            <p:nvPr/>
          </p:nvSpPr>
          <p:spPr>
            <a:xfrm>
              <a:off x="7702306"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19" name="object 19"/>
            <p:cNvSpPr/>
            <p:nvPr/>
          </p:nvSpPr>
          <p:spPr>
            <a:xfrm>
              <a:off x="7702306"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20" name="object 20"/>
            <p:cNvSpPr/>
            <p:nvPr/>
          </p:nvSpPr>
          <p:spPr>
            <a:xfrm>
              <a:off x="2705100" y="4745685"/>
              <a:ext cx="4997450" cy="0"/>
            </a:xfrm>
            <a:custGeom>
              <a:avLst/>
              <a:gdLst/>
              <a:ahLst/>
              <a:cxnLst/>
              <a:rect l="l" t="t" r="r" b="b"/>
              <a:pathLst>
                <a:path w="4997450">
                  <a:moveTo>
                    <a:pt x="4997206" y="0"/>
                  </a:moveTo>
                  <a:lnTo>
                    <a:pt x="0" y="0"/>
                  </a:lnTo>
                </a:path>
              </a:pathLst>
            </a:custGeom>
            <a:solidFill>
              <a:srgbClr val="000000"/>
            </a:solidFill>
          </p:spPr>
          <p:txBody>
            <a:bodyPr wrap="square" lIns="0" tIns="0" rIns="0" bIns="0" rtlCol="0"/>
            <a:lstStyle/>
            <a:p/>
          </p:txBody>
        </p:sp>
        <p:sp>
          <p:nvSpPr>
            <p:cNvPr id="21" name="object 21"/>
            <p:cNvSpPr/>
            <p:nvPr/>
          </p:nvSpPr>
          <p:spPr>
            <a:xfrm>
              <a:off x="2705100" y="4745685"/>
              <a:ext cx="4997450" cy="0"/>
            </a:xfrm>
            <a:custGeom>
              <a:avLst/>
              <a:gdLst/>
              <a:ahLst/>
              <a:cxnLst/>
              <a:rect l="l" t="t" r="r" b="b"/>
              <a:pathLst>
                <a:path w="4997450">
                  <a:moveTo>
                    <a:pt x="0" y="0"/>
                  </a:moveTo>
                  <a:lnTo>
                    <a:pt x="4997206" y="0"/>
                  </a:lnTo>
                </a:path>
              </a:pathLst>
            </a:custGeom>
            <a:ln w="9525">
              <a:solidFill>
                <a:srgbClr val="D9D9D9"/>
              </a:solidFill>
            </a:ln>
          </p:spPr>
          <p:txBody>
            <a:bodyPr wrap="square" lIns="0" tIns="0" rIns="0" bIns="0" rtlCol="0"/>
            <a:lstStyle/>
            <a:p/>
          </p:txBody>
        </p:sp>
        <p:sp>
          <p:nvSpPr>
            <p:cNvPr id="22" name="object 22"/>
            <p:cNvSpPr/>
            <p:nvPr/>
          </p:nvSpPr>
          <p:spPr>
            <a:xfrm>
              <a:off x="2705100" y="4943805"/>
              <a:ext cx="4997450" cy="0"/>
            </a:xfrm>
            <a:custGeom>
              <a:avLst/>
              <a:gdLst/>
              <a:ahLst/>
              <a:cxnLst/>
              <a:rect l="l" t="t" r="r" b="b"/>
              <a:pathLst>
                <a:path w="4997450">
                  <a:moveTo>
                    <a:pt x="4997206" y="0"/>
                  </a:moveTo>
                  <a:lnTo>
                    <a:pt x="0" y="0"/>
                  </a:lnTo>
                </a:path>
              </a:pathLst>
            </a:custGeom>
            <a:solidFill>
              <a:srgbClr val="000000"/>
            </a:solidFill>
          </p:spPr>
          <p:txBody>
            <a:bodyPr wrap="square" lIns="0" tIns="0" rIns="0" bIns="0" rtlCol="0"/>
            <a:lstStyle/>
            <a:p/>
          </p:txBody>
        </p:sp>
        <p:sp>
          <p:nvSpPr>
            <p:cNvPr id="23" name="object 23"/>
            <p:cNvSpPr/>
            <p:nvPr/>
          </p:nvSpPr>
          <p:spPr>
            <a:xfrm>
              <a:off x="2705100" y="4943805"/>
              <a:ext cx="4997450" cy="0"/>
            </a:xfrm>
            <a:custGeom>
              <a:avLst/>
              <a:gdLst/>
              <a:ahLst/>
              <a:cxnLst/>
              <a:rect l="l" t="t" r="r" b="b"/>
              <a:pathLst>
                <a:path w="4997450">
                  <a:moveTo>
                    <a:pt x="0" y="0"/>
                  </a:moveTo>
                  <a:lnTo>
                    <a:pt x="4997206" y="0"/>
                  </a:lnTo>
                </a:path>
              </a:pathLst>
            </a:custGeom>
            <a:ln w="9525">
              <a:solidFill>
                <a:srgbClr val="D9D9D9"/>
              </a:solidFill>
            </a:ln>
          </p:spPr>
          <p:txBody>
            <a:bodyPr wrap="square" lIns="0" tIns="0" rIns="0" bIns="0" rtlCol="0"/>
            <a:lstStyle/>
            <a:p/>
          </p:txBody>
        </p:sp>
        <p:sp>
          <p:nvSpPr>
            <p:cNvPr id="24" name="object 24"/>
            <p:cNvSpPr/>
            <p:nvPr/>
          </p:nvSpPr>
          <p:spPr>
            <a:xfrm>
              <a:off x="2705100" y="5141925"/>
              <a:ext cx="4997450" cy="0"/>
            </a:xfrm>
            <a:custGeom>
              <a:avLst/>
              <a:gdLst/>
              <a:ahLst/>
              <a:cxnLst/>
              <a:rect l="l" t="t" r="r" b="b"/>
              <a:pathLst>
                <a:path w="4997450">
                  <a:moveTo>
                    <a:pt x="4997206" y="0"/>
                  </a:moveTo>
                  <a:lnTo>
                    <a:pt x="0" y="0"/>
                  </a:lnTo>
                </a:path>
              </a:pathLst>
            </a:custGeom>
            <a:solidFill>
              <a:srgbClr val="000000"/>
            </a:solidFill>
          </p:spPr>
          <p:txBody>
            <a:bodyPr wrap="square" lIns="0" tIns="0" rIns="0" bIns="0" rtlCol="0"/>
            <a:lstStyle/>
            <a:p/>
          </p:txBody>
        </p:sp>
        <p:sp>
          <p:nvSpPr>
            <p:cNvPr id="25" name="object 25"/>
            <p:cNvSpPr/>
            <p:nvPr/>
          </p:nvSpPr>
          <p:spPr>
            <a:xfrm>
              <a:off x="2705100" y="5141925"/>
              <a:ext cx="4997450" cy="0"/>
            </a:xfrm>
            <a:custGeom>
              <a:avLst/>
              <a:gdLst/>
              <a:ahLst/>
              <a:cxnLst/>
              <a:rect l="l" t="t" r="r" b="b"/>
              <a:pathLst>
                <a:path w="4997450">
                  <a:moveTo>
                    <a:pt x="0" y="0"/>
                  </a:moveTo>
                  <a:lnTo>
                    <a:pt x="4997206" y="0"/>
                  </a:lnTo>
                </a:path>
              </a:pathLst>
            </a:custGeom>
            <a:ln w="9525">
              <a:solidFill>
                <a:srgbClr val="D9D9D9"/>
              </a:solidFill>
            </a:ln>
          </p:spPr>
          <p:txBody>
            <a:bodyPr wrap="square" lIns="0" tIns="0" rIns="0" bIns="0" rtlCol="0"/>
            <a:lstStyle/>
            <a:p/>
          </p:txBody>
        </p:sp>
        <p:sp>
          <p:nvSpPr>
            <p:cNvPr id="26" name="object 26"/>
            <p:cNvSpPr/>
            <p:nvPr/>
          </p:nvSpPr>
          <p:spPr>
            <a:xfrm>
              <a:off x="2705100"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27" name="object 27"/>
            <p:cNvSpPr/>
            <p:nvPr/>
          </p:nvSpPr>
          <p:spPr>
            <a:xfrm>
              <a:off x="2705100"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28" name="object 28"/>
            <p:cNvSpPr/>
            <p:nvPr/>
          </p:nvSpPr>
          <p:spPr>
            <a:xfrm>
              <a:off x="3329751"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29" name="object 29"/>
            <p:cNvSpPr/>
            <p:nvPr/>
          </p:nvSpPr>
          <p:spPr>
            <a:xfrm>
              <a:off x="3329751"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30" name="object 30"/>
            <p:cNvSpPr/>
            <p:nvPr/>
          </p:nvSpPr>
          <p:spPr>
            <a:xfrm>
              <a:off x="3954401"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31" name="object 31"/>
            <p:cNvSpPr/>
            <p:nvPr/>
          </p:nvSpPr>
          <p:spPr>
            <a:xfrm>
              <a:off x="3954401"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32" name="object 32"/>
            <p:cNvSpPr/>
            <p:nvPr/>
          </p:nvSpPr>
          <p:spPr>
            <a:xfrm>
              <a:off x="4579052"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33" name="object 33"/>
            <p:cNvSpPr/>
            <p:nvPr/>
          </p:nvSpPr>
          <p:spPr>
            <a:xfrm>
              <a:off x="4579052"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34" name="object 34"/>
            <p:cNvSpPr/>
            <p:nvPr/>
          </p:nvSpPr>
          <p:spPr>
            <a:xfrm>
              <a:off x="5203703"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35" name="object 35"/>
            <p:cNvSpPr/>
            <p:nvPr/>
          </p:nvSpPr>
          <p:spPr>
            <a:xfrm>
              <a:off x="5203703"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36" name="object 36"/>
            <p:cNvSpPr/>
            <p:nvPr/>
          </p:nvSpPr>
          <p:spPr>
            <a:xfrm>
              <a:off x="5828354"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37" name="object 37"/>
            <p:cNvSpPr/>
            <p:nvPr/>
          </p:nvSpPr>
          <p:spPr>
            <a:xfrm>
              <a:off x="5828354"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38" name="object 38"/>
            <p:cNvSpPr/>
            <p:nvPr/>
          </p:nvSpPr>
          <p:spPr>
            <a:xfrm>
              <a:off x="6453004"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39" name="object 39"/>
            <p:cNvSpPr/>
            <p:nvPr/>
          </p:nvSpPr>
          <p:spPr>
            <a:xfrm>
              <a:off x="6453004"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40" name="object 40"/>
            <p:cNvSpPr/>
            <p:nvPr/>
          </p:nvSpPr>
          <p:spPr>
            <a:xfrm>
              <a:off x="7077655"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41" name="object 41"/>
            <p:cNvSpPr/>
            <p:nvPr/>
          </p:nvSpPr>
          <p:spPr>
            <a:xfrm>
              <a:off x="7077655"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grpSp>
      <p:sp>
        <p:nvSpPr>
          <p:cNvPr id="42" name="object 42"/>
          <p:cNvSpPr txBox="1"/>
          <p:nvPr/>
        </p:nvSpPr>
        <p:spPr>
          <a:xfrm>
            <a:off x="2882488"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11.4</a:t>
            </a:r>
            <a:endParaRPr sz="1100">
              <a:latin typeface="Arial Unicode MS" panose="020B0604020202020204" charset="-122"/>
              <a:cs typeface="Arial Unicode MS" panose="020B0604020202020204" charset="-122"/>
            </a:endParaRPr>
          </a:p>
        </p:txBody>
      </p:sp>
      <p:sp>
        <p:nvSpPr>
          <p:cNvPr id="43" name="object 43"/>
          <p:cNvSpPr txBox="1"/>
          <p:nvPr/>
        </p:nvSpPr>
        <p:spPr>
          <a:xfrm>
            <a:off x="3507138"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11.8</a:t>
            </a:r>
            <a:endParaRPr sz="1100">
              <a:latin typeface="Arial Unicode MS" panose="020B0604020202020204" charset="-122"/>
              <a:cs typeface="Arial Unicode MS" panose="020B0604020202020204" charset="-122"/>
            </a:endParaRPr>
          </a:p>
        </p:txBody>
      </p:sp>
      <p:sp>
        <p:nvSpPr>
          <p:cNvPr id="44" name="object 44"/>
          <p:cNvSpPr txBox="1"/>
          <p:nvPr/>
        </p:nvSpPr>
        <p:spPr>
          <a:xfrm>
            <a:off x="4131789"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12.1</a:t>
            </a:r>
            <a:endParaRPr sz="1100">
              <a:latin typeface="Arial Unicode MS" panose="020B0604020202020204" charset="-122"/>
              <a:cs typeface="Arial Unicode MS" panose="020B0604020202020204" charset="-122"/>
            </a:endParaRPr>
          </a:p>
        </p:txBody>
      </p:sp>
      <p:sp>
        <p:nvSpPr>
          <p:cNvPr id="45" name="object 45"/>
          <p:cNvSpPr txBox="1"/>
          <p:nvPr/>
        </p:nvSpPr>
        <p:spPr>
          <a:xfrm>
            <a:off x="4756440"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12.5</a:t>
            </a:r>
            <a:endParaRPr sz="1100">
              <a:latin typeface="Arial Unicode MS" panose="020B0604020202020204" charset="-122"/>
              <a:cs typeface="Arial Unicode MS" panose="020B0604020202020204" charset="-122"/>
            </a:endParaRPr>
          </a:p>
        </p:txBody>
      </p:sp>
      <p:sp>
        <p:nvSpPr>
          <p:cNvPr id="46" name="object 46"/>
          <p:cNvSpPr txBox="1"/>
          <p:nvPr/>
        </p:nvSpPr>
        <p:spPr>
          <a:xfrm>
            <a:off x="5381091"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12.8</a:t>
            </a:r>
            <a:endParaRPr sz="1100">
              <a:latin typeface="Arial Unicode MS" panose="020B0604020202020204" charset="-122"/>
              <a:cs typeface="Arial Unicode MS" panose="020B0604020202020204" charset="-122"/>
            </a:endParaRPr>
          </a:p>
        </p:txBody>
      </p:sp>
      <p:sp>
        <p:nvSpPr>
          <p:cNvPr id="47" name="object 47"/>
          <p:cNvSpPr txBox="1"/>
          <p:nvPr/>
        </p:nvSpPr>
        <p:spPr>
          <a:xfrm>
            <a:off x="6005741"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13.1</a:t>
            </a:r>
            <a:endParaRPr sz="1100">
              <a:latin typeface="Arial Unicode MS" panose="020B0604020202020204" charset="-122"/>
              <a:cs typeface="Arial Unicode MS" panose="020B0604020202020204" charset="-122"/>
            </a:endParaRPr>
          </a:p>
        </p:txBody>
      </p:sp>
      <p:sp>
        <p:nvSpPr>
          <p:cNvPr id="48" name="object 48"/>
          <p:cNvSpPr txBox="1"/>
          <p:nvPr/>
        </p:nvSpPr>
        <p:spPr>
          <a:xfrm>
            <a:off x="6630392"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13.3</a:t>
            </a:r>
            <a:endParaRPr sz="1100">
              <a:latin typeface="Arial Unicode MS" panose="020B0604020202020204" charset="-122"/>
              <a:cs typeface="Arial Unicode MS" panose="020B0604020202020204" charset="-122"/>
            </a:endParaRPr>
          </a:p>
        </p:txBody>
      </p:sp>
      <p:sp>
        <p:nvSpPr>
          <p:cNvPr id="49" name="object 49"/>
          <p:cNvSpPr txBox="1"/>
          <p:nvPr/>
        </p:nvSpPr>
        <p:spPr>
          <a:xfrm>
            <a:off x="7255043" y="452549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13.5</a:t>
            </a:r>
            <a:endParaRPr sz="1100">
              <a:latin typeface="Arial Unicode MS" panose="020B0604020202020204" charset="-122"/>
              <a:cs typeface="Arial Unicode MS" panose="020B0604020202020204" charset="-122"/>
            </a:endParaRPr>
          </a:p>
        </p:txBody>
      </p:sp>
      <p:sp>
        <p:nvSpPr>
          <p:cNvPr id="50" name="object 50"/>
          <p:cNvSpPr txBox="1"/>
          <p:nvPr/>
        </p:nvSpPr>
        <p:spPr>
          <a:xfrm>
            <a:off x="2847563"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165.7</a:t>
            </a:r>
            <a:endParaRPr sz="1100">
              <a:latin typeface="Arial Unicode MS" panose="020B0604020202020204" charset="-122"/>
              <a:cs typeface="Arial Unicode MS" panose="020B0604020202020204" charset="-122"/>
            </a:endParaRPr>
          </a:p>
        </p:txBody>
      </p:sp>
      <p:sp>
        <p:nvSpPr>
          <p:cNvPr id="51" name="object 51"/>
          <p:cNvSpPr txBox="1"/>
          <p:nvPr/>
        </p:nvSpPr>
        <p:spPr>
          <a:xfrm>
            <a:off x="3472213"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184.2</a:t>
            </a:r>
            <a:endParaRPr sz="1100">
              <a:latin typeface="Arial Unicode MS" panose="020B0604020202020204" charset="-122"/>
              <a:cs typeface="Arial Unicode MS" panose="020B0604020202020204" charset="-122"/>
            </a:endParaRPr>
          </a:p>
        </p:txBody>
      </p:sp>
      <p:sp>
        <p:nvSpPr>
          <p:cNvPr id="52" name="object 52"/>
          <p:cNvSpPr txBox="1"/>
          <p:nvPr/>
        </p:nvSpPr>
        <p:spPr>
          <a:xfrm>
            <a:off x="4096864"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206.2</a:t>
            </a:r>
            <a:endParaRPr sz="1100">
              <a:latin typeface="Arial Unicode MS" panose="020B0604020202020204" charset="-122"/>
              <a:cs typeface="Arial Unicode MS" panose="020B0604020202020204" charset="-122"/>
            </a:endParaRPr>
          </a:p>
        </p:txBody>
      </p:sp>
      <p:sp>
        <p:nvSpPr>
          <p:cNvPr id="53" name="object 53"/>
          <p:cNvSpPr txBox="1"/>
          <p:nvPr/>
        </p:nvSpPr>
        <p:spPr>
          <a:xfrm>
            <a:off x="4721515"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228.6</a:t>
            </a:r>
            <a:endParaRPr sz="1100">
              <a:latin typeface="Arial Unicode MS" panose="020B0604020202020204" charset="-122"/>
              <a:cs typeface="Arial Unicode MS" panose="020B0604020202020204" charset="-122"/>
            </a:endParaRPr>
          </a:p>
        </p:txBody>
      </p:sp>
      <p:sp>
        <p:nvSpPr>
          <p:cNvPr id="54" name="object 54"/>
          <p:cNvSpPr txBox="1"/>
          <p:nvPr/>
        </p:nvSpPr>
        <p:spPr>
          <a:xfrm>
            <a:off x="5346166"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252.5</a:t>
            </a:r>
            <a:endParaRPr sz="1100">
              <a:latin typeface="Arial Unicode MS" panose="020B0604020202020204" charset="-122"/>
              <a:cs typeface="Arial Unicode MS" panose="020B0604020202020204" charset="-122"/>
            </a:endParaRPr>
          </a:p>
        </p:txBody>
      </p:sp>
      <p:sp>
        <p:nvSpPr>
          <p:cNvPr id="55" name="object 55"/>
          <p:cNvSpPr txBox="1"/>
          <p:nvPr/>
        </p:nvSpPr>
        <p:spPr>
          <a:xfrm>
            <a:off x="5970816"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277.8</a:t>
            </a:r>
            <a:endParaRPr sz="1100">
              <a:latin typeface="Arial Unicode MS" panose="020B0604020202020204" charset="-122"/>
              <a:cs typeface="Arial Unicode MS" panose="020B0604020202020204" charset="-122"/>
            </a:endParaRPr>
          </a:p>
        </p:txBody>
      </p:sp>
      <p:sp>
        <p:nvSpPr>
          <p:cNvPr id="56" name="object 56"/>
          <p:cNvSpPr txBox="1"/>
          <p:nvPr/>
        </p:nvSpPr>
        <p:spPr>
          <a:xfrm>
            <a:off x="6595467"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304.3</a:t>
            </a:r>
            <a:endParaRPr sz="1100">
              <a:latin typeface="Arial Unicode MS" panose="020B0604020202020204" charset="-122"/>
              <a:cs typeface="Arial Unicode MS" panose="020B0604020202020204" charset="-122"/>
            </a:endParaRPr>
          </a:p>
        </p:txBody>
      </p:sp>
      <p:sp>
        <p:nvSpPr>
          <p:cNvPr id="57" name="object 57"/>
          <p:cNvSpPr txBox="1"/>
          <p:nvPr/>
        </p:nvSpPr>
        <p:spPr>
          <a:xfrm>
            <a:off x="7220118" y="4723610"/>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330.6</a:t>
            </a:r>
            <a:endParaRPr sz="1100">
              <a:latin typeface="Arial Unicode MS" panose="020B0604020202020204" charset="-122"/>
              <a:cs typeface="Arial Unicode MS" panose="020B0604020202020204" charset="-122"/>
            </a:endParaRPr>
          </a:p>
        </p:txBody>
      </p:sp>
      <p:sp>
        <p:nvSpPr>
          <p:cNvPr id="58" name="object 58"/>
          <p:cNvSpPr txBox="1"/>
          <p:nvPr/>
        </p:nvSpPr>
        <p:spPr>
          <a:xfrm>
            <a:off x="2850738"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32.6%</a:t>
            </a:r>
            <a:endParaRPr sz="1100">
              <a:latin typeface="Arial Unicode MS" panose="020B0604020202020204" charset="-122"/>
              <a:cs typeface="Arial Unicode MS" panose="020B0604020202020204" charset="-122"/>
            </a:endParaRPr>
          </a:p>
        </p:txBody>
      </p:sp>
      <p:sp>
        <p:nvSpPr>
          <p:cNvPr id="59" name="object 59"/>
          <p:cNvSpPr txBox="1"/>
          <p:nvPr/>
        </p:nvSpPr>
        <p:spPr>
          <a:xfrm>
            <a:off x="3475388"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44.6%</a:t>
            </a:r>
            <a:endParaRPr sz="1100">
              <a:latin typeface="Arial Unicode MS" panose="020B0604020202020204" charset="-122"/>
              <a:cs typeface="Arial Unicode MS" panose="020B0604020202020204" charset="-122"/>
            </a:endParaRPr>
          </a:p>
        </p:txBody>
      </p:sp>
      <p:sp>
        <p:nvSpPr>
          <p:cNvPr id="60" name="object 60"/>
          <p:cNvSpPr txBox="1"/>
          <p:nvPr/>
        </p:nvSpPr>
        <p:spPr>
          <a:xfrm>
            <a:off x="4100039"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50.2%</a:t>
            </a:r>
            <a:endParaRPr sz="1100">
              <a:latin typeface="Arial Unicode MS" panose="020B0604020202020204" charset="-122"/>
              <a:cs typeface="Arial Unicode MS" panose="020B0604020202020204" charset="-122"/>
            </a:endParaRPr>
          </a:p>
        </p:txBody>
      </p:sp>
      <p:sp>
        <p:nvSpPr>
          <p:cNvPr id="61" name="object 61"/>
          <p:cNvSpPr txBox="1"/>
          <p:nvPr/>
        </p:nvSpPr>
        <p:spPr>
          <a:xfrm>
            <a:off x="4724690"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55.5%</a:t>
            </a:r>
            <a:endParaRPr sz="1100">
              <a:latin typeface="Arial Unicode MS" panose="020B0604020202020204" charset="-122"/>
              <a:cs typeface="Arial Unicode MS" panose="020B0604020202020204" charset="-122"/>
            </a:endParaRPr>
          </a:p>
        </p:txBody>
      </p:sp>
      <p:sp>
        <p:nvSpPr>
          <p:cNvPr id="62" name="object 62"/>
          <p:cNvSpPr txBox="1"/>
          <p:nvPr/>
        </p:nvSpPr>
        <p:spPr>
          <a:xfrm>
            <a:off x="5349341"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62.6%</a:t>
            </a:r>
            <a:endParaRPr sz="1100">
              <a:latin typeface="Arial Unicode MS" panose="020B0604020202020204" charset="-122"/>
              <a:cs typeface="Arial Unicode MS" panose="020B0604020202020204" charset="-122"/>
            </a:endParaRPr>
          </a:p>
        </p:txBody>
      </p:sp>
      <p:sp>
        <p:nvSpPr>
          <p:cNvPr id="63" name="object 63"/>
          <p:cNvSpPr txBox="1"/>
          <p:nvPr/>
        </p:nvSpPr>
        <p:spPr>
          <a:xfrm>
            <a:off x="5973991"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69.7%</a:t>
            </a:r>
            <a:endParaRPr sz="1100">
              <a:latin typeface="Arial Unicode MS" panose="020B0604020202020204" charset="-122"/>
              <a:cs typeface="Arial Unicode MS" panose="020B0604020202020204" charset="-122"/>
            </a:endParaRPr>
          </a:p>
        </p:txBody>
      </p:sp>
      <p:sp>
        <p:nvSpPr>
          <p:cNvPr id="64" name="object 64"/>
          <p:cNvSpPr txBox="1"/>
          <p:nvPr/>
        </p:nvSpPr>
        <p:spPr>
          <a:xfrm>
            <a:off x="6598642"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74.3%</a:t>
            </a:r>
            <a:endParaRPr sz="1100">
              <a:latin typeface="Arial Unicode MS" panose="020B0604020202020204" charset="-122"/>
              <a:cs typeface="Arial Unicode MS" panose="020B0604020202020204" charset="-122"/>
            </a:endParaRPr>
          </a:p>
        </p:txBody>
      </p:sp>
      <p:sp>
        <p:nvSpPr>
          <p:cNvPr id="65" name="object 65"/>
          <p:cNvSpPr txBox="1"/>
          <p:nvPr/>
        </p:nvSpPr>
        <p:spPr>
          <a:xfrm>
            <a:off x="7223293" y="492173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80.6%</a:t>
            </a:r>
            <a:endParaRPr sz="1100">
              <a:latin typeface="Arial Unicode MS" panose="020B0604020202020204" charset="-122"/>
              <a:cs typeface="Arial Unicode MS" panose="020B0604020202020204" charset="-122"/>
            </a:endParaRPr>
          </a:p>
        </p:txBody>
      </p:sp>
      <p:sp>
        <p:nvSpPr>
          <p:cNvPr id="66" name="object 66"/>
          <p:cNvSpPr txBox="1"/>
          <p:nvPr/>
        </p:nvSpPr>
        <p:spPr>
          <a:xfrm>
            <a:off x="2850738"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11.3%</a:t>
            </a:r>
            <a:endParaRPr sz="1100">
              <a:latin typeface="Arial Unicode MS" panose="020B0604020202020204" charset="-122"/>
              <a:cs typeface="Arial Unicode MS" panose="020B0604020202020204" charset="-122"/>
            </a:endParaRPr>
          </a:p>
        </p:txBody>
      </p:sp>
      <p:sp>
        <p:nvSpPr>
          <p:cNvPr id="67" name="object 67"/>
          <p:cNvSpPr txBox="1"/>
          <p:nvPr/>
        </p:nvSpPr>
        <p:spPr>
          <a:xfrm>
            <a:off x="3475388"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14.7%</a:t>
            </a:r>
            <a:endParaRPr sz="1100">
              <a:latin typeface="Arial Unicode MS" panose="020B0604020202020204" charset="-122"/>
              <a:cs typeface="Arial Unicode MS" panose="020B0604020202020204" charset="-122"/>
            </a:endParaRPr>
          </a:p>
        </p:txBody>
      </p:sp>
      <p:sp>
        <p:nvSpPr>
          <p:cNvPr id="68" name="object 68"/>
          <p:cNvSpPr txBox="1"/>
          <p:nvPr/>
        </p:nvSpPr>
        <p:spPr>
          <a:xfrm>
            <a:off x="4100039"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17.6%</a:t>
            </a:r>
            <a:endParaRPr sz="1100">
              <a:latin typeface="Arial Unicode MS" panose="020B0604020202020204" charset="-122"/>
              <a:cs typeface="Arial Unicode MS" panose="020B0604020202020204" charset="-122"/>
            </a:endParaRPr>
          </a:p>
        </p:txBody>
      </p:sp>
      <p:sp>
        <p:nvSpPr>
          <p:cNvPr id="69" name="object 69"/>
          <p:cNvSpPr txBox="1"/>
          <p:nvPr/>
        </p:nvSpPr>
        <p:spPr>
          <a:xfrm>
            <a:off x="4724690"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20.1%</a:t>
            </a:r>
            <a:endParaRPr sz="1100">
              <a:latin typeface="Arial Unicode MS" panose="020B0604020202020204" charset="-122"/>
              <a:cs typeface="Arial Unicode MS" panose="020B0604020202020204" charset="-122"/>
            </a:endParaRPr>
          </a:p>
        </p:txBody>
      </p:sp>
      <p:sp>
        <p:nvSpPr>
          <p:cNvPr id="70" name="object 70"/>
          <p:cNvSpPr txBox="1"/>
          <p:nvPr/>
        </p:nvSpPr>
        <p:spPr>
          <a:xfrm>
            <a:off x="5349341"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22.0%</a:t>
            </a:r>
            <a:endParaRPr sz="1100">
              <a:latin typeface="Arial Unicode MS" panose="020B0604020202020204" charset="-122"/>
              <a:cs typeface="Arial Unicode MS" panose="020B0604020202020204" charset="-122"/>
            </a:endParaRPr>
          </a:p>
        </p:txBody>
      </p:sp>
      <p:sp>
        <p:nvSpPr>
          <p:cNvPr id="71" name="object 71"/>
          <p:cNvSpPr txBox="1"/>
          <p:nvPr/>
        </p:nvSpPr>
        <p:spPr>
          <a:xfrm>
            <a:off x="5973991"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23.1%</a:t>
            </a:r>
            <a:endParaRPr sz="1100">
              <a:latin typeface="Arial Unicode MS" panose="020B0604020202020204" charset="-122"/>
              <a:cs typeface="Arial Unicode MS" panose="020B0604020202020204" charset="-122"/>
            </a:endParaRPr>
          </a:p>
        </p:txBody>
      </p:sp>
      <p:sp>
        <p:nvSpPr>
          <p:cNvPr id="72" name="object 72"/>
          <p:cNvSpPr txBox="1"/>
          <p:nvPr/>
        </p:nvSpPr>
        <p:spPr>
          <a:xfrm>
            <a:off x="6598642"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23.7%</a:t>
            </a:r>
            <a:endParaRPr sz="1100">
              <a:latin typeface="Arial Unicode MS" panose="020B0604020202020204" charset="-122"/>
              <a:cs typeface="Arial Unicode MS" panose="020B0604020202020204" charset="-122"/>
            </a:endParaRPr>
          </a:p>
        </p:txBody>
      </p:sp>
      <p:sp>
        <p:nvSpPr>
          <p:cNvPr id="73" name="object 73"/>
          <p:cNvSpPr txBox="1"/>
          <p:nvPr/>
        </p:nvSpPr>
        <p:spPr>
          <a:xfrm>
            <a:off x="7223293" y="520367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24.2%</a:t>
            </a:r>
            <a:endParaRPr sz="1100">
              <a:latin typeface="Arial Unicode MS" panose="020B0604020202020204" charset="-122"/>
              <a:cs typeface="Arial Unicode MS" panose="020B0604020202020204" charset="-122"/>
            </a:endParaRPr>
          </a:p>
        </p:txBody>
      </p:sp>
      <p:grpSp>
        <p:nvGrpSpPr>
          <p:cNvPr id="74" name="object 74"/>
          <p:cNvGrpSpPr/>
          <p:nvPr/>
        </p:nvGrpSpPr>
        <p:grpSpPr>
          <a:xfrm>
            <a:off x="185737" y="4542802"/>
            <a:ext cx="2524125" cy="969644"/>
            <a:chOff x="185737" y="4542802"/>
            <a:chExt cx="2524125" cy="969644"/>
          </a:xfrm>
        </p:grpSpPr>
        <p:sp>
          <p:nvSpPr>
            <p:cNvPr id="75" name="object 75"/>
            <p:cNvSpPr/>
            <p:nvPr/>
          </p:nvSpPr>
          <p:spPr>
            <a:xfrm>
              <a:off x="190500" y="4547565"/>
              <a:ext cx="2514600" cy="0"/>
            </a:xfrm>
            <a:custGeom>
              <a:avLst/>
              <a:gdLst/>
              <a:ahLst/>
              <a:cxnLst/>
              <a:rect l="l" t="t" r="r" b="b"/>
              <a:pathLst>
                <a:path w="2514600">
                  <a:moveTo>
                    <a:pt x="2514600" y="0"/>
                  </a:moveTo>
                  <a:lnTo>
                    <a:pt x="0" y="0"/>
                  </a:lnTo>
                </a:path>
              </a:pathLst>
            </a:custGeom>
            <a:solidFill>
              <a:srgbClr val="000000"/>
            </a:solidFill>
          </p:spPr>
          <p:txBody>
            <a:bodyPr wrap="square" lIns="0" tIns="0" rIns="0" bIns="0" rtlCol="0"/>
            <a:lstStyle/>
            <a:p/>
          </p:txBody>
        </p:sp>
        <p:sp>
          <p:nvSpPr>
            <p:cNvPr id="76" name="object 76"/>
            <p:cNvSpPr/>
            <p:nvPr/>
          </p:nvSpPr>
          <p:spPr>
            <a:xfrm>
              <a:off x="190500" y="4547565"/>
              <a:ext cx="2514600" cy="0"/>
            </a:xfrm>
            <a:custGeom>
              <a:avLst/>
              <a:gdLst/>
              <a:ahLst/>
              <a:cxnLst/>
              <a:rect l="l" t="t" r="r" b="b"/>
              <a:pathLst>
                <a:path w="2514600">
                  <a:moveTo>
                    <a:pt x="0" y="0"/>
                  </a:moveTo>
                  <a:lnTo>
                    <a:pt x="2514600" y="0"/>
                  </a:lnTo>
                </a:path>
              </a:pathLst>
            </a:custGeom>
            <a:ln w="9525">
              <a:solidFill>
                <a:srgbClr val="D9D9D9"/>
              </a:solidFill>
            </a:ln>
          </p:spPr>
          <p:txBody>
            <a:bodyPr wrap="square" lIns="0" tIns="0" rIns="0" bIns="0" rtlCol="0"/>
            <a:lstStyle/>
            <a:p/>
          </p:txBody>
        </p:sp>
        <p:sp>
          <p:nvSpPr>
            <p:cNvPr id="77" name="object 77"/>
            <p:cNvSpPr/>
            <p:nvPr/>
          </p:nvSpPr>
          <p:spPr>
            <a:xfrm>
              <a:off x="190500" y="4547565"/>
              <a:ext cx="0" cy="960119"/>
            </a:xfrm>
            <a:custGeom>
              <a:avLst/>
              <a:gdLst/>
              <a:ahLst/>
              <a:cxnLst/>
              <a:rect l="l" t="t" r="r" b="b"/>
              <a:pathLst>
                <a:path h="960120">
                  <a:moveTo>
                    <a:pt x="0" y="960120"/>
                  </a:moveTo>
                  <a:lnTo>
                    <a:pt x="0" y="0"/>
                  </a:lnTo>
                </a:path>
              </a:pathLst>
            </a:custGeom>
            <a:solidFill>
              <a:srgbClr val="000000"/>
            </a:solidFill>
          </p:spPr>
          <p:txBody>
            <a:bodyPr wrap="square" lIns="0" tIns="0" rIns="0" bIns="0" rtlCol="0"/>
            <a:lstStyle/>
            <a:p/>
          </p:txBody>
        </p:sp>
        <p:sp>
          <p:nvSpPr>
            <p:cNvPr id="78" name="object 78"/>
            <p:cNvSpPr/>
            <p:nvPr/>
          </p:nvSpPr>
          <p:spPr>
            <a:xfrm>
              <a:off x="190500" y="4547565"/>
              <a:ext cx="0" cy="960119"/>
            </a:xfrm>
            <a:custGeom>
              <a:avLst/>
              <a:gdLst/>
              <a:ahLst/>
              <a:cxnLst/>
              <a:rect l="l" t="t" r="r" b="b"/>
              <a:pathLst>
                <a:path h="960120">
                  <a:moveTo>
                    <a:pt x="0" y="0"/>
                  </a:moveTo>
                  <a:lnTo>
                    <a:pt x="0" y="960120"/>
                  </a:lnTo>
                </a:path>
              </a:pathLst>
            </a:custGeom>
            <a:ln w="9525">
              <a:solidFill>
                <a:srgbClr val="D9D9D9"/>
              </a:solidFill>
            </a:ln>
          </p:spPr>
          <p:txBody>
            <a:bodyPr wrap="square" lIns="0" tIns="0" rIns="0" bIns="0" rtlCol="0"/>
            <a:lstStyle/>
            <a:p/>
          </p:txBody>
        </p:sp>
        <p:sp>
          <p:nvSpPr>
            <p:cNvPr id="79" name="object 79"/>
            <p:cNvSpPr/>
            <p:nvPr/>
          </p:nvSpPr>
          <p:spPr>
            <a:xfrm>
              <a:off x="190500" y="5507685"/>
              <a:ext cx="2514600" cy="0"/>
            </a:xfrm>
            <a:custGeom>
              <a:avLst/>
              <a:gdLst/>
              <a:ahLst/>
              <a:cxnLst/>
              <a:rect l="l" t="t" r="r" b="b"/>
              <a:pathLst>
                <a:path w="2514600">
                  <a:moveTo>
                    <a:pt x="2514600" y="0"/>
                  </a:moveTo>
                  <a:lnTo>
                    <a:pt x="0" y="0"/>
                  </a:lnTo>
                </a:path>
              </a:pathLst>
            </a:custGeom>
            <a:solidFill>
              <a:srgbClr val="000000"/>
            </a:solidFill>
          </p:spPr>
          <p:txBody>
            <a:bodyPr wrap="square" lIns="0" tIns="0" rIns="0" bIns="0" rtlCol="0"/>
            <a:lstStyle/>
            <a:p/>
          </p:txBody>
        </p:sp>
        <p:sp>
          <p:nvSpPr>
            <p:cNvPr id="80" name="object 80"/>
            <p:cNvSpPr/>
            <p:nvPr/>
          </p:nvSpPr>
          <p:spPr>
            <a:xfrm>
              <a:off x="190500" y="5507685"/>
              <a:ext cx="2514600" cy="0"/>
            </a:xfrm>
            <a:custGeom>
              <a:avLst/>
              <a:gdLst/>
              <a:ahLst/>
              <a:cxnLst/>
              <a:rect l="l" t="t" r="r" b="b"/>
              <a:pathLst>
                <a:path w="2514600">
                  <a:moveTo>
                    <a:pt x="0" y="0"/>
                  </a:moveTo>
                  <a:lnTo>
                    <a:pt x="2514600" y="0"/>
                  </a:lnTo>
                </a:path>
              </a:pathLst>
            </a:custGeom>
            <a:ln w="9525">
              <a:solidFill>
                <a:srgbClr val="D9D9D9"/>
              </a:solidFill>
            </a:ln>
          </p:spPr>
          <p:txBody>
            <a:bodyPr wrap="square" lIns="0" tIns="0" rIns="0" bIns="0" rtlCol="0"/>
            <a:lstStyle/>
            <a:p/>
          </p:txBody>
        </p:sp>
        <p:sp>
          <p:nvSpPr>
            <p:cNvPr id="81" name="object 81"/>
            <p:cNvSpPr/>
            <p:nvPr/>
          </p:nvSpPr>
          <p:spPr>
            <a:xfrm>
              <a:off x="190500" y="4745685"/>
              <a:ext cx="2514600" cy="0"/>
            </a:xfrm>
            <a:custGeom>
              <a:avLst/>
              <a:gdLst/>
              <a:ahLst/>
              <a:cxnLst/>
              <a:rect l="l" t="t" r="r" b="b"/>
              <a:pathLst>
                <a:path w="2514600">
                  <a:moveTo>
                    <a:pt x="2514600" y="0"/>
                  </a:moveTo>
                  <a:lnTo>
                    <a:pt x="0" y="0"/>
                  </a:lnTo>
                </a:path>
              </a:pathLst>
            </a:custGeom>
            <a:solidFill>
              <a:srgbClr val="000000"/>
            </a:solidFill>
          </p:spPr>
          <p:txBody>
            <a:bodyPr wrap="square" lIns="0" tIns="0" rIns="0" bIns="0" rtlCol="0"/>
            <a:lstStyle/>
            <a:p/>
          </p:txBody>
        </p:sp>
        <p:sp>
          <p:nvSpPr>
            <p:cNvPr id="82" name="object 82"/>
            <p:cNvSpPr/>
            <p:nvPr/>
          </p:nvSpPr>
          <p:spPr>
            <a:xfrm>
              <a:off x="190500" y="4745685"/>
              <a:ext cx="2514600" cy="0"/>
            </a:xfrm>
            <a:custGeom>
              <a:avLst/>
              <a:gdLst/>
              <a:ahLst/>
              <a:cxnLst/>
              <a:rect l="l" t="t" r="r" b="b"/>
              <a:pathLst>
                <a:path w="2514600">
                  <a:moveTo>
                    <a:pt x="0" y="0"/>
                  </a:moveTo>
                  <a:lnTo>
                    <a:pt x="2514600" y="0"/>
                  </a:lnTo>
                </a:path>
              </a:pathLst>
            </a:custGeom>
            <a:ln w="9525">
              <a:solidFill>
                <a:srgbClr val="D9D9D9"/>
              </a:solidFill>
            </a:ln>
          </p:spPr>
          <p:txBody>
            <a:bodyPr wrap="square" lIns="0" tIns="0" rIns="0" bIns="0" rtlCol="0"/>
            <a:lstStyle/>
            <a:p/>
          </p:txBody>
        </p:sp>
        <p:sp>
          <p:nvSpPr>
            <p:cNvPr id="83" name="object 83"/>
            <p:cNvSpPr/>
            <p:nvPr/>
          </p:nvSpPr>
          <p:spPr>
            <a:xfrm>
              <a:off x="190500" y="4943805"/>
              <a:ext cx="2514600" cy="0"/>
            </a:xfrm>
            <a:custGeom>
              <a:avLst/>
              <a:gdLst/>
              <a:ahLst/>
              <a:cxnLst/>
              <a:rect l="l" t="t" r="r" b="b"/>
              <a:pathLst>
                <a:path w="2514600">
                  <a:moveTo>
                    <a:pt x="2514600" y="0"/>
                  </a:moveTo>
                  <a:lnTo>
                    <a:pt x="0" y="0"/>
                  </a:lnTo>
                </a:path>
              </a:pathLst>
            </a:custGeom>
            <a:solidFill>
              <a:srgbClr val="000000"/>
            </a:solidFill>
          </p:spPr>
          <p:txBody>
            <a:bodyPr wrap="square" lIns="0" tIns="0" rIns="0" bIns="0" rtlCol="0"/>
            <a:lstStyle/>
            <a:p/>
          </p:txBody>
        </p:sp>
        <p:sp>
          <p:nvSpPr>
            <p:cNvPr id="84" name="object 84"/>
            <p:cNvSpPr/>
            <p:nvPr/>
          </p:nvSpPr>
          <p:spPr>
            <a:xfrm>
              <a:off x="190500" y="4943805"/>
              <a:ext cx="2514600" cy="0"/>
            </a:xfrm>
            <a:custGeom>
              <a:avLst/>
              <a:gdLst/>
              <a:ahLst/>
              <a:cxnLst/>
              <a:rect l="l" t="t" r="r" b="b"/>
              <a:pathLst>
                <a:path w="2514600">
                  <a:moveTo>
                    <a:pt x="0" y="0"/>
                  </a:moveTo>
                  <a:lnTo>
                    <a:pt x="2514600" y="0"/>
                  </a:lnTo>
                </a:path>
              </a:pathLst>
            </a:custGeom>
            <a:ln w="9525">
              <a:solidFill>
                <a:srgbClr val="D9D9D9"/>
              </a:solidFill>
            </a:ln>
          </p:spPr>
          <p:txBody>
            <a:bodyPr wrap="square" lIns="0" tIns="0" rIns="0" bIns="0" rtlCol="0"/>
            <a:lstStyle/>
            <a:p/>
          </p:txBody>
        </p:sp>
        <p:sp>
          <p:nvSpPr>
            <p:cNvPr id="85" name="object 85"/>
            <p:cNvSpPr/>
            <p:nvPr/>
          </p:nvSpPr>
          <p:spPr>
            <a:xfrm>
              <a:off x="190500" y="5141925"/>
              <a:ext cx="2514600" cy="0"/>
            </a:xfrm>
            <a:custGeom>
              <a:avLst/>
              <a:gdLst/>
              <a:ahLst/>
              <a:cxnLst/>
              <a:rect l="l" t="t" r="r" b="b"/>
              <a:pathLst>
                <a:path w="2514600">
                  <a:moveTo>
                    <a:pt x="2514600" y="0"/>
                  </a:moveTo>
                  <a:lnTo>
                    <a:pt x="0" y="0"/>
                  </a:lnTo>
                </a:path>
              </a:pathLst>
            </a:custGeom>
            <a:solidFill>
              <a:srgbClr val="000000"/>
            </a:solidFill>
          </p:spPr>
          <p:txBody>
            <a:bodyPr wrap="square" lIns="0" tIns="0" rIns="0" bIns="0" rtlCol="0"/>
            <a:lstStyle/>
            <a:p/>
          </p:txBody>
        </p:sp>
        <p:sp>
          <p:nvSpPr>
            <p:cNvPr id="86" name="object 86"/>
            <p:cNvSpPr/>
            <p:nvPr/>
          </p:nvSpPr>
          <p:spPr>
            <a:xfrm>
              <a:off x="190500" y="5141925"/>
              <a:ext cx="2514600" cy="0"/>
            </a:xfrm>
            <a:custGeom>
              <a:avLst/>
              <a:gdLst/>
              <a:ahLst/>
              <a:cxnLst/>
              <a:rect l="l" t="t" r="r" b="b"/>
              <a:pathLst>
                <a:path w="2514600">
                  <a:moveTo>
                    <a:pt x="0" y="0"/>
                  </a:moveTo>
                  <a:lnTo>
                    <a:pt x="2514600" y="0"/>
                  </a:lnTo>
                </a:path>
              </a:pathLst>
            </a:custGeom>
            <a:ln w="9525">
              <a:solidFill>
                <a:srgbClr val="D9D9D9"/>
              </a:solidFill>
            </a:ln>
          </p:spPr>
          <p:txBody>
            <a:bodyPr wrap="square" lIns="0" tIns="0" rIns="0" bIns="0" rtlCol="0"/>
            <a:lstStyle/>
            <a:p/>
          </p:txBody>
        </p:sp>
      </p:grpSp>
      <p:sp>
        <p:nvSpPr>
          <p:cNvPr id="87" name="object 87"/>
          <p:cNvSpPr txBox="1"/>
          <p:nvPr/>
        </p:nvSpPr>
        <p:spPr>
          <a:xfrm>
            <a:off x="458724" y="4525491"/>
            <a:ext cx="17018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生活服务商家门店（百万）</a:t>
            </a:r>
            <a:endParaRPr sz="1100">
              <a:latin typeface="Arial Unicode MS" panose="020B0604020202020204" charset="-122"/>
              <a:cs typeface="Arial Unicode MS" panose="020B0604020202020204" charset="-122"/>
            </a:endParaRPr>
          </a:p>
        </p:txBody>
      </p:sp>
      <p:grpSp>
        <p:nvGrpSpPr>
          <p:cNvPr id="88" name="object 88"/>
          <p:cNvGrpSpPr/>
          <p:nvPr/>
        </p:nvGrpSpPr>
        <p:grpSpPr>
          <a:xfrm>
            <a:off x="216217" y="4594619"/>
            <a:ext cx="227965" cy="73660"/>
            <a:chOff x="216217" y="4594619"/>
            <a:chExt cx="227965" cy="73660"/>
          </a:xfrm>
        </p:grpSpPr>
        <p:sp>
          <p:nvSpPr>
            <p:cNvPr id="89" name="object 89"/>
            <p:cNvSpPr/>
            <p:nvPr/>
          </p:nvSpPr>
          <p:spPr>
            <a:xfrm>
              <a:off x="220979" y="4599381"/>
              <a:ext cx="218440" cy="64135"/>
            </a:xfrm>
            <a:custGeom>
              <a:avLst/>
              <a:gdLst/>
              <a:ahLst/>
              <a:cxnLst/>
              <a:rect l="l" t="t" r="r" b="b"/>
              <a:pathLst>
                <a:path w="218440" h="64135">
                  <a:moveTo>
                    <a:pt x="0" y="0"/>
                  </a:moveTo>
                  <a:lnTo>
                    <a:pt x="218439" y="0"/>
                  </a:lnTo>
                  <a:lnTo>
                    <a:pt x="218439" y="64007"/>
                  </a:lnTo>
                  <a:lnTo>
                    <a:pt x="0" y="64007"/>
                  </a:lnTo>
                  <a:lnTo>
                    <a:pt x="0" y="0"/>
                  </a:lnTo>
                  <a:close/>
                </a:path>
              </a:pathLst>
            </a:custGeom>
            <a:ln w="9525">
              <a:solidFill>
                <a:srgbClr val="404040"/>
              </a:solidFill>
            </a:ln>
          </p:spPr>
          <p:txBody>
            <a:bodyPr wrap="square" lIns="0" tIns="0" rIns="0" bIns="0" rtlCol="0"/>
            <a:lstStyle/>
            <a:p/>
          </p:txBody>
        </p:sp>
        <p:sp>
          <p:nvSpPr>
            <p:cNvPr id="90" name="object 90"/>
            <p:cNvSpPr/>
            <p:nvPr/>
          </p:nvSpPr>
          <p:spPr>
            <a:xfrm>
              <a:off x="220979" y="4599381"/>
              <a:ext cx="218440" cy="64135"/>
            </a:xfrm>
            <a:custGeom>
              <a:avLst/>
              <a:gdLst/>
              <a:ahLst/>
              <a:cxnLst/>
              <a:rect l="l" t="t" r="r" b="b"/>
              <a:pathLst>
                <a:path w="218440" h="64135">
                  <a:moveTo>
                    <a:pt x="218439" y="64007"/>
                  </a:moveTo>
                  <a:lnTo>
                    <a:pt x="0" y="64007"/>
                  </a:lnTo>
                  <a:lnTo>
                    <a:pt x="0" y="0"/>
                  </a:lnTo>
                  <a:lnTo>
                    <a:pt x="218439" y="0"/>
                  </a:lnTo>
                  <a:lnTo>
                    <a:pt x="218439" y="64007"/>
                  </a:lnTo>
                  <a:close/>
                </a:path>
              </a:pathLst>
            </a:custGeom>
            <a:solidFill>
              <a:srgbClr val="899397"/>
            </a:solidFill>
          </p:spPr>
          <p:txBody>
            <a:bodyPr wrap="square" lIns="0" tIns="0" rIns="0" bIns="0" rtlCol="0"/>
            <a:lstStyle/>
            <a:p/>
          </p:txBody>
        </p:sp>
        <p:sp>
          <p:nvSpPr>
            <p:cNvPr id="91" name="object 91"/>
            <p:cNvSpPr/>
            <p:nvPr/>
          </p:nvSpPr>
          <p:spPr>
            <a:xfrm>
              <a:off x="220979" y="4599381"/>
              <a:ext cx="218440" cy="64135"/>
            </a:xfrm>
            <a:custGeom>
              <a:avLst/>
              <a:gdLst/>
              <a:ahLst/>
              <a:cxnLst/>
              <a:rect l="l" t="t" r="r" b="b"/>
              <a:pathLst>
                <a:path w="218440" h="64135">
                  <a:moveTo>
                    <a:pt x="0" y="0"/>
                  </a:moveTo>
                  <a:lnTo>
                    <a:pt x="218439" y="0"/>
                  </a:lnTo>
                  <a:lnTo>
                    <a:pt x="218439" y="64007"/>
                  </a:lnTo>
                  <a:lnTo>
                    <a:pt x="0" y="64007"/>
                  </a:lnTo>
                  <a:lnTo>
                    <a:pt x="0" y="0"/>
                  </a:lnTo>
                  <a:close/>
                </a:path>
              </a:pathLst>
            </a:custGeom>
            <a:ln w="9525">
              <a:solidFill>
                <a:srgbClr val="404040"/>
              </a:solidFill>
            </a:ln>
          </p:spPr>
          <p:txBody>
            <a:bodyPr wrap="square" lIns="0" tIns="0" rIns="0" bIns="0" rtlCol="0"/>
            <a:lstStyle/>
            <a:p/>
          </p:txBody>
        </p:sp>
      </p:grpSp>
      <p:sp>
        <p:nvSpPr>
          <p:cNvPr id="92" name="object 92"/>
          <p:cNvSpPr txBox="1"/>
          <p:nvPr/>
        </p:nvSpPr>
        <p:spPr>
          <a:xfrm>
            <a:off x="465073" y="4723610"/>
            <a:ext cx="15621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生活服务行业（千亿元）</a:t>
            </a:r>
            <a:endParaRPr sz="1100">
              <a:latin typeface="Arial Unicode MS" panose="020B0604020202020204" charset="-122"/>
              <a:cs typeface="Arial Unicode MS" panose="020B0604020202020204" charset="-122"/>
            </a:endParaRPr>
          </a:p>
        </p:txBody>
      </p:sp>
      <p:grpSp>
        <p:nvGrpSpPr>
          <p:cNvPr id="93" name="object 93"/>
          <p:cNvGrpSpPr/>
          <p:nvPr/>
        </p:nvGrpSpPr>
        <p:grpSpPr>
          <a:xfrm>
            <a:off x="216217" y="4792738"/>
            <a:ext cx="227965" cy="73660"/>
            <a:chOff x="216217" y="4792738"/>
            <a:chExt cx="227965" cy="73660"/>
          </a:xfrm>
        </p:grpSpPr>
        <p:sp>
          <p:nvSpPr>
            <p:cNvPr id="94" name="object 94"/>
            <p:cNvSpPr/>
            <p:nvPr/>
          </p:nvSpPr>
          <p:spPr>
            <a:xfrm>
              <a:off x="220979" y="4797501"/>
              <a:ext cx="218440" cy="64135"/>
            </a:xfrm>
            <a:custGeom>
              <a:avLst/>
              <a:gdLst/>
              <a:ahLst/>
              <a:cxnLst/>
              <a:rect l="l" t="t" r="r" b="b"/>
              <a:pathLst>
                <a:path w="218440" h="64135">
                  <a:moveTo>
                    <a:pt x="0" y="0"/>
                  </a:moveTo>
                  <a:lnTo>
                    <a:pt x="218439" y="0"/>
                  </a:lnTo>
                  <a:lnTo>
                    <a:pt x="218439" y="64007"/>
                  </a:lnTo>
                  <a:lnTo>
                    <a:pt x="0" y="64007"/>
                  </a:lnTo>
                  <a:lnTo>
                    <a:pt x="0" y="0"/>
                  </a:lnTo>
                  <a:close/>
                </a:path>
              </a:pathLst>
            </a:custGeom>
            <a:ln w="9525">
              <a:solidFill>
                <a:srgbClr val="404040"/>
              </a:solidFill>
            </a:ln>
          </p:spPr>
          <p:txBody>
            <a:bodyPr wrap="square" lIns="0" tIns="0" rIns="0" bIns="0" rtlCol="0"/>
            <a:lstStyle/>
            <a:p/>
          </p:txBody>
        </p:sp>
        <p:sp>
          <p:nvSpPr>
            <p:cNvPr id="95" name="object 95"/>
            <p:cNvSpPr/>
            <p:nvPr/>
          </p:nvSpPr>
          <p:spPr>
            <a:xfrm>
              <a:off x="220979" y="4797501"/>
              <a:ext cx="218440" cy="64135"/>
            </a:xfrm>
            <a:custGeom>
              <a:avLst/>
              <a:gdLst/>
              <a:ahLst/>
              <a:cxnLst/>
              <a:rect l="l" t="t" r="r" b="b"/>
              <a:pathLst>
                <a:path w="218440" h="64135">
                  <a:moveTo>
                    <a:pt x="218439" y="64007"/>
                  </a:moveTo>
                  <a:lnTo>
                    <a:pt x="0" y="64007"/>
                  </a:lnTo>
                  <a:lnTo>
                    <a:pt x="0" y="0"/>
                  </a:lnTo>
                  <a:lnTo>
                    <a:pt x="218439" y="0"/>
                  </a:lnTo>
                  <a:lnTo>
                    <a:pt x="218439" y="64007"/>
                  </a:lnTo>
                  <a:close/>
                </a:path>
              </a:pathLst>
            </a:custGeom>
            <a:solidFill>
              <a:srgbClr val="EFEFF1"/>
            </a:solidFill>
          </p:spPr>
          <p:txBody>
            <a:bodyPr wrap="square" lIns="0" tIns="0" rIns="0" bIns="0" rtlCol="0"/>
            <a:lstStyle/>
            <a:p/>
          </p:txBody>
        </p:sp>
        <p:sp>
          <p:nvSpPr>
            <p:cNvPr id="96" name="object 96"/>
            <p:cNvSpPr/>
            <p:nvPr/>
          </p:nvSpPr>
          <p:spPr>
            <a:xfrm>
              <a:off x="220979" y="4797501"/>
              <a:ext cx="218440" cy="64135"/>
            </a:xfrm>
            <a:custGeom>
              <a:avLst/>
              <a:gdLst/>
              <a:ahLst/>
              <a:cxnLst/>
              <a:rect l="l" t="t" r="r" b="b"/>
              <a:pathLst>
                <a:path w="218440" h="64135">
                  <a:moveTo>
                    <a:pt x="0" y="0"/>
                  </a:moveTo>
                  <a:lnTo>
                    <a:pt x="218439" y="0"/>
                  </a:lnTo>
                  <a:lnTo>
                    <a:pt x="218439" y="64007"/>
                  </a:lnTo>
                  <a:lnTo>
                    <a:pt x="0" y="64007"/>
                  </a:lnTo>
                  <a:lnTo>
                    <a:pt x="0" y="0"/>
                  </a:lnTo>
                  <a:close/>
                </a:path>
              </a:pathLst>
            </a:custGeom>
            <a:ln w="9525">
              <a:solidFill>
                <a:srgbClr val="404040"/>
              </a:solidFill>
            </a:ln>
          </p:spPr>
          <p:txBody>
            <a:bodyPr wrap="square" lIns="0" tIns="0" rIns="0" bIns="0" rtlCol="0"/>
            <a:lstStyle/>
            <a:p/>
          </p:txBody>
        </p:sp>
      </p:grpSp>
      <p:sp>
        <p:nvSpPr>
          <p:cNvPr id="97" name="object 97"/>
          <p:cNvSpPr txBox="1"/>
          <p:nvPr/>
        </p:nvSpPr>
        <p:spPr>
          <a:xfrm>
            <a:off x="429895" y="4921731"/>
            <a:ext cx="135255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在线门店渗透率（</a:t>
            </a:r>
            <a:r>
              <a:rPr sz="1100" spc="-430" dirty="0">
                <a:solidFill>
                  <a:srgbClr val="353535"/>
                </a:solidFill>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grpSp>
        <p:nvGrpSpPr>
          <p:cNvPr id="98" name="object 98"/>
          <p:cNvGrpSpPr/>
          <p:nvPr/>
        </p:nvGrpSpPr>
        <p:grpSpPr>
          <a:xfrm>
            <a:off x="220979" y="4997463"/>
            <a:ext cx="218440" cy="60325"/>
            <a:chOff x="220979" y="4997463"/>
            <a:chExt cx="218440" cy="60325"/>
          </a:xfrm>
        </p:grpSpPr>
        <p:sp>
          <p:nvSpPr>
            <p:cNvPr id="99" name="object 99"/>
            <p:cNvSpPr/>
            <p:nvPr/>
          </p:nvSpPr>
          <p:spPr>
            <a:xfrm>
              <a:off x="235267" y="5027625"/>
              <a:ext cx="189865" cy="0"/>
            </a:xfrm>
            <a:custGeom>
              <a:avLst/>
              <a:gdLst/>
              <a:ahLst/>
              <a:cxnLst/>
              <a:rect l="l" t="t" r="r" b="b"/>
              <a:pathLst>
                <a:path w="189865">
                  <a:moveTo>
                    <a:pt x="189865" y="0"/>
                  </a:moveTo>
                  <a:lnTo>
                    <a:pt x="0" y="0"/>
                  </a:lnTo>
                </a:path>
              </a:pathLst>
            </a:custGeom>
            <a:solidFill>
              <a:srgbClr val="D9D9D9"/>
            </a:solidFill>
          </p:spPr>
          <p:txBody>
            <a:bodyPr wrap="square" lIns="0" tIns="0" rIns="0" bIns="0" rtlCol="0"/>
            <a:lstStyle/>
            <a:p/>
          </p:txBody>
        </p:sp>
        <p:sp>
          <p:nvSpPr>
            <p:cNvPr id="100" name="object 100"/>
            <p:cNvSpPr/>
            <p:nvPr/>
          </p:nvSpPr>
          <p:spPr>
            <a:xfrm>
              <a:off x="235267" y="5027625"/>
              <a:ext cx="189865" cy="0"/>
            </a:xfrm>
            <a:custGeom>
              <a:avLst/>
              <a:gdLst/>
              <a:ahLst/>
              <a:cxnLst/>
              <a:rect l="l" t="t" r="r" b="b"/>
              <a:pathLst>
                <a:path w="189865">
                  <a:moveTo>
                    <a:pt x="0" y="0"/>
                  </a:moveTo>
                  <a:lnTo>
                    <a:pt x="189865" y="0"/>
                  </a:lnTo>
                </a:path>
              </a:pathLst>
            </a:custGeom>
            <a:ln w="28575">
              <a:solidFill>
                <a:srgbClr val="D9D9D9"/>
              </a:solidFill>
            </a:ln>
          </p:spPr>
          <p:txBody>
            <a:bodyPr wrap="square" lIns="0" tIns="0" rIns="0" bIns="0" rtlCol="0"/>
            <a:lstStyle/>
            <a:p/>
          </p:txBody>
        </p:sp>
        <p:sp>
          <p:nvSpPr>
            <p:cNvPr id="101" name="object 101"/>
            <p:cNvSpPr/>
            <p:nvPr/>
          </p:nvSpPr>
          <p:spPr>
            <a:xfrm>
              <a:off x="304800" y="5002225"/>
              <a:ext cx="50800" cy="50800"/>
            </a:xfrm>
            <a:custGeom>
              <a:avLst/>
              <a:gdLst/>
              <a:ahLst/>
              <a:cxnLst/>
              <a:rect l="l" t="t" r="r" b="b"/>
              <a:pathLst>
                <a:path w="50800" h="50800">
                  <a:moveTo>
                    <a:pt x="25400" y="50800"/>
                  </a:move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lnTo>
                    <a:pt x="48803" y="35286"/>
                  </a:lnTo>
                  <a:lnTo>
                    <a:pt x="43360" y="43360"/>
                  </a:lnTo>
                  <a:lnTo>
                    <a:pt x="35286" y="48803"/>
                  </a:lnTo>
                  <a:lnTo>
                    <a:pt x="25400" y="50800"/>
                  </a:lnTo>
                  <a:close/>
                </a:path>
              </a:pathLst>
            </a:custGeom>
            <a:solidFill>
              <a:srgbClr val="FFFFFF"/>
            </a:solidFill>
          </p:spPr>
          <p:txBody>
            <a:bodyPr wrap="square" lIns="0" tIns="0" rIns="0" bIns="0" rtlCol="0"/>
            <a:lstStyle/>
            <a:p/>
          </p:txBody>
        </p:sp>
        <p:sp>
          <p:nvSpPr>
            <p:cNvPr id="102" name="object 102"/>
            <p:cNvSpPr/>
            <p:nvPr/>
          </p:nvSpPr>
          <p:spPr>
            <a:xfrm>
              <a:off x="304800" y="5002225"/>
              <a:ext cx="50800" cy="50800"/>
            </a:xfrm>
            <a:custGeom>
              <a:avLst/>
              <a:gdLst/>
              <a:ahLst/>
              <a:cxnLst/>
              <a:rect l="l" t="t" r="r" b="b"/>
              <a:pathLst>
                <a:path w="50800" h="50800">
                  <a:moveTo>
                    <a:pt x="50800" y="25400"/>
                  </a:moveTo>
                  <a:lnTo>
                    <a:pt x="48803" y="35286"/>
                  </a:lnTo>
                  <a:lnTo>
                    <a:pt x="43360" y="43360"/>
                  </a:lnTo>
                  <a:lnTo>
                    <a:pt x="35286" y="48803"/>
                  </a:lnTo>
                  <a:lnTo>
                    <a:pt x="25400" y="50800"/>
                  </a:ln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close/>
                </a:path>
              </a:pathLst>
            </a:custGeom>
            <a:ln w="9525">
              <a:solidFill>
                <a:srgbClr val="D9D9D9"/>
              </a:solidFill>
            </a:ln>
          </p:spPr>
          <p:txBody>
            <a:bodyPr wrap="square" lIns="0" tIns="0" rIns="0" bIns="0" rtlCol="0"/>
            <a:lstStyle/>
            <a:p/>
          </p:txBody>
        </p:sp>
      </p:grpSp>
      <p:sp>
        <p:nvSpPr>
          <p:cNvPr id="103" name="object 103"/>
          <p:cNvSpPr txBox="1"/>
          <p:nvPr/>
        </p:nvSpPr>
        <p:spPr>
          <a:xfrm>
            <a:off x="426719" y="5119851"/>
            <a:ext cx="2260600" cy="360680"/>
          </a:xfrm>
          <a:prstGeom prst="rect">
            <a:avLst/>
          </a:prstGeom>
        </p:spPr>
        <p:txBody>
          <a:bodyPr vert="horz" wrap="square" lIns="0" tIns="12700" rIns="0" bIns="0" rtlCol="0">
            <a:spAutoFit/>
          </a:bodyPr>
          <a:lstStyle/>
          <a:p>
            <a:pPr marL="466725" marR="5080" indent="-454025">
              <a:lnSpc>
                <a:spcPct val="100000"/>
              </a:lnSpc>
              <a:spcBef>
                <a:spcPts val="100"/>
              </a:spcBef>
            </a:pPr>
            <a:r>
              <a:rPr sz="1100" dirty="0">
                <a:solidFill>
                  <a:srgbClr val="353535"/>
                </a:solidFill>
                <a:latin typeface="Arial Unicode MS" panose="020B0604020202020204" charset="-122"/>
                <a:cs typeface="Arial Unicode MS" panose="020B0604020202020204" charset="-122"/>
              </a:rPr>
              <a:t>生活服务电子商务市场规模占生活服 务市场规模比例</a:t>
            </a:r>
            <a:r>
              <a:rPr sz="1100" spc="-145" dirty="0">
                <a:solidFill>
                  <a:srgbClr val="353535"/>
                </a:solidFill>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grpSp>
        <p:nvGrpSpPr>
          <p:cNvPr id="104" name="object 104"/>
          <p:cNvGrpSpPr/>
          <p:nvPr/>
        </p:nvGrpSpPr>
        <p:grpSpPr>
          <a:xfrm>
            <a:off x="220979" y="4344523"/>
            <a:ext cx="7486650" cy="911860"/>
            <a:chOff x="220979" y="4344523"/>
            <a:chExt cx="7486650" cy="911860"/>
          </a:xfrm>
        </p:grpSpPr>
        <p:sp>
          <p:nvSpPr>
            <p:cNvPr id="105" name="object 105"/>
            <p:cNvSpPr/>
            <p:nvPr/>
          </p:nvSpPr>
          <p:spPr>
            <a:xfrm>
              <a:off x="235267" y="5225745"/>
              <a:ext cx="189865" cy="0"/>
            </a:xfrm>
            <a:custGeom>
              <a:avLst/>
              <a:gdLst/>
              <a:ahLst/>
              <a:cxnLst/>
              <a:rect l="l" t="t" r="r" b="b"/>
              <a:pathLst>
                <a:path w="189865">
                  <a:moveTo>
                    <a:pt x="189865" y="0"/>
                  </a:moveTo>
                  <a:lnTo>
                    <a:pt x="0" y="0"/>
                  </a:lnTo>
                </a:path>
              </a:pathLst>
            </a:custGeom>
            <a:solidFill>
              <a:srgbClr val="808080"/>
            </a:solidFill>
          </p:spPr>
          <p:txBody>
            <a:bodyPr wrap="square" lIns="0" tIns="0" rIns="0" bIns="0" rtlCol="0"/>
            <a:lstStyle/>
            <a:p/>
          </p:txBody>
        </p:sp>
        <p:sp>
          <p:nvSpPr>
            <p:cNvPr id="106" name="object 106"/>
            <p:cNvSpPr/>
            <p:nvPr/>
          </p:nvSpPr>
          <p:spPr>
            <a:xfrm>
              <a:off x="235267" y="5225745"/>
              <a:ext cx="189865" cy="0"/>
            </a:xfrm>
            <a:custGeom>
              <a:avLst/>
              <a:gdLst/>
              <a:ahLst/>
              <a:cxnLst/>
              <a:rect l="l" t="t" r="r" b="b"/>
              <a:pathLst>
                <a:path w="189865">
                  <a:moveTo>
                    <a:pt x="0" y="0"/>
                  </a:moveTo>
                  <a:lnTo>
                    <a:pt x="189865" y="0"/>
                  </a:lnTo>
                </a:path>
              </a:pathLst>
            </a:custGeom>
            <a:ln w="28575">
              <a:solidFill>
                <a:srgbClr val="808080"/>
              </a:solidFill>
            </a:ln>
          </p:spPr>
          <p:txBody>
            <a:bodyPr wrap="square" lIns="0" tIns="0" rIns="0" bIns="0" rtlCol="0"/>
            <a:lstStyle/>
            <a:p/>
          </p:txBody>
        </p:sp>
        <p:sp>
          <p:nvSpPr>
            <p:cNvPr id="107" name="object 107"/>
            <p:cNvSpPr/>
            <p:nvPr/>
          </p:nvSpPr>
          <p:spPr>
            <a:xfrm>
              <a:off x="304800" y="5200345"/>
              <a:ext cx="50800" cy="50800"/>
            </a:xfrm>
            <a:custGeom>
              <a:avLst/>
              <a:gdLst/>
              <a:ahLst/>
              <a:cxnLst/>
              <a:rect l="l" t="t" r="r" b="b"/>
              <a:pathLst>
                <a:path w="50800" h="50800">
                  <a:moveTo>
                    <a:pt x="25400" y="50800"/>
                  </a:move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lnTo>
                    <a:pt x="48803" y="35286"/>
                  </a:lnTo>
                  <a:lnTo>
                    <a:pt x="43360" y="43360"/>
                  </a:lnTo>
                  <a:lnTo>
                    <a:pt x="35286" y="48803"/>
                  </a:lnTo>
                  <a:lnTo>
                    <a:pt x="25400" y="50800"/>
                  </a:lnTo>
                  <a:close/>
                </a:path>
              </a:pathLst>
            </a:custGeom>
            <a:solidFill>
              <a:srgbClr val="FFFFFF"/>
            </a:solidFill>
          </p:spPr>
          <p:txBody>
            <a:bodyPr wrap="square" lIns="0" tIns="0" rIns="0" bIns="0" rtlCol="0"/>
            <a:lstStyle/>
            <a:p/>
          </p:txBody>
        </p:sp>
        <p:sp>
          <p:nvSpPr>
            <p:cNvPr id="108" name="object 108"/>
            <p:cNvSpPr/>
            <p:nvPr/>
          </p:nvSpPr>
          <p:spPr>
            <a:xfrm>
              <a:off x="304800" y="5200345"/>
              <a:ext cx="50800" cy="50800"/>
            </a:xfrm>
            <a:custGeom>
              <a:avLst/>
              <a:gdLst/>
              <a:ahLst/>
              <a:cxnLst/>
              <a:rect l="l" t="t" r="r" b="b"/>
              <a:pathLst>
                <a:path w="50800" h="50800">
                  <a:moveTo>
                    <a:pt x="50800" y="25400"/>
                  </a:moveTo>
                  <a:lnTo>
                    <a:pt x="48803" y="35286"/>
                  </a:lnTo>
                  <a:lnTo>
                    <a:pt x="43360" y="43360"/>
                  </a:lnTo>
                  <a:lnTo>
                    <a:pt x="35286" y="48803"/>
                  </a:lnTo>
                  <a:lnTo>
                    <a:pt x="25400" y="50800"/>
                  </a:ln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close/>
                </a:path>
              </a:pathLst>
            </a:custGeom>
            <a:ln w="9525">
              <a:solidFill>
                <a:srgbClr val="808080"/>
              </a:solidFill>
            </a:ln>
          </p:spPr>
          <p:txBody>
            <a:bodyPr wrap="square" lIns="0" tIns="0" rIns="0" bIns="0" rtlCol="0"/>
            <a:lstStyle/>
            <a:p/>
          </p:txBody>
        </p:sp>
        <p:sp>
          <p:nvSpPr>
            <p:cNvPr id="109" name="object 109"/>
            <p:cNvSpPr/>
            <p:nvPr/>
          </p:nvSpPr>
          <p:spPr>
            <a:xfrm>
              <a:off x="2705100" y="4349445"/>
              <a:ext cx="69215" cy="0"/>
            </a:xfrm>
            <a:custGeom>
              <a:avLst/>
              <a:gdLst/>
              <a:ahLst/>
              <a:cxnLst/>
              <a:rect l="l" t="t" r="r" b="b"/>
              <a:pathLst>
                <a:path w="69214">
                  <a:moveTo>
                    <a:pt x="0" y="0"/>
                  </a:moveTo>
                  <a:lnTo>
                    <a:pt x="68979" y="0"/>
                  </a:lnTo>
                  <a:lnTo>
                    <a:pt x="0" y="0"/>
                  </a:lnTo>
                  <a:close/>
                </a:path>
              </a:pathLst>
            </a:custGeom>
            <a:solidFill>
              <a:srgbClr val="000000"/>
            </a:solidFill>
          </p:spPr>
          <p:txBody>
            <a:bodyPr wrap="square" lIns="0" tIns="0" rIns="0" bIns="0" rtlCol="0"/>
            <a:lstStyle/>
            <a:p/>
          </p:txBody>
        </p:sp>
        <p:sp>
          <p:nvSpPr>
            <p:cNvPr id="110" name="object 110"/>
            <p:cNvSpPr/>
            <p:nvPr/>
          </p:nvSpPr>
          <p:spPr>
            <a:xfrm>
              <a:off x="2705100" y="4347063"/>
              <a:ext cx="299085" cy="0"/>
            </a:xfrm>
            <a:custGeom>
              <a:avLst/>
              <a:gdLst/>
              <a:ahLst/>
              <a:cxnLst/>
              <a:rect l="l" t="t" r="r" b="b"/>
              <a:pathLst>
                <a:path w="299085">
                  <a:moveTo>
                    <a:pt x="0" y="0"/>
                  </a:moveTo>
                  <a:lnTo>
                    <a:pt x="298909" y="0"/>
                  </a:lnTo>
                </a:path>
              </a:pathLst>
            </a:custGeom>
            <a:ln w="4762">
              <a:solidFill>
                <a:srgbClr val="D9D9D9"/>
              </a:solidFill>
            </a:ln>
          </p:spPr>
          <p:txBody>
            <a:bodyPr wrap="square" lIns="0" tIns="0" rIns="0" bIns="0" rtlCol="0"/>
            <a:lstStyle/>
            <a:p/>
          </p:txBody>
        </p:sp>
        <p:sp>
          <p:nvSpPr>
            <p:cNvPr id="111" name="object 111"/>
            <p:cNvSpPr/>
            <p:nvPr/>
          </p:nvSpPr>
          <p:spPr>
            <a:xfrm>
              <a:off x="3233940" y="4349445"/>
              <a:ext cx="368300" cy="0"/>
            </a:xfrm>
            <a:custGeom>
              <a:avLst/>
              <a:gdLst/>
              <a:ahLst/>
              <a:cxnLst/>
              <a:rect l="l" t="t" r="r" b="b"/>
              <a:pathLst>
                <a:path w="368300">
                  <a:moveTo>
                    <a:pt x="0" y="0"/>
                  </a:moveTo>
                  <a:lnTo>
                    <a:pt x="367888" y="0"/>
                  </a:lnTo>
                  <a:lnTo>
                    <a:pt x="0" y="0"/>
                  </a:lnTo>
                  <a:close/>
                </a:path>
              </a:pathLst>
            </a:custGeom>
            <a:solidFill>
              <a:srgbClr val="000000"/>
            </a:solidFill>
          </p:spPr>
          <p:txBody>
            <a:bodyPr wrap="square" lIns="0" tIns="0" rIns="0" bIns="0" rtlCol="0"/>
            <a:lstStyle/>
            <a:p/>
          </p:txBody>
        </p:sp>
        <p:sp>
          <p:nvSpPr>
            <p:cNvPr id="112" name="object 112"/>
            <p:cNvSpPr/>
            <p:nvPr/>
          </p:nvSpPr>
          <p:spPr>
            <a:xfrm>
              <a:off x="3233940"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13" name="object 113"/>
            <p:cNvSpPr/>
            <p:nvPr/>
          </p:nvSpPr>
          <p:spPr>
            <a:xfrm>
              <a:off x="3831759" y="4349445"/>
              <a:ext cx="138430" cy="0"/>
            </a:xfrm>
            <a:custGeom>
              <a:avLst/>
              <a:gdLst/>
              <a:ahLst/>
              <a:cxnLst/>
              <a:rect l="l" t="t" r="r" b="b"/>
              <a:pathLst>
                <a:path w="138429">
                  <a:moveTo>
                    <a:pt x="0" y="0"/>
                  </a:moveTo>
                  <a:lnTo>
                    <a:pt x="137958" y="0"/>
                  </a:lnTo>
                  <a:lnTo>
                    <a:pt x="0" y="0"/>
                  </a:lnTo>
                  <a:close/>
                </a:path>
              </a:pathLst>
            </a:custGeom>
            <a:solidFill>
              <a:srgbClr val="000000"/>
            </a:solidFill>
          </p:spPr>
          <p:txBody>
            <a:bodyPr wrap="square" lIns="0" tIns="0" rIns="0" bIns="0" rtlCol="0"/>
            <a:lstStyle/>
            <a:p/>
          </p:txBody>
        </p:sp>
        <p:sp>
          <p:nvSpPr>
            <p:cNvPr id="114" name="object 114"/>
            <p:cNvSpPr/>
            <p:nvPr/>
          </p:nvSpPr>
          <p:spPr>
            <a:xfrm>
              <a:off x="3831759"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15" name="object 115"/>
            <p:cNvSpPr/>
            <p:nvPr/>
          </p:nvSpPr>
          <p:spPr>
            <a:xfrm>
              <a:off x="4429578" y="4349445"/>
              <a:ext cx="138430" cy="0"/>
            </a:xfrm>
            <a:custGeom>
              <a:avLst/>
              <a:gdLst/>
              <a:ahLst/>
              <a:cxnLst/>
              <a:rect l="l" t="t" r="r" b="b"/>
              <a:pathLst>
                <a:path w="138429">
                  <a:moveTo>
                    <a:pt x="0" y="0"/>
                  </a:moveTo>
                  <a:lnTo>
                    <a:pt x="137958" y="0"/>
                  </a:lnTo>
                  <a:lnTo>
                    <a:pt x="0" y="0"/>
                  </a:lnTo>
                  <a:close/>
                </a:path>
              </a:pathLst>
            </a:custGeom>
            <a:solidFill>
              <a:srgbClr val="000000"/>
            </a:solidFill>
          </p:spPr>
          <p:txBody>
            <a:bodyPr wrap="square" lIns="0" tIns="0" rIns="0" bIns="0" rtlCol="0"/>
            <a:lstStyle/>
            <a:p/>
          </p:txBody>
        </p:sp>
        <p:sp>
          <p:nvSpPr>
            <p:cNvPr id="116" name="object 116"/>
            <p:cNvSpPr/>
            <p:nvPr/>
          </p:nvSpPr>
          <p:spPr>
            <a:xfrm>
              <a:off x="4429578"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17" name="object 117"/>
            <p:cNvSpPr/>
            <p:nvPr/>
          </p:nvSpPr>
          <p:spPr>
            <a:xfrm>
              <a:off x="5027397" y="4349445"/>
              <a:ext cx="368300" cy="0"/>
            </a:xfrm>
            <a:custGeom>
              <a:avLst/>
              <a:gdLst/>
              <a:ahLst/>
              <a:cxnLst/>
              <a:rect l="l" t="t" r="r" b="b"/>
              <a:pathLst>
                <a:path w="368300">
                  <a:moveTo>
                    <a:pt x="0" y="0"/>
                  </a:moveTo>
                  <a:lnTo>
                    <a:pt x="367889" y="0"/>
                  </a:lnTo>
                  <a:lnTo>
                    <a:pt x="0" y="0"/>
                  </a:lnTo>
                  <a:close/>
                </a:path>
              </a:pathLst>
            </a:custGeom>
            <a:solidFill>
              <a:srgbClr val="000000"/>
            </a:solidFill>
          </p:spPr>
          <p:txBody>
            <a:bodyPr wrap="square" lIns="0" tIns="0" rIns="0" bIns="0" rtlCol="0"/>
            <a:lstStyle/>
            <a:p/>
          </p:txBody>
        </p:sp>
        <p:sp>
          <p:nvSpPr>
            <p:cNvPr id="118" name="object 118"/>
            <p:cNvSpPr/>
            <p:nvPr/>
          </p:nvSpPr>
          <p:spPr>
            <a:xfrm>
              <a:off x="5027397" y="4347063"/>
              <a:ext cx="138430" cy="0"/>
            </a:xfrm>
            <a:custGeom>
              <a:avLst/>
              <a:gdLst/>
              <a:ahLst/>
              <a:cxnLst/>
              <a:rect l="l" t="t" r="r" b="b"/>
              <a:pathLst>
                <a:path w="138429">
                  <a:moveTo>
                    <a:pt x="0" y="0"/>
                  </a:moveTo>
                  <a:lnTo>
                    <a:pt x="137959" y="0"/>
                  </a:lnTo>
                </a:path>
              </a:pathLst>
            </a:custGeom>
            <a:ln w="4762">
              <a:solidFill>
                <a:srgbClr val="D9D9D9"/>
              </a:solidFill>
            </a:ln>
          </p:spPr>
          <p:txBody>
            <a:bodyPr wrap="square" lIns="0" tIns="0" rIns="0" bIns="0" rtlCol="0"/>
            <a:lstStyle/>
            <a:p/>
          </p:txBody>
        </p:sp>
        <p:sp>
          <p:nvSpPr>
            <p:cNvPr id="119" name="object 119"/>
            <p:cNvSpPr/>
            <p:nvPr/>
          </p:nvSpPr>
          <p:spPr>
            <a:xfrm>
              <a:off x="5625216" y="4349445"/>
              <a:ext cx="138430" cy="0"/>
            </a:xfrm>
            <a:custGeom>
              <a:avLst/>
              <a:gdLst/>
              <a:ahLst/>
              <a:cxnLst/>
              <a:rect l="l" t="t" r="r" b="b"/>
              <a:pathLst>
                <a:path w="138429">
                  <a:moveTo>
                    <a:pt x="0" y="0"/>
                  </a:moveTo>
                  <a:lnTo>
                    <a:pt x="137958" y="0"/>
                  </a:lnTo>
                  <a:lnTo>
                    <a:pt x="0" y="0"/>
                  </a:lnTo>
                  <a:close/>
                </a:path>
              </a:pathLst>
            </a:custGeom>
            <a:solidFill>
              <a:srgbClr val="000000"/>
            </a:solidFill>
          </p:spPr>
          <p:txBody>
            <a:bodyPr wrap="square" lIns="0" tIns="0" rIns="0" bIns="0" rtlCol="0"/>
            <a:lstStyle/>
            <a:p/>
          </p:txBody>
        </p:sp>
        <p:sp>
          <p:nvSpPr>
            <p:cNvPr id="120" name="object 120"/>
            <p:cNvSpPr/>
            <p:nvPr/>
          </p:nvSpPr>
          <p:spPr>
            <a:xfrm>
              <a:off x="5625216"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21" name="object 121"/>
            <p:cNvSpPr/>
            <p:nvPr/>
          </p:nvSpPr>
          <p:spPr>
            <a:xfrm>
              <a:off x="6223035" y="4349445"/>
              <a:ext cx="138430" cy="0"/>
            </a:xfrm>
            <a:custGeom>
              <a:avLst/>
              <a:gdLst/>
              <a:ahLst/>
              <a:cxnLst/>
              <a:rect l="l" t="t" r="r" b="b"/>
              <a:pathLst>
                <a:path w="138429">
                  <a:moveTo>
                    <a:pt x="0" y="0"/>
                  </a:moveTo>
                  <a:lnTo>
                    <a:pt x="137958" y="0"/>
                  </a:lnTo>
                  <a:lnTo>
                    <a:pt x="0" y="0"/>
                  </a:lnTo>
                  <a:close/>
                </a:path>
              </a:pathLst>
            </a:custGeom>
            <a:solidFill>
              <a:srgbClr val="000000"/>
            </a:solidFill>
          </p:spPr>
          <p:txBody>
            <a:bodyPr wrap="square" lIns="0" tIns="0" rIns="0" bIns="0" rtlCol="0"/>
            <a:lstStyle/>
            <a:p/>
          </p:txBody>
        </p:sp>
        <p:sp>
          <p:nvSpPr>
            <p:cNvPr id="122" name="object 122"/>
            <p:cNvSpPr/>
            <p:nvPr/>
          </p:nvSpPr>
          <p:spPr>
            <a:xfrm>
              <a:off x="6223035"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23" name="object 123"/>
            <p:cNvSpPr/>
            <p:nvPr/>
          </p:nvSpPr>
          <p:spPr>
            <a:xfrm>
              <a:off x="6820854" y="4349445"/>
              <a:ext cx="138430" cy="0"/>
            </a:xfrm>
            <a:custGeom>
              <a:avLst/>
              <a:gdLst/>
              <a:ahLst/>
              <a:cxnLst/>
              <a:rect l="l" t="t" r="r" b="b"/>
              <a:pathLst>
                <a:path w="138429">
                  <a:moveTo>
                    <a:pt x="0" y="0"/>
                  </a:moveTo>
                  <a:lnTo>
                    <a:pt x="137958" y="0"/>
                  </a:lnTo>
                  <a:lnTo>
                    <a:pt x="0" y="0"/>
                  </a:lnTo>
                  <a:close/>
                </a:path>
              </a:pathLst>
            </a:custGeom>
            <a:solidFill>
              <a:srgbClr val="000000"/>
            </a:solidFill>
          </p:spPr>
          <p:txBody>
            <a:bodyPr wrap="square" lIns="0" tIns="0" rIns="0" bIns="0" rtlCol="0"/>
            <a:lstStyle/>
            <a:p/>
          </p:txBody>
        </p:sp>
        <p:sp>
          <p:nvSpPr>
            <p:cNvPr id="124" name="object 124"/>
            <p:cNvSpPr/>
            <p:nvPr/>
          </p:nvSpPr>
          <p:spPr>
            <a:xfrm>
              <a:off x="6820854" y="4347063"/>
              <a:ext cx="138430" cy="0"/>
            </a:xfrm>
            <a:custGeom>
              <a:avLst/>
              <a:gdLst/>
              <a:ahLst/>
              <a:cxnLst/>
              <a:rect l="l" t="t" r="r" b="b"/>
              <a:pathLst>
                <a:path w="138429">
                  <a:moveTo>
                    <a:pt x="0" y="0"/>
                  </a:moveTo>
                  <a:lnTo>
                    <a:pt x="137958" y="0"/>
                  </a:lnTo>
                </a:path>
              </a:pathLst>
            </a:custGeom>
            <a:ln w="4762">
              <a:solidFill>
                <a:srgbClr val="D9D9D9"/>
              </a:solidFill>
            </a:ln>
          </p:spPr>
          <p:txBody>
            <a:bodyPr wrap="square" lIns="0" tIns="0" rIns="0" bIns="0" rtlCol="0"/>
            <a:lstStyle/>
            <a:p/>
          </p:txBody>
        </p:sp>
        <p:sp>
          <p:nvSpPr>
            <p:cNvPr id="125" name="object 125"/>
            <p:cNvSpPr/>
            <p:nvPr/>
          </p:nvSpPr>
          <p:spPr>
            <a:xfrm>
              <a:off x="7418673" y="4349445"/>
              <a:ext cx="283845" cy="0"/>
            </a:xfrm>
            <a:custGeom>
              <a:avLst/>
              <a:gdLst/>
              <a:ahLst/>
              <a:cxnLst/>
              <a:rect l="l" t="t" r="r" b="b"/>
              <a:pathLst>
                <a:path w="283845">
                  <a:moveTo>
                    <a:pt x="0" y="0"/>
                  </a:moveTo>
                  <a:lnTo>
                    <a:pt x="283632" y="0"/>
                  </a:lnTo>
                  <a:lnTo>
                    <a:pt x="0" y="0"/>
                  </a:lnTo>
                  <a:close/>
                </a:path>
              </a:pathLst>
            </a:custGeom>
            <a:solidFill>
              <a:srgbClr val="000000"/>
            </a:solidFill>
          </p:spPr>
          <p:txBody>
            <a:bodyPr wrap="square" lIns="0" tIns="0" rIns="0" bIns="0" rtlCol="0"/>
            <a:lstStyle/>
            <a:p/>
          </p:txBody>
        </p:sp>
        <p:sp>
          <p:nvSpPr>
            <p:cNvPr id="126" name="object 126"/>
            <p:cNvSpPr/>
            <p:nvPr/>
          </p:nvSpPr>
          <p:spPr>
            <a:xfrm>
              <a:off x="2705100" y="4347063"/>
              <a:ext cx="4997450" cy="5080"/>
            </a:xfrm>
            <a:custGeom>
              <a:avLst/>
              <a:gdLst/>
              <a:ahLst/>
              <a:cxnLst/>
              <a:rect l="l" t="t" r="r" b="b"/>
              <a:pathLst>
                <a:path w="4997450" h="5079">
                  <a:moveTo>
                    <a:pt x="4713574" y="0"/>
                  </a:moveTo>
                  <a:lnTo>
                    <a:pt x="4997206" y="0"/>
                  </a:lnTo>
                </a:path>
                <a:path w="4997450" h="5079">
                  <a:moveTo>
                    <a:pt x="0" y="4762"/>
                  </a:moveTo>
                  <a:lnTo>
                    <a:pt x="4997206" y="4762"/>
                  </a:lnTo>
                </a:path>
              </a:pathLst>
            </a:custGeom>
            <a:ln w="4762">
              <a:solidFill>
                <a:srgbClr val="D9D9D9"/>
              </a:solidFill>
            </a:ln>
          </p:spPr>
          <p:txBody>
            <a:bodyPr wrap="square" lIns="0" tIns="0" rIns="0" bIns="0" rtlCol="0"/>
            <a:lstStyle/>
            <a:p/>
          </p:txBody>
        </p:sp>
        <p:sp>
          <p:nvSpPr>
            <p:cNvPr id="127" name="object 127"/>
            <p:cNvSpPr/>
            <p:nvPr/>
          </p:nvSpPr>
          <p:spPr>
            <a:xfrm>
              <a:off x="2705100"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28" name="object 128"/>
            <p:cNvSpPr/>
            <p:nvPr/>
          </p:nvSpPr>
          <p:spPr>
            <a:xfrm>
              <a:off x="2705100"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29" name="object 129"/>
            <p:cNvSpPr/>
            <p:nvPr/>
          </p:nvSpPr>
          <p:spPr>
            <a:xfrm>
              <a:off x="7702306"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30" name="object 130"/>
            <p:cNvSpPr/>
            <p:nvPr/>
          </p:nvSpPr>
          <p:spPr>
            <a:xfrm>
              <a:off x="7702306"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31" name="object 131"/>
            <p:cNvSpPr/>
            <p:nvPr/>
          </p:nvSpPr>
          <p:spPr>
            <a:xfrm>
              <a:off x="2705100"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32" name="object 132"/>
            <p:cNvSpPr/>
            <p:nvPr/>
          </p:nvSpPr>
          <p:spPr>
            <a:xfrm>
              <a:off x="2705100"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33" name="object 133"/>
            <p:cNvSpPr/>
            <p:nvPr/>
          </p:nvSpPr>
          <p:spPr>
            <a:xfrm>
              <a:off x="3329751"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34" name="object 134"/>
            <p:cNvSpPr/>
            <p:nvPr/>
          </p:nvSpPr>
          <p:spPr>
            <a:xfrm>
              <a:off x="3329751"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35" name="object 135"/>
            <p:cNvSpPr/>
            <p:nvPr/>
          </p:nvSpPr>
          <p:spPr>
            <a:xfrm>
              <a:off x="3954401"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36" name="object 136"/>
            <p:cNvSpPr/>
            <p:nvPr/>
          </p:nvSpPr>
          <p:spPr>
            <a:xfrm>
              <a:off x="3954401"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37" name="object 137"/>
            <p:cNvSpPr/>
            <p:nvPr/>
          </p:nvSpPr>
          <p:spPr>
            <a:xfrm>
              <a:off x="4579052"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38" name="object 138"/>
            <p:cNvSpPr/>
            <p:nvPr/>
          </p:nvSpPr>
          <p:spPr>
            <a:xfrm>
              <a:off x="4579052"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39" name="object 139"/>
            <p:cNvSpPr/>
            <p:nvPr/>
          </p:nvSpPr>
          <p:spPr>
            <a:xfrm>
              <a:off x="5203703"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40" name="object 140"/>
            <p:cNvSpPr/>
            <p:nvPr/>
          </p:nvSpPr>
          <p:spPr>
            <a:xfrm>
              <a:off x="5203703"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41" name="object 141"/>
            <p:cNvSpPr/>
            <p:nvPr/>
          </p:nvSpPr>
          <p:spPr>
            <a:xfrm>
              <a:off x="5828354"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42" name="object 142"/>
            <p:cNvSpPr/>
            <p:nvPr/>
          </p:nvSpPr>
          <p:spPr>
            <a:xfrm>
              <a:off x="5828354"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43" name="object 143"/>
            <p:cNvSpPr/>
            <p:nvPr/>
          </p:nvSpPr>
          <p:spPr>
            <a:xfrm>
              <a:off x="6453005"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44" name="object 144"/>
            <p:cNvSpPr/>
            <p:nvPr/>
          </p:nvSpPr>
          <p:spPr>
            <a:xfrm>
              <a:off x="6453005"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sp>
          <p:nvSpPr>
            <p:cNvPr id="145" name="object 145"/>
            <p:cNvSpPr/>
            <p:nvPr/>
          </p:nvSpPr>
          <p:spPr>
            <a:xfrm>
              <a:off x="7077655" y="4349445"/>
              <a:ext cx="0" cy="198120"/>
            </a:xfrm>
            <a:custGeom>
              <a:avLst/>
              <a:gdLst/>
              <a:ahLst/>
              <a:cxnLst/>
              <a:rect l="l" t="t" r="r" b="b"/>
              <a:pathLst>
                <a:path h="198120">
                  <a:moveTo>
                    <a:pt x="0" y="198120"/>
                  </a:moveTo>
                  <a:lnTo>
                    <a:pt x="0" y="0"/>
                  </a:lnTo>
                </a:path>
              </a:pathLst>
            </a:custGeom>
            <a:solidFill>
              <a:srgbClr val="000000"/>
            </a:solidFill>
          </p:spPr>
          <p:txBody>
            <a:bodyPr wrap="square" lIns="0" tIns="0" rIns="0" bIns="0" rtlCol="0"/>
            <a:lstStyle/>
            <a:p/>
          </p:txBody>
        </p:sp>
        <p:sp>
          <p:nvSpPr>
            <p:cNvPr id="146" name="object 146"/>
            <p:cNvSpPr/>
            <p:nvPr/>
          </p:nvSpPr>
          <p:spPr>
            <a:xfrm>
              <a:off x="7077655" y="4349445"/>
              <a:ext cx="0" cy="198120"/>
            </a:xfrm>
            <a:custGeom>
              <a:avLst/>
              <a:gdLst/>
              <a:ahLst/>
              <a:cxnLst/>
              <a:rect l="l" t="t" r="r" b="b"/>
              <a:pathLst>
                <a:path h="198120">
                  <a:moveTo>
                    <a:pt x="0" y="0"/>
                  </a:moveTo>
                  <a:lnTo>
                    <a:pt x="0" y="198120"/>
                  </a:lnTo>
                </a:path>
              </a:pathLst>
            </a:custGeom>
            <a:ln w="9525">
              <a:solidFill>
                <a:srgbClr val="D9D9D9"/>
              </a:solidFill>
            </a:ln>
          </p:spPr>
          <p:txBody>
            <a:bodyPr wrap="square" lIns="0" tIns="0" rIns="0" bIns="0" rtlCol="0"/>
            <a:lstStyle/>
            <a:p/>
          </p:txBody>
        </p:sp>
      </p:grpSp>
      <p:sp>
        <p:nvSpPr>
          <p:cNvPr id="147" name="object 147"/>
          <p:cNvSpPr txBox="1"/>
          <p:nvPr/>
        </p:nvSpPr>
        <p:spPr>
          <a:xfrm>
            <a:off x="2858675" y="4327370"/>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p:txBody>
      </p:sp>
      <p:sp>
        <p:nvSpPr>
          <p:cNvPr id="148" name="object 148"/>
          <p:cNvSpPr txBox="1"/>
          <p:nvPr/>
        </p:nvSpPr>
        <p:spPr>
          <a:xfrm>
            <a:off x="3483326" y="4327370"/>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2017</a:t>
            </a:r>
            <a:endParaRPr sz="1100">
              <a:latin typeface="Arial Unicode MS" panose="020B0604020202020204" charset="-122"/>
              <a:cs typeface="Arial Unicode MS" panose="020B0604020202020204" charset="-122"/>
            </a:endParaRPr>
          </a:p>
        </p:txBody>
      </p:sp>
      <p:sp>
        <p:nvSpPr>
          <p:cNvPr id="149" name="object 149"/>
          <p:cNvSpPr txBox="1"/>
          <p:nvPr/>
        </p:nvSpPr>
        <p:spPr>
          <a:xfrm>
            <a:off x="4076227"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2018E</a:t>
            </a:r>
            <a:endParaRPr sz="1100">
              <a:latin typeface="Arial Unicode MS" panose="020B0604020202020204" charset="-122"/>
              <a:cs typeface="Arial Unicode MS" panose="020B0604020202020204" charset="-122"/>
            </a:endParaRPr>
          </a:p>
        </p:txBody>
      </p:sp>
      <p:sp>
        <p:nvSpPr>
          <p:cNvPr id="150" name="object 150"/>
          <p:cNvSpPr txBox="1"/>
          <p:nvPr/>
        </p:nvSpPr>
        <p:spPr>
          <a:xfrm>
            <a:off x="4700877"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2019E</a:t>
            </a:r>
            <a:endParaRPr sz="1100">
              <a:latin typeface="Arial Unicode MS" panose="020B0604020202020204" charset="-122"/>
              <a:cs typeface="Arial Unicode MS" panose="020B0604020202020204" charset="-122"/>
            </a:endParaRPr>
          </a:p>
        </p:txBody>
      </p:sp>
      <p:sp>
        <p:nvSpPr>
          <p:cNvPr id="151" name="object 151"/>
          <p:cNvSpPr txBox="1"/>
          <p:nvPr/>
        </p:nvSpPr>
        <p:spPr>
          <a:xfrm>
            <a:off x="5325528"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2020E</a:t>
            </a:r>
            <a:endParaRPr sz="1100">
              <a:latin typeface="Arial Unicode MS" panose="020B0604020202020204" charset="-122"/>
              <a:cs typeface="Arial Unicode MS" panose="020B0604020202020204" charset="-122"/>
            </a:endParaRPr>
          </a:p>
        </p:txBody>
      </p:sp>
      <p:sp>
        <p:nvSpPr>
          <p:cNvPr id="152" name="object 152"/>
          <p:cNvSpPr txBox="1"/>
          <p:nvPr/>
        </p:nvSpPr>
        <p:spPr>
          <a:xfrm>
            <a:off x="5950179"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2021E</a:t>
            </a:r>
            <a:endParaRPr sz="1100">
              <a:latin typeface="Arial Unicode MS" panose="020B0604020202020204" charset="-122"/>
              <a:cs typeface="Arial Unicode MS" panose="020B0604020202020204" charset="-122"/>
            </a:endParaRPr>
          </a:p>
        </p:txBody>
      </p:sp>
      <p:sp>
        <p:nvSpPr>
          <p:cNvPr id="153" name="object 153"/>
          <p:cNvSpPr txBox="1"/>
          <p:nvPr/>
        </p:nvSpPr>
        <p:spPr>
          <a:xfrm>
            <a:off x="6574830"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2022E</a:t>
            </a:r>
            <a:endParaRPr sz="1100">
              <a:latin typeface="Arial Unicode MS" panose="020B0604020202020204" charset="-122"/>
              <a:cs typeface="Arial Unicode MS" panose="020B0604020202020204" charset="-122"/>
            </a:endParaRPr>
          </a:p>
        </p:txBody>
      </p:sp>
      <p:sp>
        <p:nvSpPr>
          <p:cNvPr id="154" name="object 154"/>
          <p:cNvSpPr txBox="1"/>
          <p:nvPr/>
        </p:nvSpPr>
        <p:spPr>
          <a:xfrm>
            <a:off x="7199481" y="4327370"/>
            <a:ext cx="389890" cy="193040"/>
          </a:xfrm>
          <a:prstGeom prst="rect">
            <a:avLst/>
          </a:prstGeom>
        </p:spPr>
        <p:txBody>
          <a:bodyPr vert="horz" wrap="square" lIns="0" tIns="12700" rIns="0" bIns="0" rtlCol="0">
            <a:spAutoFit/>
          </a:bodyPr>
          <a:lstStyle/>
          <a:p>
            <a:pPr marL="12700">
              <a:lnSpc>
                <a:spcPct val="100000"/>
              </a:lnSpc>
              <a:spcBef>
                <a:spcPts val="100"/>
              </a:spcBef>
            </a:pPr>
            <a:r>
              <a:rPr sz="1100" spc="-70" dirty="0">
                <a:solidFill>
                  <a:srgbClr val="353535"/>
                </a:solidFill>
                <a:latin typeface="Arial Unicode MS" panose="020B0604020202020204" charset="-122"/>
                <a:cs typeface="Arial Unicode MS" panose="020B0604020202020204" charset="-122"/>
              </a:rPr>
              <a:t>2023E</a:t>
            </a:r>
            <a:endParaRPr sz="1100">
              <a:latin typeface="Arial Unicode MS" panose="020B0604020202020204" charset="-122"/>
              <a:cs typeface="Arial Unicode MS" panose="020B0604020202020204" charset="-122"/>
            </a:endParaRPr>
          </a:p>
        </p:txBody>
      </p:sp>
      <p:grpSp>
        <p:nvGrpSpPr>
          <p:cNvPr id="155" name="object 155"/>
          <p:cNvGrpSpPr/>
          <p:nvPr/>
        </p:nvGrpSpPr>
        <p:grpSpPr>
          <a:xfrm>
            <a:off x="2663189" y="1972072"/>
            <a:ext cx="4866640" cy="2383790"/>
            <a:chOff x="2663189" y="1972072"/>
            <a:chExt cx="4866640" cy="2383790"/>
          </a:xfrm>
        </p:grpSpPr>
        <p:sp>
          <p:nvSpPr>
            <p:cNvPr id="156" name="object 156"/>
            <p:cNvSpPr/>
            <p:nvPr/>
          </p:nvSpPr>
          <p:spPr>
            <a:xfrm>
              <a:off x="2774079" y="4272217"/>
              <a:ext cx="230504" cy="77470"/>
            </a:xfrm>
            <a:custGeom>
              <a:avLst/>
              <a:gdLst/>
              <a:ahLst/>
              <a:cxnLst/>
              <a:rect l="l" t="t" r="r" b="b"/>
              <a:pathLst>
                <a:path w="230505" h="77470">
                  <a:moveTo>
                    <a:pt x="229930" y="77227"/>
                  </a:moveTo>
                  <a:lnTo>
                    <a:pt x="0" y="77227"/>
                  </a:lnTo>
                  <a:lnTo>
                    <a:pt x="0" y="0"/>
                  </a:lnTo>
                  <a:lnTo>
                    <a:pt x="229930" y="0"/>
                  </a:lnTo>
                  <a:lnTo>
                    <a:pt x="229930" y="77227"/>
                  </a:lnTo>
                  <a:close/>
                </a:path>
              </a:pathLst>
            </a:custGeom>
            <a:solidFill>
              <a:srgbClr val="899397"/>
            </a:solidFill>
          </p:spPr>
          <p:txBody>
            <a:bodyPr wrap="square" lIns="0" tIns="0" rIns="0" bIns="0" rtlCol="0"/>
            <a:lstStyle/>
            <a:p/>
          </p:txBody>
        </p:sp>
        <p:sp>
          <p:nvSpPr>
            <p:cNvPr id="157" name="object 157"/>
            <p:cNvSpPr/>
            <p:nvPr/>
          </p:nvSpPr>
          <p:spPr>
            <a:xfrm>
              <a:off x="2774079" y="4272217"/>
              <a:ext cx="230504" cy="77470"/>
            </a:xfrm>
            <a:custGeom>
              <a:avLst/>
              <a:gdLst/>
              <a:ahLst/>
              <a:cxnLst/>
              <a:rect l="l" t="t" r="r" b="b"/>
              <a:pathLst>
                <a:path w="230505" h="77470">
                  <a:moveTo>
                    <a:pt x="0" y="0"/>
                  </a:moveTo>
                  <a:lnTo>
                    <a:pt x="229930" y="0"/>
                  </a:lnTo>
                  <a:lnTo>
                    <a:pt x="229930" y="77227"/>
                  </a:lnTo>
                  <a:lnTo>
                    <a:pt x="0" y="77227"/>
                  </a:lnTo>
                  <a:lnTo>
                    <a:pt x="0" y="0"/>
                  </a:lnTo>
                  <a:close/>
                </a:path>
              </a:pathLst>
            </a:custGeom>
            <a:ln w="3175">
              <a:solidFill>
                <a:srgbClr val="000000"/>
              </a:solidFill>
            </a:ln>
          </p:spPr>
          <p:txBody>
            <a:bodyPr wrap="square" lIns="0" tIns="0" rIns="0" bIns="0" rtlCol="0"/>
            <a:lstStyle/>
            <a:p/>
          </p:txBody>
        </p:sp>
        <p:sp>
          <p:nvSpPr>
            <p:cNvPr id="158" name="object 158"/>
            <p:cNvSpPr/>
            <p:nvPr/>
          </p:nvSpPr>
          <p:spPr>
            <a:xfrm>
              <a:off x="2774079" y="4272217"/>
              <a:ext cx="230504" cy="77470"/>
            </a:xfrm>
            <a:custGeom>
              <a:avLst/>
              <a:gdLst/>
              <a:ahLst/>
              <a:cxnLst/>
              <a:rect l="l" t="t" r="r" b="b"/>
              <a:pathLst>
                <a:path w="230505" h="77470">
                  <a:moveTo>
                    <a:pt x="229930" y="77227"/>
                  </a:moveTo>
                  <a:lnTo>
                    <a:pt x="0" y="77227"/>
                  </a:lnTo>
                  <a:lnTo>
                    <a:pt x="0" y="0"/>
                  </a:lnTo>
                  <a:lnTo>
                    <a:pt x="229930" y="0"/>
                  </a:lnTo>
                  <a:lnTo>
                    <a:pt x="229930" y="77227"/>
                  </a:lnTo>
                  <a:close/>
                </a:path>
              </a:pathLst>
            </a:custGeom>
            <a:solidFill>
              <a:srgbClr val="000000"/>
            </a:solidFill>
          </p:spPr>
          <p:txBody>
            <a:bodyPr wrap="square" lIns="0" tIns="0" rIns="0" bIns="0" rtlCol="0"/>
            <a:lstStyle/>
            <a:p/>
          </p:txBody>
        </p:sp>
        <p:sp>
          <p:nvSpPr>
            <p:cNvPr id="159" name="object 159"/>
            <p:cNvSpPr/>
            <p:nvPr/>
          </p:nvSpPr>
          <p:spPr>
            <a:xfrm>
              <a:off x="2774079" y="4272217"/>
              <a:ext cx="230504" cy="77470"/>
            </a:xfrm>
            <a:custGeom>
              <a:avLst/>
              <a:gdLst/>
              <a:ahLst/>
              <a:cxnLst/>
              <a:rect l="l" t="t" r="r" b="b"/>
              <a:pathLst>
                <a:path w="230505" h="77470">
                  <a:moveTo>
                    <a:pt x="0" y="0"/>
                  </a:moveTo>
                  <a:lnTo>
                    <a:pt x="229930" y="0"/>
                  </a:lnTo>
                  <a:lnTo>
                    <a:pt x="229930" y="77227"/>
                  </a:lnTo>
                  <a:lnTo>
                    <a:pt x="0" y="77227"/>
                  </a:lnTo>
                  <a:lnTo>
                    <a:pt x="0" y="0"/>
                  </a:lnTo>
                  <a:close/>
                </a:path>
              </a:pathLst>
            </a:custGeom>
            <a:ln w="9525">
              <a:solidFill>
                <a:srgbClr val="404040"/>
              </a:solidFill>
            </a:ln>
          </p:spPr>
          <p:txBody>
            <a:bodyPr wrap="square" lIns="0" tIns="0" rIns="0" bIns="0" rtlCol="0"/>
            <a:lstStyle/>
            <a:p/>
          </p:txBody>
        </p:sp>
        <p:sp>
          <p:nvSpPr>
            <p:cNvPr id="160" name="object 160"/>
            <p:cNvSpPr/>
            <p:nvPr/>
          </p:nvSpPr>
          <p:spPr>
            <a:xfrm>
              <a:off x="3371898" y="4269507"/>
              <a:ext cx="230504" cy="80010"/>
            </a:xfrm>
            <a:custGeom>
              <a:avLst/>
              <a:gdLst/>
              <a:ahLst/>
              <a:cxnLst/>
              <a:rect l="l" t="t" r="r" b="b"/>
              <a:pathLst>
                <a:path w="230504" h="80010">
                  <a:moveTo>
                    <a:pt x="229930" y="79936"/>
                  </a:moveTo>
                  <a:lnTo>
                    <a:pt x="0" y="79936"/>
                  </a:lnTo>
                  <a:lnTo>
                    <a:pt x="0" y="0"/>
                  </a:lnTo>
                  <a:lnTo>
                    <a:pt x="229930" y="0"/>
                  </a:lnTo>
                  <a:lnTo>
                    <a:pt x="229930" y="79936"/>
                  </a:lnTo>
                  <a:close/>
                </a:path>
              </a:pathLst>
            </a:custGeom>
            <a:solidFill>
              <a:srgbClr val="899397"/>
            </a:solidFill>
          </p:spPr>
          <p:txBody>
            <a:bodyPr wrap="square" lIns="0" tIns="0" rIns="0" bIns="0" rtlCol="0"/>
            <a:lstStyle/>
            <a:p/>
          </p:txBody>
        </p:sp>
        <p:sp>
          <p:nvSpPr>
            <p:cNvPr id="161" name="object 161"/>
            <p:cNvSpPr/>
            <p:nvPr/>
          </p:nvSpPr>
          <p:spPr>
            <a:xfrm>
              <a:off x="3371898" y="4269507"/>
              <a:ext cx="230504" cy="80010"/>
            </a:xfrm>
            <a:custGeom>
              <a:avLst/>
              <a:gdLst/>
              <a:ahLst/>
              <a:cxnLst/>
              <a:rect l="l" t="t" r="r" b="b"/>
              <a:pathLst>
                <a:path w="230504" h="80010">
                  <a:moveTo>
                    <a:pt x="0" y="0"/>
                  </a:moveTo>
                  <a:lnTo>
                    <a:pt x="229930" y="0"/>
                  </a:lnTo>
                  <a:lnTo>
                    <a:pt x="229930" y="79936"/>
                  </a:lnTo>
                  <a:lnTo>
                    <a:pt x="0" y="79936"/>
                  </a:lnTo>
                  <a:lnTo>
                    <a:pt x="0" y="0"/>
                  </a:lnTo>
                  <a:close/>
                </a:path>
              </a:pathLst>
            </a:custGeom>
            <a:ln w="3175">
              <a:solidFill>
                <a:srgbClr val="000000"/>
              </a:solidFill>
            </a:ln>
          </p:spPr>
          <p:txBody>
            <a:bodyPr wrap="square" lIns="0" tIns="0" rIns="0" bIns="0" rtlCol="0"/>
            <a:lstStyle/>
            <a:p/>
          </p:txBody>
        </p:sp>
        <p:sp>
          <p:nvSpPr>
            <p:cNvPr id="162" name="object 162"/>
            <p:cNvSpPr/>
            <p:nvPr/>
          </p:nvSpPr>
          <p:spPr>
            <a:xfrm>
              <a:off x="3371898" y="4269507"/>
              <a:ext cx="230504" cy="80010"/>
            </a:xfrm>
            <a:custGeom>
              <a:avLst/>
              <a:gdLst/>
              <a:ahLst/>
              <a:cxnLst/>
              <a:rect l="l" t="t" r="r" b="b"/>
              <a:pathLst>
                <a:path w="230504" h="80010">
                  <a:moveTo>
                    <a:pt x="229930" y="79936"/>
                  </a:moveTo>
                  <a:lnTo>
                    <a:pt x="0" y="79936"/>
                  </a:lnTo>
                  <a:lnTo>
                    <a:pt x="0" y="0"/>
                  </a:lnTo>
                  <a:lnTo>
                    <a:pt x="229930" y="0"/>
                  </a:lnTo>
                  <a:lnTo>
                    <a:pt x="229930" y="79936"/>
                  </a:lnTo>
                  <a:close/>
                </a:path>
              </a:pathLst>
            </a:custGeom>
            <a:solidFill>
              <a:srgbClr val="000000"/>
            </a:solidFill>
          </p:spPr>
          <p:txBody>
            <a:bodyPr wrap="square" lIns="0" tIns="0" rIns="0" bIns="0" rtlCol="0"/>
            <a:lstStyle/>
            <a:p/>
          </p:txBody>
        </p:sp>
        <p:sp>
          <p:nvSpPr>
            <p:cNvPr id="163" name="object 163"/>
            <p:cNvSpPr/>
            <p:nvPr/>
          </p:nvSpPr>
          <p:spPr>
            <a:xfrm>
              <a:off x="3371898" y="4269507"/>
              <a:ext cx="230504" cy="80010"/>
            </a:xfrm>
            <a:custGeom>
              <a:avLst/>
              <a:gdLst/>
              <a:ahLst/>
              <a:cxnLst/>
              <a:rect l="l" t="t" r="r" b="b"/>
              <a:pathLst>
                <a:path w="230504" h="80010">
                  <a:moveTo>
                    <a:pt x="0" y="0"/>
                  </a:moveTo>
                  <a:lnTo>
                    <a:pt x="229930" y="0"/>
                  </a:lnTo>
                  <a:lnTo>
                    <a:pt x="229930" y="79936"/>
                  </a:lnTo>
                  <a:lnTo>
                    <a:pt x="0" y="79936"/>
                  </a:lnTo>
                  <a:lnTo>
                    <a:pt x="0" y="0"/>
                  </a:lnTo>
                  <a:close/>
                </a:path>
              </a:pathLst>
            </a:custGeom>
            <a:ln w="9525">
              <a:solidFill>
                <a:srgbClr val="404040"/>
              </a:solidFill>
            </a:ln>
          </p:spPr>
          <p:txBody>
            <a:bodyPr wrap="square" lIns="0" tIns="0" rIns="0" bIns="0" rtlCol="0"/>
            <a:lstStyle/>
            <a:p/>
          </p:txBody>
        </p:sp>
        <p:sp>
          <p:nvSpPr>
            <p:cNvPr id="164" name="object 164"/>
            <p:cNvSpPr/>
            <p:nvPr/>
          </p:nvSpPr>
          <p:spPr>
            <a:xfrm>
              <a:off x="3969717" y="4267475"/>
              <a:ext cx="230504" cy="82550"/>
            </a:xfrm>
            <a:custGeom>
              <a:avLst/>
              <a:gdLst/>
              <a:ahLst/>
              <a:cxnLst/>
              <a:rect l="l" t="t" r="r" b="b"/>
              <a:pathLst>
                <a:path w="230504" h="82550">
                  <a:moveTo>
                    <a:pt x="229930" y="81969"/>
                  </a:moveTo>
                  <a:lnTo>
                    <a:pt x="0" y="81969"/>
                  </a:lnTo>
                  <a:lnTo>
                    <a:pt x="0" y="0"/>
                  </a:lnTo>
                  <a:lnTo>
                    <a:pt x="229930" y="0"/>
                  </a:lnTo>
                  <a:lnTo>
                    <a:pt x="229930" y="81969"/>
                  </a:lnTo>
                  <a:close/>
                </a:path>
              </a:pathLst>
            </a:custGeom>
            <a:solidFill>
              <a:srgbClr val="899397"/>
            </a:solidFill>
          </p:spPr>
          <p:txBody>
            <a:bodyPr wrap="square" lIns="0" tIns="0" rIns="0" bIns="0" rtlCol="0"/>
            <a:lstStyle/>
            <a:p/>
          </p:txBody>
        </p:sp>
        <p:sp>
          <p:nvSpPr>
            <p:cNvPr id="165" name="object 165"/>
            <p:cNvSpPr/>
            <p:nvPr/>
          </p:nvSpPr>
          <p:spPr>
            <a:xfrm>
              <a:off x="3969717" y="4267475"/>
              <a:ext cx="230504" cy="82550"/>
            </a:xfrm>
            <a:custGeom>
              <a:avLst/>
              <a:gdLst/>
              <a:ahLst/>
              <a:cxnLst/>
              <a:rect l="l" t="t" r="r" b="b"/>
              <a:pathLst>
                <a:path w="230504" h="82550">
                  <a:moveTo>
                    <a:pt x="0" y="0"/>
                  </a:moveTo>
                  <a:lnTo>
                    <a:pt x="229930" y="0"/>
                  </a:lnTo>
                  <a:lnTo>
                    <a:pt x="229930" y="81969"/>
                  </a:lnTo>
                  <a:lnTo>
                    <a:pt x="0" y="81969"/>
                  </a:lnTo>
                  <a:lnTo>
                    <a:pt x="0" y="0"/>
                  </a:lnTo>
                  <a:close/>
                </a:path>
              </a:pathLst>
            </a:custGeom>
            <a:ln w="3175">
              <a:solidFill>
                <a:srgbClr val="000000"/>
              </a:solidFill>
            </a:ln>
          </p:spPr>
          <p:txBody>
            <a:bodyPr wrap="square" lIns="0" tIns="0" rIns="0" bIns="0" rtlCol="0"/>
            <a:lstStyle/>
            <a:p/>
          </p:txBody>
        </p:sp>
        <p:sp>
          <p:nvSpPr>
            <p:cNvPr id="166" name="object 166"/>
            <p:cNvSpPr/>
            <p:nvPr/>
          </p:nvSpPr>
          <p:spPr>
            <a:xfrm>
              <a:off x="3969717" y="4267475"/>
              <a:ext cx="230504" cy="82550"/>
            </a:xfrm>
            <a:custGeom>
              <a:avLst/>
              <a:gdLst/>
              <a:ahLst/>
              <a:cxnLst/>
              <a:rect l="l" t="t" r="r" b="b"/>
              <a:pathLst>
                <a:path w="230504" h="82550">
                  <a:moveTo>
                    <a:pt x="229930" y="81969"/>
                  </a:moveTo>
                  <a:lnTo>
                    <a:pt x="0" y="81969"/>
                  </a:lnTo>
                  <a:lnTo>
                    <a:pt x="0" y="0"/>
                  </a:lnTo>
                  <a:lnTo>
                    <a:pt x="229930" y="0"/>
                  </a:lnTo>
                  <a:lnTo>
                    <a:pt x="229930" y="81969"/>
                  </a:lnTo>
                  <a:close/>
                </a:path>
              </a:pathLst>
            </a:custGeom>
            <a:solidFill>
              <a:srgbClr val="000000"/>
            </a:solidFill>
          </p:spPr>
          <p:txBody>
            <a:bodyPr wrap="square" lIns="0" tIns="0" rIns="0" bIns="0" rtlCol="0"/>
            <a:lstStyle/>
            <a:p/>
          </p:txBody>
        </p:sp>
        <p:sp>
          <p:nvSpPr>
            <p:cNvPr id="167" name="object 167"/>
            <p:cNvSpPr/>
            <p:nvPr/>
          </p:nvSpPr>
          <p:spPr>
            <a:xfrm>
              <a:off x="3969717" y="4267475"/>
              <a:ext cx="230504" cy="82550"/>
            </a:xfrm>
            <a:custGeom>
              <a:avLst/>
              <a:gdLst/>
              <a:ahLst/>
              <a:cxnLst/>
              <a:rect l="l" t="t" r="r" b="b"/>
              <a:pathLst>
                <a:path w="230504" h="82550">
                  <a:moveTo>
                    <a:pt x="0" y="0"/>
                  </a:moveTo>
                  <a:lnTo>
                    <a:pt x="229930" y="0"/>
                  </a:lnTo>
                  <a:lnTo>
                    <a:pt x="229930" y="81969"/>
                  </a:lnTo>
                  <a:lnTo>
                    <a:pt x="0" y="81969"/>
                  </a:lnTo>
                  <a:lnTo>
                    <a:pt x="0" y="0"/>
                  </a:lnTo>
                  <a:close/>
                </a:path>
              </a:pathLst>
            </a:custGeom>
            <a:ln w="9525">
              <a:solidFill>
                <a:srgbClr val="404040"/>
              </a:solidFill>
            </a:ln>
          </p:spPr>
          <p:txBody>
            <a:bodyPr wrap="square" lIns="0" tIns="0" rIns="0" bIns="0" rtlCol="0"/>
            <a:lstStyle/>
            <a:p/>
          </p:txBody>
        </p:sp>
        <p:sp>
          <p:nvSpPr>
            <p:cNvPr id="168" name="object 168"/>
            <p:cNvSpPr/>
            <p:nvPr/>
          </p:nvSpPr>
          <p:spPr>
            <a:xfrm>
              <a:off x="4567536" y="4264766"/>
              <a:ext cx="230504" cy="85090"/>
            </a:xfrm>
            <a:custGeom>
              <a:avLst/>
              <a:gdLst/>
              <a:ahLst/>
              <a:cxnLst/>
              <a:rect l="l" t="t" r="r" b="b"/>
              <a:pathLst>
                <a:path w="230504" h="85089">
                  <a:moveTo>
                    <a:pt x="229930" y="84679"/>
                  </a:moveTo>
                  <a:lnTo>
                    <a:pt x="0" y="84679"/>
                  </a:lnTo>
                  <a:lnTo>
                    <a:pt x="0" y="0"/>
                  </a:lnTo>
                  <a:lnTo>
                    <a:pt x="229930" y="0"/>
                  </a:lnTo>
                  <a:lnTo>
                    <a:pt x="229930" y="84679"/>
                  </a:lnTo>
                  <a:close/>
                </a:path>
              </a:pathLst>
            </a:custGeom>
            <a:solidFill>
              <a:srgbClr val="899397"/>
            </a:solidFill>
          </p:spPr>
          <p:txBody>
            <a:bodyPr wrap="square" lIns="0" tIns="0" rIns="0" bIns="0" rtlCol="0"/>
            <a:lstStyle/>
            <a:p/>
          </p:txBody>
        </p:sp>
        <p:sp>
          <p:nvSpPr>
            <p:cNvPr id="169" name="object 169"/>
            <p:cNvSpPr/>
            <p:nvPr/>
          </p:nvSpPr>
          <p:spPr>
            <a:xfrm>
              <a:off x="4567536" y="4264766"/>
              <a:ext cx="230504" cy="85090"/>
            </a:xfrm>
            <a:custGeom>
              <a:avLst/>
              <a:gdLst/>
              <a:ahLst/>
              <a:cxnLst/>
              <a:rect l="l" t="t" r="r" b="b"/>
              <a:pathLst>
                <a:path w="230504" h="85089">
                  <a:moveTo>
                    <a:pt x="0" y="0"/>
                  </a:moveTo>
                  <a:lnTo>
                    <a:pt x="229930" y="0"/>
                  </a:lnTo>
                  <a:lnTo>
                    <a:pt x="229930" y="84679"/>
                  </a:lnTo>
                  <a:lnTo>
                    <a:pt x="0" y="84679"/>
                  </a:lnTo>
                  <a:lnTo>
                    <a:pt x="0" y="0"/>
                  </a:lnTo>
                  <a:close/>
                </a:path>
              </a:pathLst>
            </a:custGeom>
            <a:ln w="3175">
              <a:solidFill>
                <a:srgbClr val="000000"/>
              </a:solidFill>
            </a:ln>
          </p:spPr>
          <p:txBody>
            <a:bodyPr wrap="square" lIns="0" tIns="0" rIns="0" bIns="0" rtlCol="0"/>
            <a:lstStyle/>
            <a:p/>
          </p:txBody>
        </p:sp>
        <p:sp>
          <p:nvSpPr>
            <p:cNvPr id="170" name="object 170"/>
            <p:cNvSpPr/>
            <p:nvPr/>
          </p:nvSpPr>
          <p:spPr>
            <a:xfrm>
              <a:off x="4567536" y="4264766"/>
              <a:ext cx="230504" cy="85090"/>
            </a:xfrm>
            <a:custGeom>
              <a:avLst/>
              <a:gdLst/>
              <a:ahLst/>
              <a:cxnLst/>
              <a:rect l="l" t="t" r="r" b="b"/>
              <a:pathLst>
                <a:path w="230504" h="85089">
                  <a:moveTo>
                    <a:pt x="229930" y="84679"/>
                  </a:moveTo>
                  <a:lnTo>
                    <a:pt x="0" y="84679"/>
                  </a:lnTo>
                  <a:lnTo>
                    <a:pt x="0" y="0"/>
                  </a:lnTo>
                  <a:lnTo>
                    <a:pt x="229930" y="0"/>
                  </a:lnTo>
                  <a:lnTo>
                    <a:pt x="229930" y="84679"/>
                  </a:lnTo>
                  <a:close/>
                </a:path>
              </a:pathLst>
            </a:custGeom>
            <a:solidFill>
              <a:srgbClr val="000000"/>
            </a:solidFill>
          </p:spPr>
          <p:txBody>
            <a:bodyPr wrap="square" lIns="0" tIns="0" rIns="0" bIns="0" rtlCol="0"/>
            <a:lstStyle/>
            <a:p/>
          </p:txBody>
        </p:sp>
        <p:sp>
          <p:nvSpPr>
            <p:cNvPr id="171" name="object 171"/>
            <p:cNvSpPr/>
            <p:nvPr/>
          </p:nvSpPr>
          <p:spPr>
            <a:xfrm>
              <a:off x="4567536" y="4264766"/>
              <a:ext cx="230504" cy="85090"/>
            </a:xfrm>
            <a:custGeom>
              <a:avLst/>
              <a:gdLst/>
              <a:ahLst/>
              <a:cxnLst/>
              <a:rect l="l" t="t" r="r" b="b"/>
              <a:pathLst>
                <a:path w="230504" h="85089">
                  <a:moveTo>
                    <a:pt x="0" y="0"/>
                  </a:moveTo>
                  <a:lnTo>
                    <a:pt x="229930" y="0"/>
                  </a:lnTo>
                  <a:lnTo>
                    <a:pt x="229930" y="84679"/>
                  </a:lnTo>
                  <a:lnTo>
                    <a:pt x="0" y="84679"/>
                  </a:lnTo>
                  <a:lnTo>
                    <a:pt x="0" y="0"/>
                  </a:lnTo>
                  <a:close/>
                </a:path>
              </a:pathLst>
            </a:custGeom>
            <a:ln w="9525">
              <a:solidFill>
                <a:srgbClr val="404040"/>
              </a:solidFill>
            </a:ln>
          </p:spPr>
          <p:txBody>
            <a:bodyPr wrap="square" lIns="0" tIns="0" rIns="0" bIns="0" rtlCol="0"/>
            <a:lstStyle/>
            <a:p/>
          </p:txBody>
        </p:sp>
        <p:sp>
          <p:nvSpPr>
            <p:cNvPr id="172" name="object 172"/>
            <p:cNvSpPr/>
            <p:nvPr/>
          </p:nvSpPr>
          <p:spPr>
            <a:xfrm>
              <a:off x="5165356" y="4262733"/>
              <a:ext cx="230504" cy="86995"/>
            </a:xfrm>
            <a:custGeom>
              <a:avLst/>
              <a:gdLst/>
              <a:ahLst/>
              <a:cxnLst/>
              <a:rect l="l" t="t" r="r" b="b"/>
              <a:pathLst>
                <a:path w="230504" h="86995">
                  <a:moveTo>
                    <a:pt x="229930" y="86711"/>
                  </a:moveTo>
                  <a:lnTo>
                    <a:pt x="0" y="86711"/>
                  </a:lnTo>
                  <a:lnTo>
                    <a:pt x="0" y="0"/>
                  </a:lnTo>
                  <a:lnTo>
                    <a:pt x="229930" y="0"/>
                  </a:lnTo>
                  <a:lnTo>
                    <a:pt x="229930" y="86711"/>
                  </a:lnTo>
                  <a:close/>
                </a:path>
              </a:pathLst>
            </a:custGeom>
            <a:solidFill>
              <a:srgbClr val="899397"/>
            </a:solidFill>
          </p:spPr>
          <p:txBody>
            <a:bodyPr wrap="square" lIns="0" tIns="0" rIns="0" bIns="0" rtlCol="0"/>
            <a:lstStyle/>
            <a:p/>
          </p:txBody>
        </p:sp>
        <p:sp>
          <p:nvSpPr>
            <p:cNvPr id="173" name="object 173"/>
            <p:cNvSpPr/>
            <p:nvPr/>
          </p:nvSpPr>
          <p:spPr>
            <a:xfrm>
              <a:off x="5165356" y="4262733"/>
              <a:ext cx="230504" cy="86995"/>
            </a:xfrm>
            <a:custGeom>
              <a:avLst/>
              <a:gdLst/>
              <a:ahLst/>
              <a:cxnLst/>
              <a:rect l="l" t="t" r="r" b="b"/>
              <a:pathLst>
                <a:path w="230504" h="86995">
                  <a:moveTo>
                    <a:pt x="0" y="0"/>
                  </a:moveTo>
                  <a:lnTo>
                    <a:pt x="229930" y="0"/>
                  </a:lnTo>
                  <a:lnTo>
                    <a:pt x="229930" y="86711"/>
                  </a:lnTo>
                  <a:lnTo>
                    <a:pt x="0" y="86711"/>
                  </a:lnTo>
                  <a:lnTo>
                    <a:pt x="0" y="0"/>
                  </a:lnTo>
                  <a:close/>
                </a:path>
              </a:pathLst>
            </a:custGeom>
            <a:ln w="3175">
              <a:solidFill>
                <a:srgbClr val="000000"/>
              </a:solidFill>
            </a:ln>
          </p:spPr>
          <p:txBody>
            <a:bodyPr wrap="square" lIns="0" tIns="0" rIns="0" bIns="0" rtlCol="0"/>
            <a:lstStyle/>
            <a:p/>
          </p:txBody>
        </p:sp>
        <p:sp>
          <p:nvSpPr>
            <p:cNvPr id="174" name="object 174"/>
            <p:cNvSpPr/>
            <p:nvPr/>
          </p:nvSpPr>
          <p:spPr>
            <a:xfrm>
              <a:off x="5165356" y="4262733"/>
              <a:ext cx="230504" cy="86995"/>
            </a:xfrm>
            <a:custGeom>
              <a:avLst/>
              <a:gdLst/>
              <a:ahLst/>
              <a:cxnLst/>
              <a:rect l="l" t="t" r="r" b="b"/>
              <a:pathLst>
                <a:path w="230504" h="86995">
                  <a:moveTo>
                    <a:pt x="229930" y="86711"/>
                  </a:moveTo>
                  <a:lnTo>
                    <a:pt x="0" y="86711"/>
                  </a:lnTo>
                  <a:lnTo>
                    <a:pt x="0" y="0"/>
                  </a:lnTo>
                  <a:lnTo>
                    <a:pt x="229930" y="0"/>
                  </a:lnTo>
                  <a:lnTo>
                    <a:pt x="229930" y="86711"/>
                  </a:lnTo>
                  <a:close/>
                </a:path>
              </a:pathLst>
            </a:custGeom>
            <a:solidFill>
              <a:srgbClr val="000000"/>
            </a:solidFill>
          </p:spPr>
          <p:txBody>
            <a:bodyPr wrap="square" lIns="0" tIns="0" rIns="0" bIns="0" rtlCol="0"/>
            <a:lstStyle/>
            <a:p/>
          </p:txBody>
        </p:sp>
        <p:sp>
          <p:nvSpPr>
            <p:cNvPr id="175" name="object 175"/>
            <p:cNvSpPr/>
            <p:nvPr/>
          </p:nvSpPr>
          <p:spPr>
            <a:xfrm>
              <a:off x="5165356" y="4262733"/>
              <a:ext cx="230504" cy="86995"/>
            </a:xfrm>
            <a:custGeom>
              <a:avLst/>
              <a:gdLst/>
              <a:ahLst/>
              <a:cxnLst/>
              <a:rect l="l" t="t" r="r" b="b"/>
              <a:pathLst>
                <a:path w="230504" h="86995">
                  <a:moveTo>
                    <a:pt x="0" y="0"/>
                  </a:moveTo>
                  <a:lnTo>
                    <a:pt x="229930" y="0"/>
                  </a:lnTo>
                  <a:lnTo>
                    <a:pt x="229930" y="86711"/>
                  </a:lnTo>
                  <a:lnTo>
                    <a:pt x="0" y="86711"/>
                  </a:lnTo>
                  <a:lnTo>
                    <a:pt x="0" y="0"/>
                  </a:lnTo>
                  <a:close/>
                </a:path>
              </a:pathLst>
            </a:custGeom>
            <a:ln w="9525">
              <a:solidFill>
                <a:srgbClr val="404040"/>
              </a:solidFill>
            </a:ln>
          </p:spPr>
          <p:txBody>
            <a:bodyPr wrap="square" lIns="0" tIns="0" rIns="0" bIns="0" rtlCol="0"/>
            <a:lstStyle/>
            <a:p/>
          </p:txBody>
        </p:sp>
        <p:sp>
          <p:nvSpPr>
            <p:cNvPr id="176" name="object 176"/>
            <p:cNvSpPr/>
            <p:nvPr/>
          </p:nvSpPr>
          <p:spPr>
            <a:xfrm>
              <a:off x="5763174" y="4260701"/>
              <a:ext cx="230504" cy="88900"/>
            </a:xfrm>
            <a:custGeom>
              <a:avLst/>
              <a:gdLst/>
              <a:ahLst/>
              <a:cxnLst/>
              <a:rect l="l" t="t" r="r" b="b"/>
              <a:pathLst>
                <a:path w="230504" h="88900">
                  <a:moveTo>
                    <a:pt x="229930" y="88743"/>
                  </a:moveTo>
                  <a:lnTo>
                    <a:pt x="0" y="88743"/>
                  </a:lnTo>
                  <a:lnTo>
                    <a:pt x="0" y="0"/>
                  </a:lnTo>
                  <a:lnTo>
                    <a:pt x="229930" y="0"/>
                  </a:lnTo>
                  <a:lnTo>
                    <a:pt x="229930" y="88743"/>
                  </a:lnTo>
                  <a:close/>
                </a:path>
              </a:pathLst>
            </a:custGeom>
            <a:solidFill>
              <a:srgbClr val="899397"/>
            </a:solidFill>
          </p:spPr>
          <p:txBody>
            <a:bodyPr wrap="square" lIns="0" tIns="0" rIns="0" bIns="0" rtlCol="0"/>
            <a:lstStyle/>
            <a:p/>
          </p:txBody>
        </p:sp>
        <p:sp>
          <p:nvSpPr>
            <p:cNvPr id="177" name="object 177"/>
            <p:cNvSpPr/>
            <p:nvPr/>
          </p:nvSpPr>
          <p:spPr>
            <a:xfrm>
              <a:off x="5763174" y="4260701"/>
              <a:ext cx="230504" cy="88900"/>
            </a:xfrm>
            <a:custGeom>
              <a:avLst/>
              <a:gdLst/>
              <a:ahLst/>
              <a:cxnLst/>
              <a:rect l="l" t="t" r="r" b="b"/>
              <a:pathLst>
                <a:path w="230504" h="88900">
                  <a:moveTo>
                    <a:pt x="0" y="0"/>
                  </a:moveTo>
                  <a:lnTo>
                    <a:pt x="229930" y="0"/>
                  </a:lnTo>
                  <a:lnTo>
                    <a:pt x="229930" y="88743"/>
                  </a:lnTo>
                  <a:lnTo>
                    <a:pt x="0" y="88743"/>
                  </a:lnTo>
                  <a:lnTo>
                    <a:pt x="0" y="0"/>
                  </a:lnTo>
                  <a:close/>
                </a:path>
              </a:pathLst>
            </a:custGeom>
            <a:ln w="3175">
              <a:solidFill>
                <a:srgbClr val="000000"/>
              </a:solidFill>
            </a:ln>
          </p:spPr>
          <p:txBody>
            <a:bodyPr wrap="square" lIns="0" tIns="0" rIns="0" bIns="0" rtlCol="0"/>
            <a:lstStyle/>
            <a:p/>
          </p:txBody>
        </p:sp>
        <p:sp>
          <p:nvSpPr>
            <p:cNvPr id="178" name="object 178"/>
            <p:cNvSpPr/>
            <p:nvPr/>
          </p:nvSpPr>
          <p:spPr>
            <a:xfrm>
              <a:off x="5763174" y="4260701"/>
              <a:ext cx="230504" cy="88900"/>
            </a:xfrm>
            <a:custGeom>
              <a:avLst/>
              <a:gdLst/>
              <a:ahLst/>
              <a:cxnLst/>
              <a:rect l="l" t="t" r="r" b="b"/>
              <a:pathLst>
                <a:path w="230504" h="88900">
                  <a:moveTo>
                    <a:pt x="229930" y="88743"/>
                  </a:moveTo>
                  <a:lnTo>
                    <a:pt x="0" y="88743"/>
                  </a:lnTo>
                  <a:lnTo>
                    <a:pt x="0" y="0"/>
                  </a:lnTo>
                  <a:lnTo>
                    <a:pt x="229930" y="0"/>
                  </a:lnTo>
                  <a:lnTo>
                    <a:pt x="229930" y="88743"/>
                  </a:lnTo>
                  <a:close/>
                </a:path>
              </a:pathLst>
            </a:custGeom>
            <a:solidFill>
              <a:srgbClr val="000000"/>
            </a:solidFill>
          </p:spPr>
          <p:txBody>
            <a:bodyPr wrap="square" lIns="0" tIns="0" rIns="0" bIns="0" rtlCol="0"/>
            <a:lstStyle/>
            <a:p/>
          </p:txBody>
        </p:sp>
        <p:sp>
          <p:nvSpPr>
            <p:cNvPr id="179" name="object 179"/>
            <p:cNvSpPr/>
            <p:nvPr/>
          </p:nvSpPr>
          <p:spPr>
            <a:xfrm>
              <a:off x="5763174" y="4260701"/>
              <a:ext cx="230504" cy="88900"/>
            </a:xfrm>
            <a:custGeom>
              <a:avLst/>
              <a:gdLst/>
              <a:ahLst/>
              <a:cxnLst/>
              <a:rect l="l" t="t" r="r" b="b"/>
              <a:pathLst>
                <a:path w="230504" h="88900">
                  <a:moveTo>
                    <a:pt x="0" y="0"/>
                  </a:moveTo>
                  <a:lnTo>
                    <a:pt x="229930" y="0"/>
                  </a:lnTo>
                  <a:lnTo>
                    <a:pt x="229930" y="88743"/>
                  </a:lnTo>
                  <a:lnTo>
                    <a:pt x="0" y="88743"/>
                  </a:lnTo>
                  <a:lnTo>
                    <a:pt x="0" y="0"/>
                  </a:lnTo>
                  <a:close/>
                </a:path>
              </a:pathLst>
            </a:custGeom>
            <a:ln w="9525">
              <a:solidFill>
                <a:srgbClr val="404040"/>
              </a:solidFill>
            </a:ln>
          </p:spPr>
          <p:txBody>
            <a:bodyPr wrap="square" lIns="0" tIns="0" rIns="0" bIns="0" rtlCol="0"/>
            <a:lstStyle/>
            <a:p/>
          </p:txBody>
        </p:sp>
        <p:sp>
          <p:nvSpPr>
            <p:cNvPr id="180" name="object 180"/>
            <p:cNvSpPr/>
            <p:nvPr/>
          </p:nvSpPr>
          <p:spPr>
            <a:xfrm>
              <a:off x="6360994" y="4259346"/>
              <a:ext cx="230504" cy="90170"/>
            </a:xfrm>
            <a:custGeom>
              <a:avLst/>
              <a:gdLst/>
              <a:ahLst/>
              <a:cxnLst/>
              <a:rect l="l" t="t" r="r" b="b"/>
              <a:pathLst>
                <a:path w="230504" h="90170">
                  <a:moveTo>
                    <a:pt x="229929" y="90098"/>
                  </a:moveTo>
                  <a:lnTo>
                    <a:pt x="0" y="90098"/>
                  </a:lnTo>
                  <a:lnTo>
                    <a:pt x="0" y="0"/>
                  </a:lnTo>
                  <a:lnTo>
                    <a:pt x="229929" y="0"/>
                  </a:lnTo>
                  <a:lnTo>
                    <a:pt x="229929" y="90098"/>
                  </a:lnTo>
                  <a:close/>
                </a:path>
              </a:pathLst>
            </a:custGeom>
            <a:solidFill>
              <a:srgbClr val="899397"/>
            </a:solidFill>
          </p:spPr>
          <p:txBody>
            <a:bodyPr wrap="square" lIns="0" tIns="0" rIns="0" bIns="0" rtlCol="0"/>
            <a:lstStyle/>
            <a:p/>
          </p:txBody>
        </p:sp>
        <p:sp>
          <p:nvSpPr>
            <p:cNvPr id="181" name="object 181"/>
            <p:cNvSpPr/>
            <p:nvPr/>
          </p:nvSpPr>
          <p:spPr>
            <a:xfrm>
              <a:off x="6360994" y="4259346"/>
              <a:ext cx="230504" cy="90170"/>
            </a:xfrm>
            <a:custGeom>
              <a:avLst/>
              <a:gdLst/>
              <a:ahLst/>
              <a:cxnLst/>
              <a:rect l="l" t="t" r="r" b="b"/>
              <a:pathLst>
                <a:path w="230504" h="90170">
                  <a:moveTo>
                    <a:pt x="0" y="0"/>
                  </a:moveTo>
                  <a:lnTo>
                    <a:pt x="229929" y="0"/>
                  </a:lnTo>
                  <a:lnTo>
                    <a:pt x="229929" y="90098"/>
                  </a:lnTo>
                  <a:lnTo>
                    <a:pt x="0" y="90098"/>
                  </a:lnTo>
                  <a:lnTo>
                    <a:pt x="0" y="0"/>
                  </a:lnTo>
                  <a:close/>
                </a:path>
              </a:pathLst>
            </a:custGeom>
            <a:ln w="3175">
              <a:solidFill>
                <a:srgbClr val="000000"/>
              </a:solidFill>
            </a:ln>
          </p:spPr>
          <p:txBody>
            <a:bodyPr wrap="square" lIns="0" tIns="0" rIns="0" bIns="0" rtlCol="0"/>
            <a:lstStyle/>
            <a:p/>
          </p:txBody>
        </p:sp>
        <p:sp>
          <p:nvSpPr>
            <p:cNvPr id="182" name="object 182"/>
            <p:cNvSpPr/>
            <p:nvPr/>
          </p:nvSpPr>
          <p:spPr>
            <a:xfrm>
              <a:off x="6360994" y="4259346"/>
              <a:ext cx="230504" cy="90170"/>
            </a:xfrm>
            <a:custGeom>
              <a:avLst/>
              <a:gdLst/>
              <a:ahLst/>
              <a:cxnLst/>
              <a:rect l="l" t="t" r="r" b="b"/>
              <a:pathLst>
                <a:path w="230504" h="90170">
                  <a:moveTo>
                    <a:pt x="229929" y="90098"/>
                  </a:moveTo>
                  <a:lnTo>
                    <a:pt x="0" y="90098"/>
                  </a:lnTo>
                  <a:lnTo>
                    <a:pt x="0" y="0"/>
                  </a:lnTo>
                  <a:lnTo>
                    <a:pt x="229929" y="0"/>
                  </a:lnTo>
                  <a:lnTo>
                    <a:pt x="229929" y="90098"/>
                  </a:lnTo>
                  <a:close/>
                </a:path>
              </a:pathLst>
            </a:custGeom>
            <a:solidFill>
              <a:srgbClr val="000000"/>
            </a:solidFill>
          </p:spPr>
          <p:txBody>
            <a:bodyPr wrap="square" lIns="0" tIns="0" rIns="0" bIns="0" rtlCol="0"/>
            <a:lstStyle/>
            <a:p/>
          </p:txBody>
        </p:sp>
        <p:sp>
          <p:nvSpPr>
            <p:cNvPr id="183" name="object 183"/>
            <p:cNvSpPr/>
            <p:nvPr/>
          </p:nvSpPr>
          <p:spPr>
            <a:xfrm>
              <a:off x="6360994" y="4259346"/>
              <a:ext cx="230504" cy="90170"/>
            </a:xfrm>
            <a:custGeom>
              <a:avLst/>
              <a:gdLst/>
              <a:ahLst/>
              <a:cxnLst/>
              <a:rect l="l" t="t" r="r" b="b"/>
              <a:pathLst>
                <a:path w="230504" h="90170">
                  <a:moveTo>
                    <a:pt x="0" y="0"/>
                  </a:moveTo>
                  <a:lnTo>
                    <a:pt x="229929" y="0"/>
                  </a:lnTo>
                  <a:lnTo>
                    <a:pt x="229929" y="90098"/>
                  </a:lnTo>
                  <a:lnTo>
                    <a:pt x="0" y="90098"/>
                  </a:lnTo>
                  <a:lnTo>
                    <a:pt x="0" y="0"/>
                  </a:lnTo>
                  <a:close/>
                </a:path>
              </a:pathLst>
            </a:custGeom>
            <a:ln w="9525">
              <a:solidFill>
                <a:srgbClr val="404040"/>
              </a:solidFill>
            </a:ln>
          </p:spPr>
          <p:txBody>
            <a:bodyPr wrap="square" lIns="0" tIns="0" rIns="0" bIns="0" rtlCol="0"/>
            <a:lstStyle/>
            <a:p/>
          </p:txBody>
        </p:sp>
        <p:sp>
          <p:nvSpPr>
            <p:cNvPr id="184" name="object 184"/>
            <p:cNvSpPr/>
            <p:nvPr/>
          </p:nvSpPr>
          <p:spPr>
            <a:xfrm>
              <a:off x="6958813" y="4257991"/>
              <a:ext cx="230504" cy="92075"/>
            </a:xfrm>
            <a:custGeom>
              <a:avLst/>
              <a:gdLst/>
              <a:ahLst/>
              <a:cxnLst/>
              <a:rect l="l" t="t" r="r" b="b"/>
              <a:pathLst>
                <a:path w="230504" h="92075">
                  <a:moveTo>
                    <a:pt x="229930" y="91453"/>
                  </a:moveTo>
                  <a:lnTo>
                    <a:pt x="0" y="91453"/>
                  </a:lnTo>
                  <a:lnTo>
                    <a:pt x="0" y="0"/>
                  </a:lnTo>
                  <a:lnTo>
                    <a:pt x="229930" y="0"/>
                  </a:lnTo>
                  <a:lnTo>
                    <a:pt x="229930" y="91453"/>
                  </a:lnTo>
                  <a:close/>
                </a:path>
              </a:pathLst>
            </a:custGeom>
            <a:solidFill>
              <a:srgbClr val="899397"/>
            </a:solidFill>
          </p:spPr>
          <p:txBody>
            <a:bodyPr wrap="square" lIns="0" tIns="0" rIns="0" bIns="0" rtlCol="0"/>
            <a:lstStyle/>
            <a:p/>
          </p:txBody>
        </p:sp>
        <p:sp>
          <p:nvSpPr>
            <p:cNvPr id="185" name="object 185"/>
            <p:cNvSpPr/>
            <p:nvPr/>
          </p:nvSpPr>
          <p:spPr>
            <a:xfrm>
              <a:off x="6958813" y="4257991"/>
              <a:ext cx="230504" cy="92075"/>
            </a:xfrm>
            <a:custGeom>
              <a:avLst/>
              <a:gdLst/>
              <a:ahLst/>
              <a:cxnLst/>
              <a:rect l="l" t="t" r="r" b="b"/>
              <a:pathLst>
                <a:path w="230504" h="92075">
                  <a:moveTo>
                    <a:pt x="0" y="0"/>
                  </a:moveTo>
                  <a:lnTo>
                    <a:pt x="229930" y="0"/>
                  </a:lnTo>
                  <a:lnTo>
                    <a:pt x="229930" y="91453"/>
                  </a:lnTo>
                  <a:lnTo>
                    <a:pt x="0" y="91453"/>
                  </a:lnTo>
                  <a:lnTo>
                    <a:pt x="0" y="0"/>
                  </a:lnTo>
                  <a:close/>
                </a:path>
              </a:pathLst>
            </a:custGeom>
            <a:ln w="3175">
              <a:solidFill>
                <a:srgbClr val="000000"/>
              </a:solidFill>
            </a:ln>
          </p:spPr>
          <p:txBody>
            <a:bodyPr wrap="square" lIns="0" tIns="0" rIns="0" bIns="0" rtlCol="0"/>
            <a:lstStyle/>
            <a:p/>
          </p:txBody>
        </p:sp>
        <p:sp>
          <p:nvSpPr>
            <p:cNvPr id="186" name="object 186"/>
            <p:cNvSpPr/>
            <p:nvPr/>
          </p:nvSpPr>
          <p:spPr>
            <a:xfrm>
              <a:off x="6958813" y="4257991"/>
              <a:ext cx="230504" cy="92075"/>
            </a:xfrm>
            <a:custGeom>
              <a:avLst/>
              <a:gdLst/>
              <a:ahLst/>
              <a:cxnLst/>
              <a:rect l="l" t="t" r="r" b="b"/>
              <a:pathLst>
                <a:path w="230504" h="92075">
                  <a:moveTo>
                    <a:pt x="229930" y="91453"/>
                  </a:moveTo>
                  <a:lnTo>
                    <a:pt x="0" y="91453"/>
                  </a:lnTo>
                  <a:lnTo>
                    <a:pt x="0" y="0"/>
                  </a:lnTo>
                  <a:lnTo>
                    <a:pt x="229930" y="0"/>
                  </a:lnTo>
                  <a:lnTo>
                    <a:pt x="229930" y="91453"/>
                  </a:lnTo>
                  <a:close/>
                </a:path>
              </a:pathLst>
            </a:custGeom>
            <a:solidFill>
              <a:srgbClr val="000000"/>
            </a:solidFill>
          </p:spPr>
          <p:txBody>
            <a:bodyPr wrap="square" lIns="0" tIns="0" rIns="0" bIns="0" rtlCol="0"/>
            <a:lstStyle/>
            <a:p/>
          </p:txBody>
        </p:sp>
        <p:sp>
          <p:nvSpPr>
            <p:cNvPr id="187" name="object 187"/>
            <p:cNvSpPr/>
            <p:nvPr/>
          </p:nvSpPr>
          <p:spPr>
            <a:xfrm>
              <a:off x="6958813" y="4257991"/>
              <a:ext cx="230504" cy="92075"/>
            </a:xfrm>
            <a:custGeom>
              <a:avLst/>
              <a:gdLst/>
              <a:ahLst/>
              <a:cxnLst/>
              <a:rect l="l" t="t" r="r" b="b"/>
              <a:pathLst>
                <a:path w="230504" h="92075">
                  <a:moveTo>
                    <a:pt x="0" y="0"/>
                  </a:moveTo>
                  <a:lnTo>
                    <a:pt x="229930" y="0"/>
                  </a:lnTo>
                  <a:lnTo>
                    <a:pt x="229930" y="91453"/>
                  </a:lnTo>
                  <a:lnTo>
                    <a:pt x="0" y="91453"/>
                  </a:lnTo>
                  <a:lnTo>
                    <a:pt x="0" y="0"/>
                  </a:lnTo>
                  <a:close/>
                </a:path>
              </a:pathLst>
            </a:custGeom>
            <a:ln w="9525">
              <a:solidFill>
                <a:srgbClr val="404040"/>
              </a:solidFill>
            </a:ln>
          </p:spPr>
          <p:txBody>
            <a:bodyPr wrap="square" lIns="0" tIns="0" rIns="0" bIns="0" rtlCol="0"/>
            <a:lstStyle/>
            <a:p/>
          </p:txBody>
        </p:sp>
        <p:sp>
          <p:nvSpPr>
            <p:cNvPr id="188" name="object 188"/>
            <p:cNvSpPr/>
            <p:nvPr/>
          </p:nvSpPr>
          <p:spPr>
            <a:xfrm>
              <a:off x="3004009" y="3226664"/>
              <a:ext cx="230504" cy="1123315"/>
            </a:xfrm>
            <a:custGeom>
              <a:avLst/>
              <a:gdLst/>
              <a:ahLst/>
              <a:cxnLst/>
              <a:rect l="l" t="t" r="r" b="b"/>
              <a:pathLst>
                <a:path w="230505" h="1123314">
                  <a:moveTo>
                    <a:pt x="229930" y="1122781"/>
                  </a:moveTo>
                  <a:lnTo>
                    <a:pt x="0" y="1122781"/>
                  </a:lnTo>
                  <a:lnTo>
                    <a:pt x="0" y="0"/>
                  </a:lnTo>
                  <a:lnTo>
                    <a:pt x="229930" y="0"/>
                  </a:lnTo>
                  <a:lnTo>
                    <a:pt x="229930" y="1122781"/>
                  </a:lnTo>
                  <a:close/>
                </a:path>
              </a:pathLst>
            </a:custGeom>
            <a:solidFill>
              <a:srgbClr val="EFEFF1"/>
            </a:solidFill>
          </p:spPr>
          <p:txBody>
            <a:bodyPr wrap="square" lIns="0" tIns="0" rIns="0" bIns="0" rtlCol="0"/>
            <a:lstStyle/>
            <a:p/>
          </p:txBody>
        </p:sp>
        <p:sp>
          <p:nvSpPr>
            <p:cNvPr id="189" name="object 189"/>
            <p:cNvSpPr/>
            <p:nvPr/>
          </p:nvSpPr>
          <p:spPr>
            <a:xfrm>
              <a:off x="3004009" y="3226664"/>
              <a:ext cx="230504" cy="1123315"/>
            </a:xfrm>
            <a:custGeom>
              <a:avLst/>
              <a:gdLst/>
              <a:ahLst/>
              <a:cxnLst/>
              <a:rect l="l" t="t" r="r" b="b"/>
              <a:pathLst>
                <a:path w="230505" h="1123314">
                  <a:moveTo>
                    <a:pt x="0" y="0"/>
                  </a:moveTo>
                  <a:lnTo>
                    <a:pt x="229930" y="0"/>
                  </a:lnTo>
                  <a:lnTo>
                    <a:pt x="229930" y="1122781"/>
                  </a:lnTo>
                  <a:lnTo>
                    <a:pt x="0" y="1122781"/>
                  </a:lnTo>
                  <a:lnTo>
                    <a:pt x="0" y="0"/>
                  </a:lnTo>
                  <a:close/>
                </a:path>
              </a:pathLst>
            </a:custGeom>
            <a:ln w="3175">
              <a:solidFill>
                <a:srgbClr val="000000"/>
              </a:solidFill>
            </a:ln>
          </p:spPr>
          <p:txBody>
            <a:bodyPr wrap="square" lIns="0" tIns="0" rIns="0" bIns="0" rtlCol="0"/>
            <a:lstStyle/>
            <a:p/>
          </p:txBody>
        </p:sp>
        <p:sp>
          <p:nvSpPr>
            <p:cNvPr id="190" name="object 190"/>
            <p:cNvSpPr/>
            <p:nvPr/>
          </p:nvSpPr>
          <p:spPr>
            <a:xfrm>
              <a:off x="3004009" y="3226664"/>
              <a:ext cx="230504" cy="1123315"/>
            </a:xfrm>
            <a:custGeom>
              <a:avLst/>
              <a:gdLst/>
              <a:ahLst/>
              <a:cxnLst/>
              <a:rect l="l" t="t" r="r" b="b"/>
              <a:pathLst>
                <a:path w="230505" h="1123314">
                  <a:moveTo>
                    <a:pt x="229930" y="1122781"/>
                  </a:moveTo>
                  <a:lnTo>
                    <a:pt x="0" y="1122781"/>
                  </a:lnTo>
                  <a:lnTo>
                    <a:pt x="0" y="0"/>
                  </a:lnTo>
                  <a:lnTo>
                    <a:pt x="229930" y="0"/>
                  </a:lnTo>
                  <a:lnTo>
                    <a:pt x="229930" y="1122781"/>
                  </a:lnTo>
                  <a:close/>
                </a:path>
              </a:pathLst>
            </a:custGeom>
            <a:solidFill>
              <a:srgbClr val="000000"/>
            </a:solidFill>
          </p:spPr>
          <p:txBody>
            <a:bodyPr wrap="square" lIns="0" tIns="0" rIns="0" bIns="0" rtlCol="0"/>
            <a:lstStyle/>
            <a:p/>
          </p:txBody>
        </p:sp>
        <p:sp>
          <p:nvSpPr>
            <p:cNvPr id="191" name="object 191"/>
            <p:cNvSpPr/>
            <p:nvPr/>
          </p:nvSpPr>
          <p:spPr>
            <a:xfrm>
              <a:off x="3004009" y="3226664"/>
              <a:ext cx="230504" cy="1123315"/>
            </a:xfrm>
            <a:custGeom>
              <a:avLst/>
              <a:gdLst/>
              <a:ahLst/>
              <a:cxnLst/>
              <a:rect l="l" t="t" r="r" b="b"/>
              <a:pathLst>
                <a:path w="230505" h="1123314">
                  <a:moveTo>
                    <a:pt x="0" y="0"/>
                  </a:moveTo>
                  <a:lnTo>
                    <a:pt x="229930" y="0"/>
                  </a:lnTo>
                  <a:lnTo>
                    <a:pt x="229930" y="1122781"/>
                  </a:lnTo>
                  <a:lnTo>
                    <a:pt x="0" y="1122781"/>
                  </a:lnTo>
                  <a:lnTo>
                    <a:pt x="0" y="0"/>
                  </a:lnTo>
                  <a:close/>
                </a:path>
              </a:pathLst>
            </a:custGeom>
            <a:ln w="9525">
              <a:solidFill>
                <a:srgbClr val="404040"/>
              </a:solidFill>
            </a:ln>
          </p:spPr>
          <p:txBody>
            <a:bodyPr wrap="square" lIns="0" tIns="0" rIns="0" bIns="0" rtlCol="0"/>
            <a:lstStyle/>
            <a:p/>
          </p:txBody>
        </p:sp>
        <p:sp>
          <p:nvSpPr>
            <p:cNvPr id="192" name="object 192"/>
            <p:cNvSpPr/>
            <p:nvPr/>
          </p:nvSpPr>
          <p:spPr>
            <a:xfrm>
              <a:off x="3601828" y="3101406"/>
              <a:ext cx="230504" cy="1248410"/>
            </a:xfrm>
            <a:custGeom>
              <a:avLst/>
              <a:gdLst/>
              <a:ahLst/>
              <a:cxnLst/>
              <a:rect l="l" t="t" r="r" b="b"/>
              <a:pathLst>
                <a:path w="230504" h="1248410">
                  <a:moveTo>
                    <a:pt x="229930" y="1248038"/>
                  </a:moveTo>
                  <a:lnTo>
                    <a:pt x="0" y="1248038"/>
                  </a:lnTo>
                  <a:lnTo>
                    <a:pt x="0" y="0"/>
                  </a:lnTo>
                  <a:lnTo>
                    <a:pt x="229930" y="0"/>
                  </a:lnTo>
                  <a:lnTo>
                    <a:pt x="229930" y="1248038"/>
                  </a:lnTo>
                  <a:close/>
                </a:path>
              </a:pathLst>
            </a:custGeom>
            <a:solidFill>
              <a:srgbClr val="EFEFF1"/>
            </a:solidFill>
          </p:spPr>
          <p:txBody>
            <a:bodyPr wrap="square" lIns="0" tIns="0" rIns="0" bIns="0" rtlCol="0"/>
            <a:lstStyle/>
            <a:p/>
          </p:txBody>
        </p:sp>
        <p:sp>
          <p:nvSpPr>
            <p:cNvPr id="193" name="object 193"/>
            <p:cNvSpPr/>
            <p:nvPr/>
          </p:nvSpPr>
          <p:spPr>
            <a:xfrm>
              <a:off x="3601828" y="3101406"/>
              <a:ext cx="230504" cy="1248410"/>
            </a:xfrm>
            <a:custGeom>
              <a:avLst/>
              <a:gdLst/>
              <a:ahLst/>
              <a:cxnLst/>
              <a:rect l="l" t="t" r="r" b="b"/>
              <a:pathLst>
                <a:path w="230504" h="1248410">
                  <a:moveTo>
                    <a:pt x="0" y="0"/>
                  </a:moveTo>
                  <a:lnTo>
                    <a:pt x="229930" y="0"/>
                  </a:lnTo>
                  <a:lnTo>
                    <a:pt x="229930" y="1248038"/>
                  </a:lnTo>
                  <a:lnTo>
                    <a:pt x="0" y="1248038"/>
                  </a:lnTo>
                  <a:lnTo>
                    <a:pt x="0" y="0"/>
                  </a:lnTo>
                  <a:close/>
                </a:path>
              </a:pathLst>
            </a:custGeom>
            <a:ln w="3175">
              <a:solidFill>
                <a:srgbClr val="000000"/>
              </a:solidFill>
            </a:ln>
          </p:spPr>
          <p:txBody>
            <a:bodyPr wrap="square" lIns="0" tIns="0" rIns="0" bIns="0" rtlCol="0"/>
            <a:lstStyle/>
            <a:p/>
          </p:txBody>
        </p:sp>
        <p:sp>
          <p:nvSpPr>
            <p:cNvPr id="194" name="object 194"/>
            <p:cNvSpPr/>
            <p:nvPr/>
          </p:nvSpPr>
          <p:spPr>
            <a:xfrm>
              <a:off x="3601828" y="3101406"/>
              <a:ext cx="230504" cy="1248410"/>
            </a:xfrm>
            <a:custGeom>
              <a:avLst/>
              <a:gdLst/>
              <a:ahLst/>
              <a:cxnLst/>
              <a:rect l="l" t="t" r="r" b="b"/>
              <a:pathLst>
                <a:path w="230504" h="1248410">
                  <a:moveTo>
                    <a:pt x="229930" y="1248038"/>
                  </a:moveTo>
                  <a:lnTo>
                    <a:pt x="0" y="1248038"/>
                  </a:lnTo>
                  <a:lnTo>
                    <a:pt x="0" y="0"/>
                  </a:lnTo>
                  <a:lnTo>
                    <a:pt x="229930" y="0"/>
                  </a:lnTo>
                  <a:lnTo>
                    <a:pt x="229930" y="1248038"/>
                  </a:lnTo>
                  <a:close/>
                </a:path>
              </a:pathLst>
            </a:custGeom>
            <a:solidFill>
              <a:srgbClr val="000000"/>
            </a:solidFill>
          </p:spPr>
          <p:txBody>
            <a:bodyPr wrap="square" lIns="0" tIns="0" rIns="0" bIns="0" rtlCol="0"/>
            <a:lstStyle/>
            <a:p/>
          </p:txBody>
        </p:sp>
        <p:sp>
          <p:nvSpPr>
            <p:cNvPr id="195" name="object 195"/>
            <p:cNvSpPr/>
            <p:nvPr/>
          </p:nvSpPr>
          <p:spPr>
            <a:xfrm>
              <a:off x="3601828" y="3101406"/>
              <a:ext cx="230504" cy="1248410"/>
            </a:xfrm>
            <a:custGeom>
              <a:avLst/>
              <a:gdLst/>
              <a:ahLst/>
              <a:cxnLst/>
              <a:rect l="l" t="t" r="r" b="b"/>
              <a:pathLst>
                <a:path w="230504" h="1248410">
                  <a:moveTo>
                    <a:pt x="0" y="0"/>
                  </a:moveTo>
                  <a:lnTo>
                    <a:pt x="229930" y="0"/>
                  </a:lnTo>
                  <a:lnTo>
                    <a:pt x="229930" y="1248038"/>
                  </a:lnTo>
                  <a:lnTo>
                    <a:pt x="0" y="1248038"/>
                  </a:lnTo>
                  <a:lnTo>
                    <a:pt x="0" y="0"/>
                  </a:lnTo>
                  <a:close/>
                </a:path>
              </a:pathLst>
            </a:custGeom>
            <a:ln w="9525">
              <a:solidFill>
                <a:srgbClr val="404040"/>
              </a:solidFill>
            </a:ln>
          </p:spPr>
          <p:txBody>
            <a:bodyPr wrap="square" lIns="0" tIns="0" rIns="0" bIns="0" rtlCol="0"/>
            <a:lstStyle/>
            <a:p/>
          </p:txBody>
        </p:sp>
        <p:sp>
          <p:nvSpPr>
            <p:cNvPr id="196" name="object 196"/>
            <p:cNvSpPr/>
            <p:nvPr/>
          </p:nvSpPr>
          <p:spPr>
            <a:xfrm>
              <a:off x="4199647" y="2952574"/>
              <a:ext cx="230504" cy="1397000"/>
            </a:xfrm>
            <a:custGeom>
              <a:avLst/>
              <a:gdLst/>
              <a:ahLst/>
              <a:cxnLst/>
              <a:rect l="l" t="t" r="r" b="b"/>
              <a:pathLst>
                <a:path w="230504" h="1397000">
                  <a:moveTo>
                    <a:pt x="229930" y="1396871"/>
                  </a:moveTo>
                  <a:lnTo>
                    <a:pt x="0" y="1396871"/>
                  </a:lnTo>
                  <a:lnTo>
                    <a:pt x="0" y="0"/>
                  </a:lnTo>
                  <a:lnTo>
                    <a:pt x="229930" y="0"/>
                  </a:lnTo>
                  <a:lnTo>
                    <a:pt x="229930" y="1396871"/>
                  </a:lnTo>
                  <a:close/>
                </a:path>
              </a:pathLst>
            </a:custGeom>
            <a:solidFill>
              <a:srgbClr val="EFEFF1"/>
            </a:solidFill>
          </p:spPr>
          <p:txBody>
            <a:bodyPr wrap="square" lIns="0" tIns="0" rIns="0" bIns="0" rtlCol="0"/>
            <a:lstStyle/>
            <a:p/>
          </p:txBody>
        </p:sp>
        <p:sp>
          <p:nvSpPr>
            <p:cNvPr id="197" name="object 197"/>
            <p:cNvSpPr/>
            <p:nvPr/>
          </p:nvSpPr>
          <p:spPr>
            <a:xfrm>
              <a:off x="4199647" y="2952574"/>
              <a:ext cx="230504" cy="1397000"/>
            </a:xfrm>
            <a:custGeom>
              <a:avLst/>
              <a:gdLst/>
              <a:ahLst/>
              <a:cxnLst/>
              <a:rect l="l" t="t" r="r" b="b"/>
              <a:pathLst>
                <a:path w="230504" h="1397000">
                  <a:moveTo>
                    <a:pt x="0" y="0"/>
                  </a:moveTo>
                  <a:lnTo>
                    <a:pt x="229930" y="0"/>
                  </a:lnTo>
                  <a:lnTo>
                    <a:pt x="229930" y="1396871"/>
                  </a:lnTo>
                  <a:lnTo>
                    <a:pt x="0" y="1396871"/>
                  </a:lnTo>
                  <a:lnTo>
                    <a:pt x="0" y="0"/>
                  </a:lnTo>
                  <a:close/>
                </a:path>
              </a:pathLst>
            </a:custGeom>
            <a:ln w="3175">
              <a:solidFill>
                <a:srgbClr val="000000"/>
              </a:solidFill>
            </a:ln>
          </p:spPr>
          <p:txBody>
            <a:bodyPr wrap="square" lIns="0" tIns="0" rIns="0" bIns="0" rtlCol="0"/>
            <a:lstStyle/>
            <a:p/>
          </p:txBody>
        </p:sp>
        <p:sp>
          <p:nvSpPr>
            <p:cNvPr id="198" name="object 198"/>
            <p:cNvSpPr/>
            <p:nvPr/>
          </p:nvSpPr>
          <p:spPr>
            <a:xfrm>
              <a:off x="4199647" y="2952574"/>
              <a:ext cx="230504" cy="1397000"/>
            </a:xfrm>
            <a:custGeom>
              <a:avLst/>
              <a:gdLst/>
              <a:ahLst/>
              <a:cxnLst/>
              <a:rect l="l" t="t" r="r" b="b"/>
              <a:pathLst>
                <a:path w="230504" h="1397000">
                  <a:moveTo>
                    <a:pt x="229930" y="1396871"/>
                  </a:moveTo>
                  <a:lnTo>
                    <a:pt x="0" y="1396871"/>
                  </a:lnTo>
                  <a:lnTo>
                    <a:pt x="0" y="0"/>
                  </a:lnTo>
                  <a:lnTo>
                    <a:pt x="229930" y="0"/>
                  </a:lnTo>
                  <a:lnTo>
                    <a:pt x="229930" y="1396871"/>
                  </a:lnTo>
                  <a:close/>
                </a:path>
              </a:pathLst>
            </a:custGeom>
            <a:solidFill>
              <a:srgbClr val="000000"/>
            </a:solidFill>
          </p:spPr>
          <p:txBody>
            <a:bodyPr wrap="square" lIns="0" tIns="0" rIns="0" bIns="0" rtlCol="0"/>
            <a:lstStyle/>
            <a:p/>
          </p:txBody>
        </p:sp>
        <p:sp>
          <p:nvSpPr>
            <p:cNvPr id="199" name="object 199"/>
            <p:cNvSpPr/>
            <p:nvPr/>
          </p:nvSpPr>
          <p:spPr>
            <a:xfrm>
              <a:off x="4199647" y="2952574"/>
              <a:ext cx="230504" cy="1397000"/>
            </a:xfrm>
            <a:custGeom>
              <a:avLst/>
              <a:gdLst/>
              <a:ahLst/>
              <a:cxnLst/>
              <a:rect l="l" t="t" r="r" b="b"/>
              <a:pathLst>
                <a:path w="230504" h="1397000">
                  <a:moveTo>
                    <a:pt x="0" y="0"/>
                  </a:moveTo>
                  <a:lnTo>
                    <a:pt x="229930" y="0"/>
                  </a:lnTo>
                  <a:lnTo>
                    <a:pt x="229930" y="1396871"/>
                  </a:lnTo>
                  <a:lnTo>
                    <a:pt x="0" y="1396871"/>
                  </a:lnTo>
                  <a:lnTo>
                    <a:pt x="0" y="0"/>
                  </a:lnTo>
                  <a:close/>
                </a:path>
              </a:pathLst>
            </a:custGeom>
            <a:ln w="9525">
              <a:solidFill>
                <a:srgbClr val="404040"/>
              </a:solidFill>
            </a:ln>
          </p:spPr>
          <p:txBody>
            <a:bodyPr wrap="square" lIns="0" tIns="0" rIns="0" bIns="0" rtlCol="0"/>
            <a:lstStyle/>
            <a:p/>
          </p:txBody>
        </p:sp>
        <p:sp>
          <p:nvSpPr>
            <p:cNvPr id="200" name="object 200"/>
            <p:cNvSpPr/>
            <p:nvPr/>
          </p:nvSpPr>
          <p:spPr>
            <a:xfrm>
              <a:off x="4797466" y="2801167"/>
              <a:ext cx="230504" cy="1548765"/>
            </a:xfrm>
            <a:custGeom>
              <a:avLst/>
              <a:gdLst/>
              <a:ahLst/>
              <a:cxnLst/>
              <a:rect l="l" t="t" r="r" b="b"/>
              <a:pathLst>
                <a:path w="230504" h="1548764">
                  <a:moveTo>
                    <a:pt x="229930" y="1548277"/>
                  </a:moveTo>
                  <a:lnTo>
                    <a:pt x="0" y="1548277"/>
                  </a:lnTo>
                  <a:lnTo>
                    <a:pt x="0" y="0"/>
                  </a:lnTo>
                  <a:lnTo>
                    <a:pt x="229930" y="0"/>
                  </a:lnTo>
                  <a:lnTo>
                    <a:pt x="229930" y="1548277"/>
                  </a:lnTo>
                  <a:close/>
                </a:path>
              </a:pathLst>
            </a:custGeom>
            <a:solidFill>
              <a:srgbClr val="EFEFF1"/>
            </a:solidFill>
          </p:spPr>
          <p:txBody>
            <a:bodyPr wrap="square" lIns="0" tIns="0" rIns="0" bIns="0" rtlCol="0"/>
            <a:lstStyle/>
            <a:p/>
          </p:txBody>
        </p:sp>
        <p:sp>
          <p:nvSpPr>
            <p:cNvPr id="201" name="object 201"/>
            <p:cNvSpPr/>
            <p:nvPr/>
          </p:nvSpPr>
          <p:spPr>
            <a:xfrm>
              <a:off x="4797466" y="2801167"/>
              <a:ext cx="230504" cy="1548765"/>
            </a:xfrm>
            <a:custGeom>
              <a:avLst/>
              <a:gdLst/>
              <a:ahLst/>
              <a:cxnLst/>
              <a:rect l="l" t="t" r="r" b="b"/>
              <a:pathLst>
                <a:path w="230504" h="1548764">
                  <a:moveTo>
                    <a:pt x="0" y="0"/>
                  </a:moveTo>
                  <a:lnTo>
                    <a:pt x="229930" y="0"/>
                  </a:lnTo>
                  <a:lnTo>
                    <a:pt x="229930" y="1548277"/>
                  </a:lnTo>
                  <a:lnTo>
                    <a:pt x="0" y="1548277"/>
                  </a:lnTo>
                  <a:lnTo>
                    <a:pt x="0" y="0"/>
                  </a:lnTo>
                  <a:close/>
                </a:path>
              </a:pathLst>
            </a:custGeom>
            <a:ln w="3175">
              <a:solidFill>
                <a:srgbClr val="000000"/>
              </a:solidFill>
            </a:ln>
          </p:spPr>
          <p:txBody>
            <a:bodyPr wrap="square" lIns="0" tIns="0" rIns="0" bIns="0" rtlCol="0"/>
            <a:lstStyle/>
            <a:p/>
          </p:txBody>
        </p:sp>
        <p:sp>
          <p:nvSpPr>
            <p:cNvPr id="202" name="object 202"/>
            <p:cNvSpPr/>
            <p:nvPr/>
          </p:nvSpPr>
          <p:spPr>
            <a:xfrm>
              <a:off x="4797466" y="2801167"/>
              <a:ext cx="230504" cy="1548765"/>
            </a:xfrm>
            <a:custGeom>
              <a:avLst/>
              <a:gdLst/>
              <a:ahLst/>
              <a:cxnLst/>
              <a:rect l="l" t="t" r="r" b="b"/>
              <a:pathLst>
                <a:path w="230504" h="1548764">
                  <a:moveTo>
                    <a:pt x="229930" y="1548277"/>
                  </a:moveTo>
                  <a:lnTo>
                    <a:pt x="0" y="1548277"/>
                  </a:lnTo>
                  <a:lnTo>
                    <a:pt x="0" y="0"/>
                  </a:lnTo>
                  <a:lnTo>
                    <a:pt x="229930" y="0"/>
                  </a:lnTo>
                  <a:lnTo>
                    <a:pt x="229930" y="1548277"/>
                  </a:lnTo>
                  <a:close/>
                </a:path>
              </a:pathLst>
            </a:custGeom>
            <a:solidFill>
              <a:srgbClr val="000000"/>
            </a:solidFill>
          </p:spPr>
          <p:txBody>
            <a:bodyPr wrap="square" lIns="0" tIns="0" rIns="0" bIns="0" rtlCol="0"/>
            <a:lstStyle/>
            <a:p/>
          </p:txBody>
        </p:sp>
        <p:sp>
          <p:nvSpPr>
            <p:cNvPr id="203" name="object 203"/>
            <p:cNvSpPr/>
            <p:nvPr/>
          </p:nvSpPr>
          <p:spPr>
            <a:xfrm>
              <a:off x="4797466" y="2801167"/>
              <a:ext cx="230504" cy="1548765"/>
            </a:xfrm>
            <a:custGeom>
              <a:avLst/>
              <a:gdLst/>
              <a:ahLst/>
              <a:cxnLst/>
              <a:rect l="l" t="t" r="r" b="b"/>
              <a:pathLst>
                <a:path w="230504" h="1548764">
                  <a:moveTo>
                    <a:pt x="0" y="0"/>
                  </a:moveTo>
                  <a:lnTo>
                    <a:pt x="229930" y="0"/>
                  </a:lnTo>
                  <a:lnTo>
                    <a:pt x="229930" y="1548277"/>
                  </a:lnTo>
                  <a:lnTo>
                    <a:pt x="0" y="1548277"/>
                  </a:lnTo>
                  <a:lnTo>
                    <a:pt x="0" y="0"/>
                  </a:lnTo>
                  <a:close/>
                </a:path>
              </a:pathLst>
            </a:custGeom>
            <a:ln w="9525">
              <a:solidFill>
                <a:srgbClr val="404040"/>
              </a:solidFill>
            </a:ln>
          </p:spPr>
          <p:txBody>
            <a:bodyPr wrap="square" lIns="0" tIns="0" rIns="0" bIns="0" rtlCol="0"/>
            <a:lstStyle/>
            <a:p/>
          </p:txBody>
        </p:sp>
        <p:sp>
          <p:nvSpPr>
            <p:cNvPr id="204" name="object 204"/>
            <p:cNvSpPr/>
            <p:nvPr/>
          </p:nvSpPr>
          <p:spPr>
            <a:xfrm>
              <a:off x="5395286" y="2639057"/>
              <a:ext cx="230504" cy="1710689"/>
            </a:xfrm>
            <a:custGeom>
              <a:avLst/>
              <a:gdLst/>
              <a:ahLst/>
              <a:cxnLst/>
              <a:rect l="l" t="t" r="r" b="b"/>
              <a:pathLst>
                <a:path w="230504" h="1710689">
                  <a:moveTo>
                    <a:pt x="229930" y="1710388"/>
                  </a:moveTo>
                  <a:lnTo>
                    <a:pt x="0" y="1710388"/>
                  </a:lnTo>
                  <a:lnTo>
                    <a:pt x="0" y="0"/>
                  </a:lnTo>
                  <a:lnTo>
                    <a:pt x="229930" y="0"/>
                  </a:lnTo>
                  <a:lnTo>
                    <a:pt x="229930" y="1710388"/>
                  </a:lnTo>
                  <a:close/>
                </a:path>
              </a:pathLst>
            </a:custGeom>
            <a:solidFill>
              <a:srgbClr val="EFEFF1"/>
            </a:solidFill>
          </p:spPr>
          <p:txBody>
            <a:bodyPr wrap="square" lIns="0" tIns="0" rIns="0" bIns="0" rtlCol="0"/>
            <a:lstStyle/>
            <a:p/>
          </p:txBody>
        </p:sp>
        <p:sp>
          <p:nvSpPr>
            <p:cNvPr id="205" name="object 205"/>
            <p:cNvSpPr/>
            <p:nvPr/>
          </p:nvSpPr>
          <p:spPr>
            <a:xfrm>
              <a:off x="5395286" y="2639057"/>
              <a:ext cx="230504" cy="1710689"/>
            </a:xfrm>
            <a:custGeom>
              <a:avLst/>
              <a:gdLst/>
              <a:ahLst/>
              <a:cxnLst/>
              <a:rect l="l" t="t" r="r" b="b"/>
              <a:pathLst>
                <a:path w="230504" h="1710689">
                  <a:moveTo>
                    <a:pt x="0" y="0"/>
                  </a:moveTo>
                  <a:lnTo>
                    <a:pt x="229930" y="0"/>
                  </a:lnTo>
                  <a:lnTo>
                    <a:pt x="229930" y="1710388"/>
                  </a:lnTo>
                  <a:lnTo>
                    <a:pt x="0" y="1710388"/>
                  </a:lnTo>
                  <a:lnTo>
                    <a:pt x="0" y="0"/>
                  </a:lnTo>
                  <a:close/>
                </a:path>
              </a:pathLst>
            </a:custGeom>
            <a:ln w="3175">
              <a:solidFill>
                <a:srgbClr val="000000"/>
              </a:solidFill>
            </a:ln>
          </p:spPr>
          <p:txBody>
            <a:bodyPr wrap="square" lIns="0" tIns="0" rIns="0" bIns="0" rtlCol="0"/>
            <a:lstStyle/>
            <a:p/>
          </p:txBody>
        </p:sp>
        <p:sp>
          <p:nvSpPr>
            <p:cNvPr id="206" name="object 206"/>
            <p:cNvSpPr/>
            <p:nvPr/>
          </p:nvSpPr>
          <p:spPr>
            <a:xfrm>
              <a:off x="5395286" y="2639057"/>
              <a:ext cx="230504" cy="1710689"/>
            </a:xfrm>
            <a:custGeom>
              <a:avLst/>
              <a:gdLst/>
              <a:ahLst/>
              <a:cxnLst/>
              <a:rect l="l" t="t" r="r" b="b"/>
              <a:pathLst>
                <a:path w="230504" h="1710689">
                  <a:moveTo>
                    <a:pt x="229930" y="1710388"/>
                  </a:moveTo>
                  <a:lnTo>
                    <a:pt x="0" y="1710388"/>
                  </a:lnTo>
                  <a:lnTo>
                    <a:pt x="0" y="0"/>
                  </a:lnTo>
                  <a:lnTo>
                    <a:pt x="229930" y="0"/>
                  </a:lnTo>
                  <a:lnTo>
                    <a:pt x="229930" y="1710388"/>
                  </a:lnTo>
                  <a:close/>
                </a:path>
              </a:pathLst>
            </a:custGeom>
            <a:solidFill>
              <a:srgbClr val="000000"/>
            </a:solidFill>
          </p:spPr>
          <p:txBody>
            <a:bodyPr wrap="square" lIns="0" tIns="0" rIns="0" bIns="0" rtlCol="0"/>
            <a:lstStyle/>
            <a:p/>
          </p:txBody>
        </p:sp>
        <p:sp>
          <p:nvSpPr>
            <p:cNvPr id="207" name="object 207"/>
            <p:cNvSpPr/>
            <p:nvPr/>
          </p:nvSpPr>
          <p:spPr>
            <a:xfrm>
              <a:off x="5395286" y="2639057"/>
              <a:ext cx="230504" cy="1710689"/>
            </a:xfrm>
            <a:custGeom>
              <a:avLst/>
              <a:gdLst/>
              <a:ahLst/>
              <a:cxnLst/>
              <a:rect l="l" t="t" r="r" b="b"/>
              <a:pathLst>
                <a:path w="230504" h="1710689">
                  <a:moveTo>
                    <a:pt x="0" y="0"/>
                  </a:moveTo>
                  <a:lnTo>
                    <a:pt x="229930" y="0"/>
                  </a:lnTo>
                  <a:lnTo>
                    <a:pt x="229930" y="1710388"/>
                  </a:lnTo>
                  <a:lnTo>
                    <a:pt x="0" y="1710388"/>
                  </a:lnTo>
                  <a:lnTo>
                    <a:pt x="0" y="0"/>
                  </a:lnTo>
                  <a:close/>
                </a:path>
              </a:pathLst>
            </a:custGeom>
            <a:ln w="9524">
              <a:solidFill>
                <a:srgbClr val="404040"/>
              </a:solidFill>
            </a:ln>
          </p:spPr>
          <p:txBody>
            <a:bodyPr wrap="square" lIns="0" tIns="0" rIns="0" bIns="0" rtlCol="0"/>
            <a:lstStyle/>
            <a:p/>
          </p:txBody>
        </p:sp>
        <p:sp>
          <p:nvSpPr>
            <p:cNvPr id="208" name="object 208"/>
            <p:cNvSpPr/>
            <p:nvPr/>
          </p:nvSpPr>
          <p:spPr>
            <a:xfrm>
              <a:off x="5993105" y="2467666"/>
              <a:ext cx="230504" cy="1882139"/>
            </a:xfrm>
            <a:custGeom>
              <a:avLst/>
              <a:gdLst/>
              <a:ahLst/>
              <a:cxnLst/>
              <a:rect l="l" t="t" r="r" b="b"/>
              <a:pathLst>
                <a:path w="230504" h="1882139">
                  <a:moveTo>
                    <a:pt x="229930" y="1881779"/>
                  </a:moveTo>
                  <a:lnTo>
                    <a:pt x="0" y="1881779"/>
                  </a:lnTo>
                  <a:lnTo>
                    <a:pt x="0" y="0"/>
                  </a:lnTo>
                  <a:lnTo>
                    <a:pt x="229930" y="0"/>
                  </a:lnTo>
                  <a:lnTo>
                    <a:pt x="229930" y="1881779"/>
                  </a:lnTo>
                  <a:close/>
                </a:path>
              </a:pathLst>
            </a:custGeom>
            <a:solidFill>
              <a:srgbClr val="EFEFF1"/>
            </a:solidFill>
          </p:spPr>
          <p:txBody>
            <a:bodyPr wrap="square" lIns="0" tIns="0" rIns="0" bIns="0" rtlCol="0"/>
            <a:lstStyle/>
            <a:p/>
          </p:txBody>
        </p:sp>
        <p:sp>
          <p:nvSpPr>
            <p:cNvPr id="209" name="object 209"/>
            <p:cNvSpPr/>
            <p:nvPr/>
          </p:nvSpPr>
          <p:spPr>
            <a:xfrm>
              <a:off x="5993105" y="2467666"/>
              <a:ext cx="230504" cy="1882139"/>
            </a:xfrm>
            <a:custGeom>
              <a:avLst/>
              <a:gdLst/>
              <a:ahLst/>
              <a:cxnLst/>
              <a:rect l="l" t="t" r="r" b="b"/>
              <a:pathLst>
                <a:path w="230504" h="1882139">
                  <a:moveTo>
                    <a:pt x="0" y="0"/>
                  </a:moveTo>
                  <a:lnTo>
                    <a:pt x="229930" y="0"/>
                  </a:lnTo>
                  <a:lnTo>
                    <a:pt x="229930" y="1881779"/>
                  </a:lnTo>
                  <a:lnTo>
                    <a:pt x="0" y="1881779"/>
                  </a:lnTo>
                  <a:lnTo>
                    <a:pt x="0" y="0"/>
                  </a:lnTo>
                  <a:close/>
                </a:path>
              </a:pathLst>
            </a:custGeom>
            <a:ln w="3175">
              <a:solidFill>
                <a:srgbClr val="000000"/>
              </a:solidFill>
            </a:ln>
          </p:spPr>
          <p:txBody>
            <a:bodyPr wrap="square" lIns="0" tIns="0" rIns="0" bIns="0" rtlCol="0"/>
            <a:lstStyle/>
            <a:p/>
          </p:txBody>
        </p:sp>
        <p:sp>
          <p:nvSpPr>
            <p:cNvPr id="210" name="object 210"/>
            <p:cNvSpPr/>
            <p:nvPr/>
          </p:nvSpPr>
          <p:spPr>
            <a:xfrm>
              <a:off x="5993105" y="2467666"/>
              <a:ext cx="230504" cy="1882139"/>
            </a:xfrm>
            <a:custGeom>
              <a:avLst/>
              <a:gdLst/>
              <a:ahLst/>
              <a:cxnLst/>
              <a:rect l="l" t="t" r="r" b="b"/>
              <a:pathLst>
                <a:path w="230504" h="1882139">
                  <a:moveTo>
                    <a:pt x="229930" y="1881779"/>
                  </a:moveTo>
                  <a:lnTo>
                    <a:pt x="0" y="1881779"/>
                  </a:lnTo>
                  <a:lnTo>
                    <a:pt x="0" y="0"/>
                  </a:lnTo>
                  <a:lnTo>
                    <a:pt x="229930" y="0"/>
                  </a:lnTo>
                  <a:lnTo>
                    <a:pt x="229930" y="1881779"/>
                  </a:lnTo>
                  <a:close/>
                </a:path>
              </a:pathLst>
            </a:custGeom>
            <a:solidFill>
              <a:srgbClr val="000000"/>
            </a:solidFill>
          </p:spPr>
          <p:txBody>
            <a:bodyPr wrap="square" lIns="0" tIns="0" rIns="0" bIns="0" rtlCol="0"/>
            <a:lstStyle/>
            <a:p/>
          </p:txBody>
        </p:sp>
        <p:sp>
          <p:nvSpPr>
            <p:cNvPr id="211" name="object 211"/>
            <p:cNvSpPr/>
            <p:nvPr/>
          </p:nvSpPr>
          <p:spPr>
            <a:xfrm>
              <a:off x="5993105" y="2467666"/>
              <a:ext cx="230504" cy="1882139"/>
            </a:xfrm>
            <a:custGeom>
              <a:avLst/>
              <a:gdLst/>
              <a:ahLst/>
              <a:cxnLst/>
              <a:rect l="l" t="t" r="r" b="b"/>
              <a:pathLst>
                <a:path w="230504" h="1882139">
                  <a:moveTo>
                    <a:pt x="0" y="0"/>
                  </a:moveTo>
                  <a:lnTo>
                    <a:pt x="229930" y="0"/>
                  </a:lnTo>
                  <a:lnTo>
                    <a:pt x="229930" y="1881779"/>
                  </a:lnTo>
                  <a:lnTo>
                    <a:pt x="0" y="1881779"/>
                  </a:lnTo>
                  <a:lnTo>
                    <a:pt x="0" y="0"/>
                  </a:lnTo>
                  <a:close/>
                </a:path>
              </a:pathLst>
            </a:custGeom>
            <a:ln w="9525">
              <a:solidFill>
                <a:srgbClr val="404040"/>
              </a:solidFill>
            </a:ln>
          </p:spPr>
          <p:txBody>
            <a:bodyPr wrap="square" lIns="0" tIns="0" rIns="0" bIns="0" rtlCol="0"/>
            <a:lstStyle/>
            <a:p/>
          </p:txBody>
        </p:sp>
        <p:sp>
          <p:nvSpPr>
            <p:cNvPr id="212" name="object 212"/>
            <p:cNvSpPr/>
            <p:nvPr/>
          </p:nvSpPr>
          <p:spPr>
            <a:xfrm>
              <a:off x="6590924" y="2287874"/>
              <a:ext cx="230504" cy="2061845"/>
            </a:xfrm>
            <a:custGeom>
              <a:avLst/>
              <a:gdLst/>
              <a:ahLst/>
              <a:cxnLst/>
              <a:rect l="l" t="t" r="r" b="b"/>
              <a:pathLst>
                <a:path w="230504" h="2061845">
                  <a:moveTo>
                    <a:pt x="229930" y="2061570"/>
                  </a:moveTo>
                  <a:lnTo>
                    <a:pt x="0" y="2061570"/>
                  </a:lnTo>
                  <a:lnTo>
                    <a:pt x="0" y="0"/>
                  </a:lnTo>
                  <a:lnTo>
                    <a:pt x="229930" y="0"/>
                  </a:lnTo>
                  <a:lnTo>
                    <a:pt x="229930" y="2061570"/>
                  </a:lnTo>
                  <a:close/>
                </a:path>
              </a:pathLst>
            </a:custGeom>
            <a:solidFill>
              <a:srgbClr val="EFEFF1"/>
            </a:solidFill>
          </p:spPr>
          <p:txBody>
            <a:bodyPr wrap="square" lIns="0" tIns="0" rIns="0" bIns="0" rtlCol="0"/>
            <a:lstStyle/>
            <a:p/>
          </p:txBody>
        </p:sp>
        <p:sp>
          <p:nvSpPr>
            <p:cNvPr id="213" name="object 213"/>
            <p:cNvSpPr/>
            <p:nvPr/>
          </p:nvSpPr>
          <p:spPr>
            <a:xfrm>
              <a:off x="6590924" y="2287874"/>
              <a:ext cx="230504" cy="2061845"/>
            </a:xfrm>
            <a:custGeom>
              <a:avLst/>
              <a:gdLst/>
              <a:ahLst/>
              <a:cxnLst/>
              <a:rect l="l" t="t" r="r" b="b"/>
              <a:pathLst>
                <a:path w="230504" h="2061845">
                  <a:moveTo>
                    <a:pt x="0" y="0"/>
                  </a:moveTo>
                  <a:lnTo>
                    <a:pt x="229930" y="0"/>
                  </a:lnTo>
                  <a:lnTo>
                    <a:pt x="229930" y="2061570"/>
                  </a:lnTo>
                  <a:lnTo>
                    <a:pt x="0" y="2061570"/>
                  </a:lnTo>
                  <a:lnTo>
                    <a:pt x="0" y="0"/>
                  </a:lnTo>
                  <a:close/>
                </a:path>
              </a:pathLst>
            </a:custGeom>
            <a:ln w="3175">
              <a:solidFill>
                <a:srgbClr val="000000"/>
              </a:solidFill>
            </a:ln>
          </p:spPr>
          <p:txBody>
            <a:bodyPr wrap="square" lIns="0" tIns="0" rIns="0" bIns="0" rtlCol="0"/>
            <a:lstStyle/>
            <a:p/>
          </p:txBody>
        </p:sp>
        <p:sp>
          <p:nvSpPr>
            <p:cNvPr id="214" name="object 214"/>
            <p:cNvSpPr/>
            <p:nvPr/>
          </p:nvSpPr>
          <p:spPr>
            <a:xfrm>
              <a:off x="6590924" y="2287874"/>
              <a:ext cx="230504" cy="2061845"/>
            </a:xfrm>
            <a:custGeom>
              <a:avLst/>
              <a:gdLst/>
              <a:ahLst/>
              <a:cxnLst/>
              <a:rect l="l" t="t" r="r" b="b"/>
              <a:pathLst>
                <a:path w="230504" h="2061845">
                  <a:moveTo>
                    <a:pt x="229930" y="2061570"/>
                  </a:moveTo>
                  <a:lnTo>
                    <a:pt x="0" y="2061570"/>
                  </a:lnTo>
                  <a:lnTo>
                    <a:pt x="0" y="0"/>
                  </a:lnTo>
                  <a:lnTo>
                    <a:pt x="229930" y="0"/>
                  </a:lnTo>
                  <a:lnTo>
                    <a:pt x="229930" y="2061570"/>
                  </a:lnTo>
                  <a:close/>
                </a:path>
              </a:pathLst>
            </a:custGeom>
            <a:solidFill>
              <a:srgbClr val="000000"/>
            </a:solidFill>
          </p:spPr>
          <p:txBody>
            <a:bodyPr wrap="square" lIns="0" tIns="0" rIns="0" bIns="0" rtlCol="0"/>
            <a:lstStyle/>
            <a:p/>
          </p:txBody>
        </p:sp>
        <p:sp>
          <p:nvSpPr>
            <p:cNvPr id="215" name="object 215"/>
            <p:cNvSpPr/>
            <p:nvPr/>
          </p:nvSpPr>
          <p:spPr>
            <a:xfrm>
              <a:off x="6590924" y="2287874"/>
              <a:ext cx="230504" cy="2061845"/>
            </a:xfrm>
            <a:custGeom>
              <a:avLst/>
              <a:gdLst/>
              <a:ahLst/>
              <a:cxnLst/>
              <a:rect l="l" t="t" r="r" b="b"/>
              <a:pathLst>
                <a:path w="230504" h="2061845">
                  <a:moveTo>
                    <a:pt x="0" y="0"/>
                  </a:moveTo>
                  <a:lnTo>
                    <a:pt x="229930" y="0"/>
                  </a:lnTo>
                  <a:lnTo>
                    <a:pt x="229930" y="2061570"/>
                  </a:lnTo>
                  <a:lnTo>
                    <a:pt x="0" y="2061570"/>
                  </a:lnTo>
                  <a:lnTo>
                    <a:pt x="0" y="0"/>
                  </a:lnTo>
                  <a:close/>
                </a:path>
              </a:pathLst>
            </a:custGeom>
            <a:ln w="9525">
              <a:solidFill>
                <a:srgbClr val="404040"/>
              </a:solidFill>
            </a:ln>
          </p:spPr>
          <p:txBody>
            <a:bodyPr wrap="square" lIns="0" tIns="0" rIns="0" bIns="0" rtlCol="0"/>
            <a:lstStyle/>
            <a:p/>
          </p:txBody>
        </p:sp>
        <p:sp>
          <p:nvSpPr>
            <p:cNvPr id="216" name="object 216"/>
            <p:cNvSpPr/>
            <p:nvPr/>
          </p:nvSpPr>
          <p:spPr>
            <a:xfrm>
              <a:off x="7188743" y="2109777"/>
              <a:ext cx="230504" cy="2240280"/>
            </a:xfrm>
            <a:custGeom>
              <a:avLst/>
              <a:gdLst/>
              <a:ahLst/>
              <a:cxnLst/>
              <a:rect l="l" t="t" r="r" b="b"/>
              <a:pathLst>
                <a:path w="230504" h="2240279">
                  <a:moveTo>
                    <a:pt x="229930" y="2239668"/>
                  </a:moveTo>
                  <a:lnTo>
                    <a:pt x="0" y="2239668"/>
                  </a:lnTo>
                  <a:lnTo>
                    <a:pt x="0" y="0"/>
                  </a:lnTo>
                  <a:lnTo>
                    <a:pt x="229930" y="0"/>
                  </a:lnTo>
                  <a:lnTo>
                    <a:pt x="229930" y="2239668"/>
                  </a:lnTo>
                  <a:close/>
                </a:path>
              </a:pathLst>
            </a:custGeom>
            <a:solidFill>
              <a:srgbClr val="EFEFF1"/>
            </a:solidFill>
          </p:spPr>
          <p:txBody>
            <a:bodyPr wrap="square" lIns="0" tIns="0" rIns="0" bIns="0" rtlCol="0"/>
            <a:lstStyle/>
            <a:p/>
          </p:txBody>
        </p:sp>
        <p:sp>
          <p:nvSpPr>
            <p:cNvPr id="217" name="object 217"/>
            <p:cNvSpPr/>
            <p:nvPr/>
          </p:nvSpPr>
          <p:spPr>
            <a:xfrm>
              <a:off x="7188743" y="2109777"/>
              <a:ext cx="230504" cy="2240280"/>
            </a:xfrm>
            <a:custGeom>
              <a:avLst/>
              <a:gdLst/>
              <a:ahLst/>
              <a:cxnLst/>
              <a:rect l="l" t="t" r="r" b="b"/>
              <a:pathLst>
                <a:path w="230504" h="2240279">
                  <a:moveTo>
                    <a:pt x="0" y="0"/>
                  </a:moveTo>
                  <a:lnTo>
                    <a:pt x="229930" y="0"/>
                  </a:lnTo>
                  <a:lnTo>
                    <a:pt x="229930" y="2239668"/>
                  </a:lnTo>
                  <a:lnTo>
                    <a:pt x="0" y="2239668"/>
                  </a:lnTo>
                  <a:lnTo>
                    <a:pt x="0" y="0"/>
                  </a:lnTo>
                  <a:close/>
                </a:path>
              </a:pathLst>
            </a:custGeom>
            <a:ln w="3175">
              <a:solidFill>
                <a:srgbClr val="000000"/>
              </a:solidFill>
            </a:ln>
          </p:spPr>
          <p:txBody>
            <a:bodyPr wrap="square" lIns="0" tIns="0" rIns="0" bIns="0" rtlCol="0"/>
            <a:lstStyle/>
            <a:p/>
          </p:txBody>
        </p:sp>
        <p:sp>
          <p:nvSpPr>
            <p:cNvPr id="218" name="object 218"/>
            <p:cNvSpPr/>
            <p:nvPr/>
          </p:nvSpPr>
          <p:spPr>
            <a:xfrm>
              <a:off x="7188743" y="2109777"/>
              <a:ext cx="230504" cy="2240280"/>
            </a:xfrm>
            <a:custGeom>
              <a:avLst/>
              <a:gdLst/>
              <a:ahLst/>
              <a:cxnLst/>
              <a:rect l="l" t="t" r="r" b="b"/>
              <a:pathLst>
                <a:path w="230504" h="2240279">
                  <a:moveTo>
                    <a:pt x="229930" y="2239668"/>
                  </a:moveTo>
                  <a:lnTo>
                    <a:pt x="0" y="2239668"/>
                  </a:lnTo>
                  <a:lnTo>
                    <a:pt x="0" y="0"/>
                  </a:lnTo>
                  <a:lnTo>
                    <a:pt x="229930" y="0"/>
                  </a:lnTo>
                  <a:lnTo>
                    <a:pt x="229930" y="2239668"/>
                  </a:lnTo>
                  <a:close/>
                </a:path>
              </a:pathLst>
            </a:custGeom>
            <a:solidFill>
              <a:srgbClr val="000000"/>
            </a:solidFill>
          </p:spPr>
          <p:txBody>
            <a:bodyPr wrap="square" lIns="0" tIns="0" rIns="0" bIns="0" rtlCol="0"/>
            <a:lstStyle/>
            <a:p/>
          </p:txBody>
        </p:sp>
        <p:sp>
          <p:nvSpPr>
            <p:cNvPr id="219" name="object 219"/>
            <p:cNvSpPr/>
            <p:nvPr/>
          </p:nvSpPr>
          <p:spPr>
            <a:xfrm>
              <a:off x="7188743" y="2109777"/>
              <a:ext cx="230504" cy="2240280"/>
            </a:xfrm>
            <a:custGeom>
              <a:avLst/>
              <a:gdLst/>
              <a:ahLst/>
              <a:cxnLst/>
              <a:rect l="l" t="t" r="r" b="b"/>
              <a:pathLst>
                <a:path w="230504" h="2240279">
                  <a:moveTo>
                    <a:pt x="0" y="0"/>
                  </a:moveTo>
                  <a:lnTo>
                    <a:pt x="229930" y="0"/>
                  </a:lnTo>
                  <a:lnTo>
                    <a:pt x="229930" y="2239668"/>
                  </a:lnTo>
                  <a:lnTo>
                    <a:pt x="0" y="2239668"/>
                  </a:lnTo>
                  <a:lnTo>
                    <a:pt x="0" y="0"/>
                  </a:lnTo>
                  <a:close/>
                </a:path>
              </a:pathLst>
            </a:custGeom>
            <a:ln w="9525">
              <a:solidFill>
                <a:srgbClr val="404040"/>
              </a:solidFill>
            </a:ln>
          </p:spPr>
          <p:txBody>
            <a:bodyPr wrap="square" lIns="0" tIns="0" rIns="0" bIns="0" rtlCol="0"/>
            <a:lstStyle/>
            <a:p/>
          </p:txBody>
        </p:sp>
        <p:sp>
          <p:nvSpPr>
            <p:cNvPr id="220" name="object 220"/>
            <p:cNvSpPr/>
            <p:nvPr/>
          </p:nvSpPr>
          <p:spPr>
            <a:xfrm>
              <a:off x="2705100" y="4349445"/>
              <a:ext cx="4782820" cy="0"/>
            </a:xfrm>
            <a:custGeom>
              <a:avLst/>
              <a:gdLst/>
              <a:ahLst/>
              <a:cxnLst/>
              <a:rect l="l" t="t" r="r" b="b"/>
              <a:pathLst>
                <a:path w="4782820">
                  <a:moveTo>
                    <a:pt x="4782553" y="0"/>
                  </a:moveTo>
                  <a:lnTo>
                    <a:pt x="0" y="0"/>
                  </a:lnTo>
                </a:path>
              </a:pathLst>
            </a:custGeom>
            <a:solidFill>
              <a:srgbClr val="000000"/>
            </a:solidFill>
          </p:spPr>
          <p:txBody>
            <a:bodyPr wrap="square" lIns="0" tIns="0" rIns="0" bIns="0" rtlCol="0"/>
            <a:lstStyle/>
            <a:p/>
          </p:txBody>
        </p:sp>
        <p:sp>
          <p:nvSpPr>
            <p:cNvPr id="221" name="object 221"/>
            <p:cNvSpPr/>
            <p:nvPr/>
          </p:nvSpPr>
          <p:spPr>
            <a:xfrm>
              <a:off x="2705100" y="4349445"/>
              <a:ext cx="4782820" cy="0"/>
            </a:xfrm>
            <a:custGeom>
              <a:avLst/>
              <a:gdLst/>
              <a:ahLst/>
              <a:cxnLst/>
              <a:rect l="l" t="t" r="r" b="b"/>
              <a:pathLst>
                <a:path w="4782820">
                  <a:moveTo>
                    <a:pt x="0" y="0"/>
                  </a:moveTo>
                  <a:lnTo>
                    <a:pt x="4782553" y="0"/>
                  </a:lnTo>
                </a:path>
              </a:pathLst>
            </a:custGeom>
            <a:ln w="9525">
              <a:solidFill>
                <a:srgbClr val="ADB4B7"/>
              </a:solidFill>
            </a:ln>
          </p:spPr>
          <p:txBody>
            <a:bodyPr wrap="square" lIns="0" tIns="0" rIns="0" bIns="0" rtlCol="0"/>
            <a:lstStyle/>
            <a:p/>
          </p:txBody>
        </p:sp>
        <p:sp>
          <p:nvSpPr>
            <p:cNvPr id="222" name="object 222"/>
            <p:cNvSpPr/>
            <p:nvPr/>
          </p:nvSpPr>
          <p:spPr>
            <a:xfrm>
              <a:off x="2705100" y="1978422"/>
              <a:ext cx="0" cy="2371090"/>
            </a:xfrm>
            <a:custGeom>
              <a:avLst/>
              <a:gdLst/>
              <a:ahLst/>
              <a:cxnLst/>
              <a:rect l="l" t="t" r="r" b="b"/>
              <a:pathLst>
                <a:path h="2371090">
                  <a:moveTo>
                    <a:pt x="0" y="2371023"/>
                  </a:moveTo>
                  <a:lnTo>
                    <a:pt x="0" y="0"/>
                  </a:lnTo>
                </a:path>
              </a:pathLst>
            </a:custGeom>
            <a:solidFill>
              <a:srgbClr val="000000"/>
            </a:solidFill>
          </p:spPr>
          <p:txBody>
            <a:bodyPr wrap="square" lIns="0" tIns="0" rIns="0" bIns="0" rtlCol="0"/>
            <a:lstStyle/>
            <a:p/>
          </p:txBody>
        </p:sp>
        <p:sp>
          <p:nvSpPr>
            <p:cNvPr id="223" name="object 223"/>
            <p:cNvSpPr/>
            <p:nvPr/>
          </p:nvSpPr>
          <p:spPr>
            <a:xfrm>
              <a:off x="2705100" y="1978422"/>
              <a:ext cx="0" cy="2371090"/>
            </a:xfrm>
            <a:custGeom>
              <a:avLst/>
              <a:gdLst/>
              <a:ahLst/>
              <a:cxnLst/>
              <a:rect l="l" t="t" r="r" b="b"/>
              <a:pathLst>
                <a:path h="2371090">
                  <a:moveTo>
                    <a:pt x="0" y="0"/>
                  </a:moveTo>
                  <a:lnTo>
                    <a:pt x="0" y="2371023"/>
                  </a:lnTo>
                </a:path>
              </a:pathLst>
            </a:custGeom>
            <a:ln w="12700">
              <a:solidFill>
                <a:srgbClr val="ADB4B7"/>
              </a:solidFill>
            </a:ln>
          </p:spPr>
          <p:txBody>
            <a:bodyPr wrap="square" lIns="0" tIns="0" rIns="0" bIns="0" rtlCol="0"/>
            <a:lstStyle/>
            <a:p/>
          </p:txBody>
        </p:sp>
        <p:sp>
          <p:nvSpPr>
            <p:cNvPr id="224" name="object 224"/>
            <p:cNvSpPr/>
            <p:nvPr/>
          </p:nvSpPr>
          <p:spPr>
            <a:xfrm>
              <a:off x="2663189" y="4349445"/>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25" name="object 225"/>
            <p:cNvSpPr/>
            <p:nvPr/>
          </p:nvSpPr>
          <p:spPr>
            <a:xfrm>
              <a:off x="2663189" y="4349445"/>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26" name="object 226"/>
            <p:cNvSpPr/>
            <p:nvPr/>
          </p:nvSpPr>
          <p:spPr>
            <a:xfrm>
              <a:off x="2663189" y="4010728"/>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27" name="object 227"/>
            <p:cNvSpPr/>
            <p:nvPr/>
          </p:nvSpPr>
          <p:spPr>
            <a:xfrm>
              <a:off x="2663189" y="4010728"/>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28" name="object 228"/>
            <p:cNvSpPr/>
            <p:nvPr/>
          </p:nvSpPr>
          <p:spPr>
            <a:xfrm>
              <a:off x="2663189" y="3672010"/>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29" name="object 229"/>
            <p:cNvSpPr/>
            <p:nvPr/>
          </p:nvSpPr>
          <p:spPr>
            <a:xfrm>
              <a:off x="2663189" y="3672010"/>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30" name="object 230"/>
            <p:cNvSpPr/>
            <p:nvPr/>
          </p:nvSpPr>
          <p:spPr>
            <a:xfrm>
              <a:off x="2663189" y="3333292"/>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31" name="object 231"/>
            <p:cNvSpPr/>
            <p:nvPr/>
          </p:nvSpPr>
          <p:spPr>
            <a:xfrm>
              <a:off x="2663189" y="3333292"/>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32" name="object 232"/>
            <p:cNvSpPr/>
            <p:nvPr/>
          </p:nvSpPr>
          <p:spPr>
            <a:xfrm>
              <a:off x="2663189" y="2994575"/>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33" name="object 233"/>
            <p:cNvSpPr/>
            <p:nvPr/>
          </p:nvSpPr>
          <p:spPr>
            <a:xfrm>
              <a:off x="2663189" y="2994575"/>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34" name="object 234"/>
            <p:cNvSpPr/>
            <p:nvPr/>
          </p:nvSpPr>
          <p:spPr>
            <a:xfrm>
              <a:off x="2663189" y="2655857"/>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35" name="object 235"/>
            <p:cNvSpPr/>
            <p:nvPr/>
          </p:nvSpPr>
          <p:spPr>
            <a:xfrm>
              <a:off x="2663189" y="2655857"/>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36" name="object 236"/>
            <p:cNvSpPr/>
            <p:nvPr/>
          </p:nvSpPr>
          <p:spPr>
            <a:xfrm>
              <a:off x="2663189" y="2317139"/>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37" name="object 237"/>
            <p:cNvSpPr/>
            <p:nvPr/>
          </p:nvSpPr>
          <p:spPr>
            <a:xfrm>
              <a:off x="2663189" y="2317139"/>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38" name="object 238"/>
            <p:cNvSpPr/>
            <p:nvPr/>
          </p:nvSpPr>
          <p:spPr>
            <a:xfrm>
              <a:off x="2663189" y="1978422"/>
              <a:ext cx="41910" cy="0"/>
            </a:xfrm>
            <a:custGeom>
              <a:avLst/>
              <a:gdLst/>
              <a:ahLst/>
              <a:cxnLst/>
              <a:rect l="l" t="t" r="r" b="b"/>
              <a:pathLst>
                <a:path w="41910">
                  <a:moveTo>
                    <a:pt x="41910" y="0"/>
                  </a:moveTo>
                  <a:lnTo>
                    <a:pt x="0" y="0"/>
                  </a:lnTo>
                </a:path>
              </a:pathLst>
            </a:custGeom>
            <a:solidFill>
              <a:srgbClr val="000000"/>
            </a:solidFill>
          </p:spPr>
          <p:txBody>
            <a:bodyPr wrap="square" lIns="0" tIns="0" rIns="0" bIns="0" rtlCol="0"/>
            <a:lstStyle/>
            <a:p/>
          </p:txBody>
        </p:sp>
        <p:sp>
          <p:nvSpPr>
            <p:cNvPr id="239" name="object 239"/>
            <p:cNvSpPr/>
            <p:nvPr/>
          </p:nvSpPr>
          <p:spPr>
            <a:xfrm>
              <a:off x="2663189" y="1978422"/>
              <a:ext cx="41910" cy="0"/>
            </a:xfrm>
            <a:custGeom>
              <a:avLst/>
              <a:gdLst/>
              <a:ahLst/>
              <a:cxnLst/>
              <a:rect l="l" t="t" r="r" b="b"/>
              <a:pathLst>
                <a:path w="41910">
                  <a:moveTo>
                    <a:pt x="0" y="0"/>
                  </a:moveTo>
                  <a:lnTo>
                    <a:pt x="41910" y="0"/>
                  </a:lnTo>
                </a:path>
              </a:pathLst>
            </a:custGeom>
            <a:ln w="12700">
              <a:solidFill>
                <a:srgbClr val="ADB4B7"/>
              </a:solidFill>
            </a:ln>
          </p:spPr>
          <p:txBody>
            <a:bodyPr wrap="square" lIns="0" tIns="0" rIns="0" bIns="0" rtlCol="0"/>
            <a:lstStyle/>
            <a:p/>
          </p:txBody>
        </p:sp>
        <p:sp>
          <p:nvSpPr>
            <p:cNvPr id="240" name="object 240"/>
            <p:cNvSpPr/>
            <p:nvPr/>
          </p:nvSpPr>
          <p:spPr>
            <a:xfrm>
              <a:off x="7487654" y="1978422"/>
              <a:ext cx="0" cy="2371090"/>
            </a:xfrm>
            <a:custGeom>
              <a:avLst/>
              <a:gdLst/>
              <a:ahLst/>
              <a:cxnLst/>
              <a:rect l="l" t="t" r="r" b="b"/>
              <a:pathLst>
                <a:path h="2371090">
                  <a:moveTo>
                    <a:pt x="0" y="2371023"/>
                  </a:moveTo>
                  <a:lnTo>
                    <a:pt x="0" y="0"/>
                  </a:lnTo>
                </a:path>
              </a:pathLst>
            </a:custGeom>
            <a:solidFill>
              <a:srgbClr val="000000"/>
            </a:solidFill>
          </p:spPr>
          <p:txBody>
            <a:bodyPr wrap="square" lIns="0" tIns="0" rIns="0" bIns="0" rtlCol="0"/>
            <a:lstStyle/>
            <a:p/>
          </p:txBody>
        </p:sp>
        <p:sp>
          <p:nvSpPr>
            <p:cNvPr id="241" name="object 241"/>
            <p:cNvSpPr/>
            <p:nvPr/>
          </p:nvSpPr>
          <p:spPr>
            <a:xfrm>
              <a:off x="7487654" y="1978422"/>
              <a:ext cx="0" cy="2371090"/>
            </a:xfrm>
            <a:custGeom>
              <a:avLst/>
              <a:gdLst/>
              <a:ahLst/>
              <a:cxnLst/>
              <a:rect l="l" t="t" r="r" b="b"/>
              <a:pathLst>
                <a:path h="2371090">
                  <a:moveTo>
                    <a:pt x="0" y="0"/>
                  </a:moveTo>
                  <a:lnTo>
                    <a:pt x="0" y="2371023"/>
                  </a:lnTo>
                </a:path>
              </a:pathLst>
            </a:custGeom>
            <a:ln w="12700">
              <a:solidFill>
                <a:srgbClr val="D0CECE"/>
              </a:solidFill>
            </a:ln>
          </p:spPr>
          <p:txBody>
            <a:bodyPr wrap="square" lIns="0" tIns="0" rIns="0" bIns="0" rtlCol="0"/>
            <a:lstStyle/>
            <a:p/>
          </p:txBody>
        </p:sp>
        <p:sp>
          <p:nvSpPr>
            <p:cNvPr id="242" name="object 242"/>
            <p:cNvSpPr/>
            <p:nvPr/>
          </p:nvSpPr>
          <p:spPr>
            <a:xfrm>
              <a:off x="7487654" y="4349445"/>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43" name="object 243"/>
            <p:cNvSpPr/>
            <p:nvPr/>
          </p:nvSpPr>
          <p:spPr>
            <a:xfrm>
              <a:off x="7487654" y="4349445"/>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44" name="object 244"/>
            <p:cNvSpPr/>
            <p:nvPr/>
          </p:nvSpPr>
          <p:spPr>
            <a:xfrm>
              <a:off x="7487654" y="4085998"/>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45" name="object 245"/>
            <p:cNvSpPr/>
            <p:nvPr/>
          </p:nvSpPr>
          <p:spPr>
            <a:xfrm>
              <a:off x="7487654" y="4085998"/>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46" name="object 246"/>
            <p:cNvSpPr/>
            <p:nvPr/>
          </p:nvSpPr>
          <p:spPr>
            <a:xfrm>
              <a:off x="7487654" y="3822551"/>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47" name="object 247"/>
            <p:cNvSpPr/>
            <p:nvPr/>
          </p:nvSpPr>
          <p:spPr>
            <a:xfrm>
              <a:off x="7487654" y="3822551"/>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48" name="object 248"/>
            <p:cNvSpPr/>
            <p:nvPr/>
          </p:nvSpPr>
          <p:spPr>
            <a:xfrm>
              <a:off x="7487654" y="3559104"/>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49" name="object 249"/>
            <p:cNvSpPr/>
            <p:nvPr/>
          </p:nvSpPr>
          <p:spPr>
            <a:xfrm>
              <a:off x="7487654" y="3559104"/>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50" name="object 250"/>
            <p:cNvSpPr/>
            <p:nvPr/>
          </p:nvSpPr>
          <p:spPr>
            <a:xfrm>
              <a:off x="7487654" y="3295657"/>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51" name="object 251"/>
            <p:cNvSpPr/>
            <p:nvPr/>
          </p:nvSpPr>
          <p:spPr>
            <a:xfrm>
              <a:off x="7487654" y="3295657"/>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52" name="object 252"/>
            <p:cNvSpPr/>
            <p:nvPr/>
          </p:nvSpPr>
          <p:spPr>
            <a:xfrm>
              <a:off x="7487654" y="3032210"/>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53" name="object 253"/>
            <p:cNvSpPr/>
            <p:nvPr/>
          </p:nvSpPr>
          <p:spPr>
            <a:xfrm>
              <a:off x="7487654" y="3032210"/>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54" name="object 254"/>
            <p:cNvSpPr/>
            <p:nvPr/>
          </p:nvSpPr>
          <p:spPr>
            <a:xfrm>
              <a:off x="7487654" y="2768763"/>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55" name="object 255"/>
            <p:cNvSpPr/>
            <p:nvPr/>
          </p:nvSpPr>
          <p:spPr>
            <a:xfrm>
              <a:off x="7487654" y="2768763"/>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56" name="object 256"/>
            <p:cNvSpPr/>
            <p:nvPr/>
          </p:nvSpPr>
          <p:spPr>
            <a:xfrm>
              <a:off x="7487654" y="2505316"/>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57" name="object 257"/>
            <p:cNvSpPr/>
            <p:nvPr/>
          </p:nvSpPr>
          <p:spPr>
            <a:xfrm>
              <a:off x="7487654" y="2505316"/>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58" name="object 258"/>
            <p:cNvSpPr/>
            <p:nvPr/>
          </p:nvSpPr>
          <p:spPr>
            <a:xfrm>
              <a:off x="7487654" y="2241869"/>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59" name="object 259"/>
            <p:cNvSpPr/>
            <p:nvPr/>
          </p:nvSpPr>
          <p:spPr>
            <a:xfrm>
              <a:off x="7487654" y="2241869"/>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60" name="object 260"/>
            <p:cNvSpPr/>
            <p:nvPr/>
          </p:nvSpPr>
          <p:spPr>
            <a:xfrm>
              <a:off x="7487654" y="1978422"/>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61" name="object 261"/>
            <p:cNvSpPr/>
            <p:nvPr/>
          </p:nvSpPr>
          <p:spPr>
            <a:xfrm>
              <a:off x="7487654" y="1978422"/>
              <a:ext cx="41910" cy="0"/>
            </a:xfrm>
            <a:custGeom>
              <a:avLst/>
              <a:gdLst/>
              <a:ahLst/>
              <a:cxnLst/>
              <a:rect l="l" t="t" r="r" b="b"/>
              <a:pathLst>
                <a:path w="41909">
                  <a:moveTo>
                    <a:pt x="0" y="0"/>
                  </a:moveTo>
                  <a:lnTo>
                    <a:pt x="41909" y="0"/>
                  </a:lnTo>
                </a:path>
              </a:pathLst>
            </a:custGeom>
            <a:ln w="12700">
              <a:solidFill>
                <a:srgbClr val="D0CECE"/>
              </a:solidFill>
            </a:ln>
          </p:spPr>
          <p:txBody>
            <a:bodyPr wrap="square" lIns="0" tIns="0" rIns="0" bIns="0" rtlCol="0"/>
            <a:lstStyle/>
            <a:p/>
          </p:txBody>
        </p:sp>
        <p:sp>
          <p:nvSpPr>
            <p:cNvPr id="262" name="object 262"/>
            <p:cNvSpPr/>
            <p:nvPr/>
          </p:nvSpPr>
          <p:spPr>
            <a:xfrm>
              <a:off x="3004009" y="2226062"/>
              <a:ext cx="4185285" cy="1264920"/>
            </a:xfrm>
            <a:custGeom>
              <a:avLst/>
              <a:gdLst/>
              <a:ahLst/>
              <a:cxnLst/>
              <a:rect l="l" t="t" r="r" b="b"/>
              <a:pathLst>
                <a:path w="4185284" h="1264920">
                  <a:moveTo>
                    <a:pt x="0" y="1264545"/>
                  </a:moveTo>
                  <a:lnTo>
                    <a:pt x="597819" y="948409"/>
                  </a:lnTo>
                  <a:lnTo>
                    <a:pt x="1195638" y="800878"/>
                  </a:lnTo>
                  <a:lnTo>
                    <a:pt x="1793457" y="661251"/>
                  </a:lnTo>
                  <a:lnTo>
                    <a:pt x="2391276" y="474204"/>
                  </a:lnTo>
                  <a:lnTo>
                    <a:pt x="2989095" y="287157"/>
                  </a:lnTo>
                  <a:lnTo>
                    <a:pt x="3586915" y="165971"/>
                  </a:lnTo>
                  <a:lnTo>
                    <a:pt x="4184734" y="0"/>
                  </a:lnTo>
                </a:path>
              </a:pathLst>
            </a:custGeom>
            <a:ln w="28575">
              <a:solidFill>
                <a:srgbClr val="D9D9D9"/>
              </a:solidFill>
            </a:ln>
          </p:spPr>
          <p:txBody>
            <a:bodyPr wrap="square" lIns="0" tIns="0" rIns="0" bIns="0" rtlCol="0"/>
            <a:lstStyle/>
            <a:p/>
          </p:txBody>
        </p:sp>
        <p:pic>
          <p:nvPicPr>
            <p:cNvPr id="263" name="object 263"/>
            <p:cNvPicPr/>
            <p:nvPr/>
          </p:nvPicPr>
          <p:blipFill>
            <a:blip r:embed="rId2" cstate="print"/>
            <a:stretch>
              <a:fillRect/>
            </a:stretch>
          </p:blipFill>
          <p:spPr>
            <a:xfrm>
              <a:off x="2967497" y="3454095"/>
              <a:ext cx="73025" cy="73025"/>
            </a:xfrm>
            <a:prstGeom prst="rect">
              <a:avLst/>
            </a:prstGeom>
          </p:spPr>
        </p:pic>
        <p:pic>
          <p:nvPicPr>
            <p:cNvPr id="264" name="object 264"/>
            <p:cNvPicPr/>
            <p:nvPr/>
          </p:nvPicPr>
          <p:blipFill>
            <a:blip r:embed="rId3" cstate="print"/>
            <a:stretch>
              <a:fillRect/>
            </a:stretch>
          </p:blipFill>
          <p:spPr>
            <a:xfrm>
              <a:off x="3565316" y="3137959"/>
              <a:ext cx="73025" cy="73025"/>
            </a:xfrm>
            <a:prstGeom prst="rect">
              <a:avLst/>
            </a:prstGeom>
          </p:spPr>
        </p:pic>
        <p:pic>
          <p:nvPicPr>
            <p:cNvPr id="265" name="object 265"/>
            <p:cNvPicPr/>
            <p:nvPr/>
          </p:nvPicPr>
          <p:blipFill>
            <a:blip r:embed="rId3" cstate="print"/>
            <a:stretch>
              <a:fillRect/>
            </a:stretch>
          </p:blipFill>
          <p:spPr>
            <a:xfrm>
              <a:off x="4163135" y="2990428"/>
              <a:ext cx="73025" cy="73025"/>
            </a:xfrm>
            <a:prstGeom prst="rect">
              <a:avLst/>
            </a:prstGeom>
          </p:spPr>
        </p:pic>
        <p:pic>
          <p:nvPicPr>
            <p:cNvPr id="266" name="object 266"/>
            <p:cNvPicPr/>
            <p:nvPr/>
          </p:nvPicPr>
          <p:blipFill>
            <a:blip r:embed="rId3" cstate="print"/>
            <a:stretch>
              <a:fillRect/>
            </a:stretch>
          </p:blipFill>
          <p:spPr>
            <a:xfrm>
              <a:off x="4760954" y="2850801"/>
              <a:ext cx="73025" cy="73025"/>
            </a:xfrm>
            <a:prstGeom prst="rect">
              <a:avLst/>
            </a:prstGeom>
          </p:spPr>
        </p:pic>
        <p:pic>
          <p:nvPicPr>
            <p:cNvPr id="267" name="object 267"/>
            <p:cNvPicPr/>
            <p:nvPr/>
          </p:nvPicPr>
          <p:blipFill>
            <a:blip r:embed="rId4" cstate="print"/>
            <a:stretch>
              <a:fillRect/>
            </a:stretch>
          </p:blipFill>
          <p:spPr>
            <a:xfrm>
              <a:off x="5358773" y="2663754"/>
              <a:ext cx="73025" cy="73025"/>
            </a:xfrm>
            <a:prstGeom prst="rect">
              <a:avLst/>
            </a:prstGeom>
          </p:spPr>
        </p:pic>
        <p:pic>
          <p:nvPicPr>
            <p:cNvPr id="268" name="object 268"/>
            <p:cNvPicPr/>
            <p:nvPr/>
          </p:nvPicPr>
          <p:blipFill>
            <a:blip r:embed="rId3" cstate="print"/>
            <a:stretch>
              <a:fillRect/>
            </a:stretch>
          </p:blipFill>
          <p:spPr>
            <a:xfrm>
              <a:off x="5956592" y="2476707"/>
              <a:ext cx="73025" cy="73025"/>
            </a:xfrm>
            <a:prstGeom prst="rect">
              <a:avLst/>
            </a:prstGeom>
          </p:spPr>
        </p:pic>
        <p:pic>
          <p:nvPicPr>
            <p:cNvPr id="269" name="object 269"/>
            <p:cNvPicPr/>
            <p:nvPr/>
          </p:nvPicPr>
          <p:blipFill>
            <a:blip r:embed="rId5" cstate="print"/>
            <a:stretch>
              <a:fillRect/>
            </a:stretch>
          </p:blipFill>
          <p:spPr>
            <a:xfrm>
              <a:off x="6554412" y="2355521"/>
              <a:ext cx="73025" cy="73025"/>
            </a:xfrm>
            <a:prstGeom prst="rect">
              <a:avLst/>
            </a:prstGeom>
          </p:spPr>
        </p:pic>
        <p:pic>
          <p:nvPicPr>
            <p:cNvPr id="270" name="object 270"/>
            <p:cNvPicPr/>
            <p:nvPr/>
          </p:nvPicPr>
          <p:blipFill>
            <a:blip r:embed="rId3" cstate="print"/>
            <a:stretch>
              <a:fillRect/>
            </a:stretch>
          </p:blipFill>
          <p:spPr>
            <a:xfrm>
              <a:off x="7152231" y="2189550"/>
              <a:ext cx="73025" cy="73025"/>
            </a:xfrm>
            <a:prstGeom prst="rect">
              <a:avLst/>
            </a:prstGeom>
          </p:spPr>
        </p:pic>
        <p:sp>
          <p:nvSpPr>
            <p:cNvPr id="271" name="object 271"/>
            <p:cNvSpPr/>
            <p:nvPr/>
          </p:nvSpPr>
          <p:spPr>
            <a:xfrm>
              <a:off x="3004009" y="3711087"/>
              <a:ext cx="4185285" cy="340360"/>
            </a:xfrm>
            <a:custGeom>
              <a:avLst/>
              <a:gdLst/>
              <a:ahLst/>
              <a:cxnLst/>
              <a:rect l="l" t="t" r="r" b="b"/>
              <a:pathLst>
                <a:path w="4185284" h="340360">
                  <a:moveTo>
                    <a:pt x="0" y="340163"/>
                  </a:moveTo>
                  <a:lnTo>
                    <a:pt x="597819" y="251545"/>
                  </a:lnTo>
                  <a:lnTo>
                    <a:pt x="1195638" y="174195"/>
                  </a:lnTo>
                  <a:lnTo>
                    <a:pt x="1793457" y="110080"/>
                  </a:lnTo>
                  <a:lnTo>
                    <a:pt x="2391276" y="59249"/>
                  </a:lnTo>
                  <a:lnTo>
                    <a:pt x="2989095" y="30906"/>
                  </a:lnTo>
                  <a:lnTo>
                    <a:pt x="3586915" y="14454"/>
                  </a:lnTo>
                  <a:lnTo>
                    <a:pt x="4184734" y="0"/>
                  </a:lnTo>
                </a:path>
              </a:pathLst>
            </a:custGeom>
            <a:ln w="28574">
              <a:solidFill>
                <a:srgbClr val="808080"/>
              </a:solidFill>
            </a:ln>
          </p:spPr>
          <p:txBody>
            <a:bodyPr wrap="square" lIns="0" tIns="0" rIns="0" bIns="0" rtlCol="0"/>
            <a:lstStyle/>
            <a:p/>
          </p:txBody>
        </p:sp>
        <p:pic>
          <p:nvPicPr>
            <p:cNvPr id="272" name="object 272"/>
            <p:cNvPicPr/>
            <p:nvPr/>
          </p:nvPicPr>
          <p:blipFill>
            <a:blip r:embed="rId6" cstate="print"/>
            <a:stretch>
              <a:fillRect/>
            </a:stretch>
          </p:blipFill>
          <p:spPr>
            <a:xfrm>
              <a:off x="2967497" y="4014739"/>
              <a:ext cx="73025" cy="73025"/>
            </a:xfrm>
            <a:prstGeom prst="rect">
              <a:avLst/>
            </a:prstGeom>
          </p:spPr>
        </p:pic>
        <p:pic>
          <p:nvPicPr>
            <p:cNvPr id="273" name="object 273"/>
            <p:cNvPicPr/>
            <p:nvPr/>
          </p:nvPicPr>
          <p:blipFill>
            <a:blip r:embed="rId7" cstate="print"/>
            <a:stretch>
              <a:fillRect/>
            </a:stretch>
          </p:blipFill>
          <p:spPr>
            <a:xfrm>
              <a:off x="3565316" y="3926120"/>
              <a:ext cx="73025" cy="73025"/>
            </a:xfrm>
            <a:prstGeom prst="rect">
              <a:avLst/>
            </a:prstGeom>
          </p:spPr>
        </p:pic>
        <p:pic>
          <p:nvPicPr>
            <p:cNvPr id="274" name="object 274"/>
            <p:cNvPicPr/>
            <p:nvPr/>
          </p:nvPicPr>
          <p:blipFill>
            <a:blip r:embed="rId6" cstate="print"/>
            <a:stretch>
              <a:fillRect/>
            </a:stretch>
          </p:blipFill>
          <p:spPr>
            <a:xfrm>
              <a:off x="4163135" y="3848770"/>
              <a:ext cx="73025" cy="73025"/>
            </a:xfrm>
            <a:prstGeom prst="rect">
              <a:avLst/>
            </a:prstGeom>
          </p:spPr>
        </p:pic>
        <p:pic>
          <p:nvPicPr>
            <p:cNvPr id="275" name="object 275"/>
            <p:cNvPicPr/>
            <p:nvPr/>
          </p:nvPicPr>
          <p:blipFill>
            <a:blip r:embed="rId6" cstate="print"/>
            <a:stretch>
              <a:fillRect/>
            </a:stretch>
          </p:blipFill>
          <p:spPr>
            <a:xfrm>
              <a:off x="4760954" y="3784655"/>
              <a:ext cx="73025" cy="73025"/>
            </a:xfrm>
            <a:prstGeom prst="rect">
              <a:avLst/>
            </a:prstGeom>
          </p:spPr>
        </p:pic>
        <p:pic>
          <p:nvPicPr>
            <p:cNvPr id="276" name="object 276"/>
            <p:cNvPicPr/>
            <p:nvPr/>
          </p:nvPicPr>
          <p:blipFill>
            <a:blip r:embed="rId8" cstate="print"/>
            <a:stretch>
              <a:fillRect/>
            </a:stretch>
          </p:blipFill>
          <p:spPr>
            <a:xfrm>
              <a:off x="5358773" y="3733825"/>
              <a:ext cx="73025" cy="73025"/>
            </a:xfrm>
            <a:prstGeom prst="rect">
              <a:avLst/>
            </a:prstGeom>
          </p:spPr>
        </p:pic>
        <p:pic>
          <p:nvPicPr>
            <p:cNvPr id="277" name="object 277"/>
            <p:cNvPicPr/>
            <p:nvPr/>
          </p:nvPicPr>
          <p:blipFill>
            <a:blip r:embed="rId6" cstate="print"/>
            <a:stretch>
              <a:fillRect/>
            </a:stretch>
          </p:blipFill>
          <p:spPr>
            <a:xfrm>
              <a:off x="5956592" y="3705481"/>
              <a:ext cx="73025" cy="73025"/>
            </a:xfrm>
            <a:prstGeom prst="rect">
              <a:avLst/>
            </a:prstGeom>
          </p:spPr>
        </p:pic>
        <p:pic>
          <p:nvPicPr>
            <p:cNvPr id="278" name="object 278"/>
            <p:cNvPicPr/>
            <p:nvPr/>
          </p:nvPicPr>
          <p:blipFill>
            <a:blip r:embed="rId8" cstate="print"/>
            <a:stretch>
              <a:fillRect/>
            </a:stretch>
          </p:blipFill>
          <p:spPr>
            <a:xfrm>
              <a:off x="6554412" y="3689029"/>
              <a:ext cx="73025" cy="73025"/>
            </a:xfrm>
            <a:prstGeom prst="rect">
              <a:avLst/>
            </a:prstGeom>
          </p:spPr>
        </p:pic>
        <p:pic>
          <p:nvPicPr>
            <p:cNvPr id="279" name="object 279"/>
            <p:cNvPicPr/>
            <p:nvPr/>
          </p:nvPicPr>
          <p:blipFill>
            <a:blip r:embed="rId6" cstate="print"/>
            <a:stretch>
              <a:fillRect/>
            </a:stretch>
          </p:blipFill>
          <p:spPr>
            <a:xfrm>
              <a:off x="7152231" y="3674575"/>
              <a:ext cx="73025" cy="73025"/>
            </a:xfrm>
            <a:prstGeom prst="rect">
              <a:avLst/>
            </a:prstGeom>
          </p:spPr>
        </p:pic>
      </p:grpSp>
      <p:sp>
        <p:nvSpPr>
          <p:cNvPr id="280" name="object 280"/>
          <p:cNvSpPr txBox="1"/>
          <p:nvPr/>
        </p:nvSpPr>
        <p:spPr>
          <a:xfrm>
            <a:off x="2512105" y="4243551"/>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290" name="object 290"/>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291" name="object 29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9"/>
              </a:rPr>
              <a:t>www.leadleo.com</a:t>
            </a:r>
            <a:endParaRPr sz="1000">
              <a:latin typeface="Arial Unicode MS" panose="020B0604020202020204" charset="-122"/>
              <a:cs typeface="Arial Unicode MS" panose="020B0604020202020204" charset="-122"/>
            </a:endParaRPr>
          </a:p>
        </p:txBody>
      </p:sp>
      <p:sp>
        <p:nvSpPr>
          <p:cNvPr id="281" name="object 281"/>
          <p:cNvSpPr txBox="1"/>
          <p:nvPr/>
        </p:nvSpPr>
        <p:spPr>
          <a:xfrm>
            <a:off x="2440667" y="3904833"/>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50</a:t>
            </a:r>
            <a:endParaRPr sz="1100">
              <a:latin typeface="Arial Unicode MS" panose="020B0604020202020204" charset="-122"/>
              <a:cs typeface="Arial Unicode MS" panose="020B0604020202020204" charset="-122"/>
            </a:endParaRPr>
          </a:p>
        </p:txBody>
      </p:sp>
      <p:sp>
        <p:nvSpPr>
          <p:cNvPr id="282" name="object 282"/>
          <p:cNvSpPr txBox="1"/>
          <p:nvPr/>
        </p:nvSpPr>
        <p:spPr>
          <a:xfrm>
            <a:off x="2369230" y="3566115"/>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283" name="object 283"/>
          <p:cNvSpPr txBox="1"/>
          <p:nvPr/>
        </p:nvSpPr>
        <p:spPr>
          <a:xfrm>
            <a:off x="2369230" y="3227397"/>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150</a:t>
            </a:r>
            <a:endParaRPr sz="1100">
              <a:latin typeface="Arial Unicode MS" panose="020B0604020202020204" charset="-122"/>
              <a:cs typeface="Arial Unicode MS" panose="020B0604020202020204" charset="-122"/>
            </a:endParaRPr>
          </a:p>
        </p:txBody>
      </p:sp>
      <p:sp>
        <p:nvSpPr>
          <p:cNvPr id="284" name="object 284"/>
          <p:cNvSpPr txBox="1"/>
          <p:nvPr/>
        </p:nvSpPr>
        <p:spPr>
          <a:xfrm>
            <a:off x="2369230" y="2888680"/>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200</a:t>
            </a:r>
            <a:endParaRPr sz="1100">
              <a:latin typeface="Arial Unicode MS" panose="020B0604020202020204" charset="-122"/>
              <a:cs typeface="Arial Unicode MS" panose="020B0604020202020204" charset="-122"/>
            </a:endParaRPr>
          </a:p>
        </p:txBody>
      </p:sp>
      <p:sp>
        <p:nvSpPr>
          <p:cNvPr id="285" name="object 285"/>
          <p:cNvSpPr txBox="1"/>
          <p:nvPr/>
        </p:nvSpPr>
        <p:spPr>
          <a:xfrm>
            <a:off x="2369230" y="2549962"/>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250</a:t>
            </a:r>
            <a:endParaRPr sz="1100">
              <a:latin typeface="Arial Unicode MS" panose="020B0604020202020204" charset="-122"/>
              <a:cs typeface="Arial Unicode MS" panose="020B0604020202020204" charset="-122"/>
            </a:endParaRPr>
          </a:p>
        </p:txBody>
      </p:sp>
      <p:sp>
        <p:nvSpPr>
          <p:cNvPr id="286" name="object 286"/>
          <p:cNvSpPr txBox="1"/>
          <p:nvPr/>
        </p:nvSpPr>
        <p:spPr>
          <a:xfrm>
            <a:off x="2369230" y="2211245"/>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300</a:t>
            </a:r>
            <a:endParaRPr sz="1100">
              <a:latin typeface="Arial Unicode MS" panose="020B0604020202020204" charset="-122"/>
              <a:cs typeface="Arial Unicode MS" panose="020B0604020202020204" charset="-122"/>
            </a:endParaRPr>
          </a:p>
        </p:txBody>
      </p:sp>
      <p:sp>
        <p:nvSpPr>
          <p:cNvPr id="287" name="object 287"/>
          <p:cNvSpPr txBox="1"/>
          <p:nvPr/>
        </p:nvSpPr>
        <p:spPr>
          <a:xfrm>
            <a:off x="2369230" y="1872527"/>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350</a:t>
            </a:r>
            <a:endParaRPr sz="1100">
              <a:latin typeface="Arial Unicode MS" panose="020B0604020202020204" charset="-122"/>
              <a:cs typeface="Arial Unicode MS" panose="020B0604020202020204" charset="-122"/>
            </a:endParaRPr>
          </a:p>
        </p:txBody>
      </p:sp>
      <p:sp>
        <p:nvSpPr>
          <p:cNvPr id="288" name="object 288"/>
          <p:cNvSpPr txBox="1"/>
          <p:nvPr/>
        </p:nvSpPr>
        <p:spPr>
          <a:xfrm>
            <a:off x="7583810" y="1776720"/>
            <a:ext cx="242570" cy="2660015"/>
          </a:xfrm>
          <a:prstGeom prst="rect">
            <a:avLst/>
          </a:prstGeom>
        </p:spPr>
        <p:txBody>
          <a:bodyPr vert="horz" wrap="square" lIns="0" tIns="108585" rIns="0" bIns="0" rtlCol="0">
            <a:spAutoFit/>
          </a:bodyPr>
          <a:lstStyle/>
          <a:p>
            <a:pPr marL="12700">
              <a:lnSpc>
                <a:spcPct val="100000"/>
              </a:lnSpc>
              <a:spcBef>
                <a:spcPts val="855"/>
              </a:spcBef>
            </a:pPr>
            <a:r>
              <a:rPr sz="1100" spc="-170" dirty="0">
                <a:solidFill>
                  <a:srgbClr val="353535"/>
                </a:solidFill>
                <a:latin typeface="Arial Unicode MS" panose="020B0604020202020204" charset="-122"/>
                <a:cs typeface="Arial Unicode MS" panose="020B0604020202020204" charset="-122"/>
              </a:rPr>
              <a:t>90%</a:t>
            </a:r>
            <a:endParaRPr sz="1100">
              <a:latin typeface="Arial Unicode MS" panose="020B0604020202020204" charset="-122"/>
              <a:cs typeface="Arial Unicode MS" panose="020B0604020202020204" charset="-122"/>
            </a:endParaRPr>
          </a:p>
          <a:p>
            <a:pPr marL="12700">
              <a:lnSpc>
                <a:spcPct val="100000"/>
              </a:lnSpc>
              <a:spcBef>
                <a:spcPts val="750"/>
              </a:spcBef>
            </a:pPr>
            <a:r>
              <a:rPr sz="1100" spc="-170" dirty="0">
                <a:solidFill>
                  <a:srgbClr val="353535"/>
                </a:solidFill>
                <a:latin typeface="Arial Unicode MS" panose="020B0604020202020204" charset="-122"/>
                <a:cs typeface="Arial Unicode MS" panose="020B0604020202020204" charset="-122"/>
              </a:rPr>
              <a:t>80%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70%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60%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50%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40%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30%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20%</a:t>
            </a:r>
            <a:endParaRPr sz="1100">
              <a:latin typeface="Arial Unicode MS" panose="020B0604020202020204" charset="-122"/>
              <a:cs typeface="Arial Unicode MS" panose="020B0604020202020204" charset="-122"/>
            </a:endParaRPr>
          </a:p>
          <a:p>
            <a:pPr marL="12700">
              <a:lnSpc>
                <a:spcPct val="100000"/>
              </a:lnSpc>
              <a:spcBef>
                <a:spcPts val="755"/>
              </a:spcBef>
            </a:pPr>
            <a:r>
              <a:rPr sz="1100" spc="-170" dirty="0">
                <a:solidFill>
                  <a:srgbClr val="353535"/>
                </a:solidFill>
                <a:latin typeface="Arial Unicode MS" panose="020B0604020202020204" charset="-122"/>
                <a:cs typeface="Arial Unicode MS" panose="020B0604020202020204" charset="-122"/>
              </a:rPr>
              <a:t>10%</a:t>
            </a:r>
            <a:endParaRPr sz="1100">
              <a:latin typeface="Arial Unicode MS" panose="020B0604020202020204" charset="-122"/>
              <a:cs typeface="Arial Unicode MS" panose="020B0604020202020204" charset="-122"/>
            </a:endParaRPr>
          </a:p>
          <a:p>
            <a:pPr marL="17145">
              <a:lnSpc>
                <a:spcPct val="100000"/>
              </a:lnSpc>
              <a:spcBef>
                <a:spcPts val="750"/>
              </a:spcBef>
            </a:pPr>
            <a:r>
              <a:rPr sz="1100" spc="-240"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289" name="object 289"/>
          <p:cNvSpPr txBox="1"/>
          <p:nvPr/>
        </p:nvSpPr>
        <p:spPr>
          <a:xfrm>
            <a:off x="311300" y="5929543"/>
            <a:ext cx="7530465" cy="360680"/>
          </a:xfrm>
          <a:prstGeom prst="rect">
            <a:avLst/>
          </a:prstGeom>
        </p:spPr>
        <p:txBody>
          <a:bodyPr vert="horz" wrap="square" lIns="0" tIns="12700" rIns="0" bIns="0" rtlCol="0">
            <a:spAutoFit/>
          </a:bodyPr>
          <a:lstStyle/>
          <a:p>
            <a:pPr marL="12700">
              <a:lnSpc>
                <a:spcPct val="100000"/>
              </a:lnSpc>
              <a:spcBef>
                <a:spcPts val="100"/>
              </a:spcBef>
            </a:pPr>
            <a:r>
              <a:rPr sz="1100" spc="15" dirty="0">
                <a:solidFill>
                  <a:srgbClr val="353535"/>
                </a:solidFill>
                <a:latin typeface="Arial Unicode MS" panose="020B0604020202020204" charset="-122"/>
                <a:cs typeface="Arial Unicode MS" panose="020B0604020202020204" charset="-122"/>
              </a:rPr>
              <a:t>*</a:t>
            </a:r>
            <a:r>
              <a:rPr sz="1100" dirty="0">
                <a:solidFill>
                  <a:srgbClr val="353535"/>
                </a:solidFill>
                <a:latin typeface="Arial Unicode MS" panose="020B0604020202020204" charset="-122"/>
                <a:cs typeface="Arial Unicode MS" panose="020B0604020202020204" charset="-122"/>
              </a:rPr>
              <a:t>生活服务包括餐饮外卖、到店餐饮、食品零售、当地交通、机票预订、酒店预订、火车票预订、度假、美业服务、卡拉</a:t>
            </a:r>
            <a:r>
              <a:rPr sz="1100" spc="-80" dirty="0">
                <a:solidFill>
                  <a:srgbClr val="353535"/>
                </a:solidFill>
                <a:latin typeface="Arial Unicode MS" panose="020B0604020202020204" charset="-122"/>
                <a:cs typeface="Arial Unicode MS" panose="020B0604020202020204" charset="-122"/>
              </a:rPr>
              <a:t>OK</a:t>
            </a:r>
            <a:endParaRPr sz="1100">
              <a:latin typeface="Arial Unicode MS" panose="020B0604020202020204" charset="-122"/>
              <a:cs typeface="Arial Unicode MS" panose="020B0604020202020204" charset="-122"/>
            </a:endParaRPr>
          </a:p>
          <a:p>
            <a:pPr marL="12700">
              <a:lnSpc>
                <a:spcPct val="100000"/>
              </a:lnSpc>
            </a:pPr>
            <a:r>
              <a:rPr sz="1100" dirty="0">
                <a:solidFill>
                  <a:srgbClr val="353535"/>
                </a:solidFill>
                <a:latin typeface="Arial Unicode MS" panose="020B0604020202020204" charset="-122"/>
                <a:cs typeface="Arial Unicode MS" panose="020B0604020202020204" charset="-122"/>
              </a:rPr>
              <a:t>、婚庆服务、亲子服务、家政服务、汽车售后服务、房屋装修、电影票购买和其它现场娱乐服务</a:t>
            </a:r>
            <a:endParaRPr sz="1100">
              <a:latin typeface="Arial Unicode MS" panose="020B0604020202020204" charset="-122"/>
              <a:cs typeface="Arial Unicode MS" panose="020B060402020202020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14</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a:spLocks noGrp="1"/>
          </p:cNvSpPr>
          <p:nvPr>
            <p:ph type="title"/>
          </p:nvPr>
        </p:nvSpPr>
        <p:spPr>
          <a:xfrm>
            <a:off x="312740" y="69472"/>
            <a:ext cx="4292600" cy="391160"/>
          </a:xfrm>
          <a:prstGeom prst="rect">
            <a:avLst/>
          </a:prstGeom>
        </p:spPr>
        <p:txBody>
          <a:bodyPr vert="horz" wrap="square" lIns="0" tIns="12700" rIns="0" bIns="0" rtlCol="0">
            <a:spAutoFit/>
          </a:bodyPr>
          <a:lstStyle/>
          <a:p>
            <a:pPr marL="12700">
              <a:lnSpc>
                <a:spcPct val="100000"/>
              </a:lnSpc>
              <a:spcBef>
                <a:spcPts val="100"/>
              </a:spcBef>
            </a:pPr>
            <a:r>
              <a:rPr dirty="0"/>
              <a:t>行业概况</a:t>
            </a:r>
            <a:r>
              <a:rPr spc="-195" dirty="0"/>
              <a:t>——外卖行业竞争格局</a:t>
            </a:r>
            <a:endParaRPr spc="-195" dirty="0"/>
          </a:p>
        </p:txBody>
      </p:sp>
      <p:sp>
        <p:nvSpPr>
          <p:cNvPr id="5" name="object 5"/>
          <p:cNvSpPr txBox="1"/>
          <p:nvPr/>
        </p:nvSpPr>
        <p:spPr>
          <a:xfrm>
            <a:off x="313033" y="432336"/>
            <a:ext cx="11187430" cy="1055370"/>
          </a:xfrm>
          <a:prstGeom prst="rect">
            <a:avLst/>
          </a:prstGeom>
        </p:spPr>
        <p:txBody>
          <a:bodyPr vert="horz" wrap="square" lIns="0" tIns="12700" rIns="0" bIns="0" rtlCol="0">
            <a:spAutoFit/>
          </a:bodyPr>
          <a:lstStyle/>
          <a:p>
            <a:pPr marL="12700">
              <a:lnSpc>
                <a:spcPts val="2280"/>
              </a:lnSpc>
              <a:spcBef>
                <a:spcPts val="100"/>
              </a:spcBef>
            </a:pPr>
            <a:r>
              <a:rPr sz="2000" dirty="0">
                <a:solidFill>
                  <a:srgbClr val="9A0000"/>
                </a:solidFill>
                <a:latin typeface="Arial Unicode MS" panose="020B0604020202020204" charset="-122"/>
                <a:cs typeface="Arial Unicode MS" panose="020B0604020202020204" charset="-122"/>
              </a:rPr>
              <a:t>中国外卖行业集中度愈趋增加，美团外卖市场份额（按交易额统计）逐年提升</a:t>
            </a:r>
            <a:r>
              <a:rPr sz="2000" spc="-50" dirty="0">
                <a:solidFill>
                  <a:srgbClr val="9A0000"/>
                </a:solidFill>
                <a:latin typeface="Arial Unicode MS" panose="020B0604020202020204" charset="-122"/>
                <a:cs typeface="Arial Unicode MS" panose="020B0604020202020204" charset="-122"/>
              </a:rPr>
              <a:t>，2020</a:t>
            </a:r>
            <a:r>
              <a:rPr sz="2000" dirty="0">
                <a:solidFill>
                  <a:srgbClr val="9A0000"/>
                </a:solidFill>
                <a:latin typeface="Arial Unicode MS" panose="020B0604020202020204" charset="-122"/>
                <a:cs typeface="Arial Unicode MS" panose="020B0604020202020204" charset="-122"/>
              </a:rPr>
              <a:t>年</a:t>
            </a:r>
            <a:r>
              <a:rPr sz="2000" spc="-55" dirty="0">
                <a:solidFill>
                  <a:srgbClr val="9A0000"/>
                </a:solidFill>
                <a:latin typeface="Arial Unicode MS" panose="020B0604020202020204" charset="-122"/>
                <a:cs typeface="Arial Unicode MS" panose="020B0604020202020204" charset="-122"/>
              </a:rPr>
              <a:t>Q2</a:t>
            </a:r>
            <a:r>
              <a:rPr sz="2000" dirty="0">
                <a:solidFill>
                  <a:srgbClr val="9A0000"/>
                </a:solidFill>
                <a:latin typeface="Arial Unicode MS" panose="020B0604020202020204" charset="-122"/>
                <a:cs typeface="Arial Unicode MS" panose="020B0604020202020204" charset="-122"/>
              </a:rPr>
              <a:t>已超过</a:t>
            </a:r>
            <a:r>
              <a:rPr sz="2000" spc="-305" dirty="0">
                <a:solidFill>
                  <a:srgbClr val="9A0000"/>
                </a:solidFill>
                <a:latin typeface="Arial Unicode MS" panose="020B0604020202020204" charset="-122"/>
                <a:cs typeface="Arial Unicode MS" panose="020B0604020202020204" charset="-122"/>
              </a:rPr>
              <a:t>68%</a:t>
            </a:r>
            <a:endParaRPr sz="2000">
              <a:latin typeface="Arial Unicode MS" panose="020B0604020202020204" charset="-122"/>
              <a:cs typeface="Arial Unicode MS" panose="020B0604020202020204" charset="-122"/>
            </a:endParaRPr>
          </a:p>
          <a:p>
            <a:pPr marL="12700">
              <a:lnSpc>
                <a:spcPts val="2280"/>
              </a:lnSpc>
            </a:pPr>
            <a:r>
              <a:rPr sz="2000" dirty="0">
                <a:solidFill>
                  <a:srgbClr val="9A0000"/>
                </a:solidFill>
                <a:latin typeface="Arial Unicode MS" panose="020B0604020202020204" charset="-122"/>
                <a:cs typeface="Arial Unicode MS" panose="020B0604020202020204" charset="-122"/>
              </a:rPr>
              <a:t>。随着三线及以下城市的外卖用户占比逐步提升，未来这些地区将是外卖平台的必争之地</a:t>
            </a:r>
            <a:endParaRPr sz="2000">
              <a:latin typeface="Arial Unicode MS" panose="020B0604020202020204" charset="-122"/>
              <a:cs typeface="Arial Unicode MS" panose="020B0604020202020204" charset="-122"/>
            </a:endParaRPr>
          </a:p>
          <a:p>
            <a:pPr marL="33655">
              <a:lnSpc>
                <a:spcPct val="100000"/>
              </a:lnSpc>
              <a:spcBef>
                <a:spcPts val="1870"/>
              </a:spcBef>
              <a:tabLst>
                <a:tab pos="6053455" algn="l"/>
              </a:tabLst>
            </a:pPr>
            <a:r>
              <a:rPr sz="1400" b="1" dirty="0">
                <a:latin typeface="Microsoft YaHei"/>
                <a:cs typeface="Microsoft YaHei"/>
              </a:rPr>
              <a:t>中国外卖行业品牌交易额占比</a:t>
            </a:r>
            <a:r>
              <a:rPr sz="1400" b="1" spc="-70" dirty="0">
                <a:latin typeface="Microsoft YaHei"/>
                <a:cs typeface="Microsoft YaHei"/>
              </a:rPr>
              <a:t>，2019-2020Q2	</a:t>
            </a:r>
            <a:r>
              <a:rPr sz="1400" b="1" dirty="0">
                <a:latin typeface="Microsoft YaHei"/>
                <a:cs typeface="Microsoft YaHei"/>
              </a:rPr>
              <a:t>中国外卖用户城市分布比例</a:t>
            </a:r>
            <a:r>
              <a:rPr sz="1400" b="1" spc="-75" dirty="0">
                <a:latin typeface="Microsoft YaHei"/>
                <a:cs typeface="Microsoft YaHei"/>
              </a:rPr>
              <a:t>，2020</a:t>
            </a:r>
            <a:r>
              <a:rPr sz="1400" b="1" dirty="0">
                <a:latin typeface="Microsoft YaHei"/>
                <a:cs typeface="Microsoft YaHei"/>
              </a:rPr>
              <a:t>年</a:t>
            </a:r>
            <a:r>
              <a:rPr sz="1400" b="1" spc="-90" dirty="0">
                <a:latin typeface="Microsoft YaHei"/>
                <a:cs typeface="Microsoft YaHei"/>
              </a:rPr>
              <a:t>1</a:t>
            </a:r>
            <a:r>
              <a:rPr sz="1400" b="1" dirty="0">
                <a:latin typeface="Microsoft YaHei"/>
                <a:cs typeface="Microsoft YaHei"/>
              </a:rPr>
              <a:t>月-6月</a:t>
            </a:r>
            <a:endParaRPr sz="1400">
              <a:latin typeface="Microsoft YaHei"/>
              <a:cs typeface="Microsoft YaHei"/>
            </a:endParaRPr>
          </a:p>
        </p:txBody>
      </p:sp>
      <p:sp>
        <p:nvSpPr>
          <p:cNvPr id="6" name="object 6"/>
          <p:cNvSpPr txBox="1"/>
          <p:nvPr/>
        </p:nvSpPr>
        <p:spPr>
          <a:xfrm>
            <a:off x="335778" y="6379500"/>
            <a:ext cx="244348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a:t>
            </a:r>
            <a:r>
              <a:rPr sz="1100" spc="-80" dirty="0">
                <a:latin typeface="Arial Unicode MS" panose="020B0604020202020204" charset="-122"/>
                <a:cs typeface="Arial Unicode MS" panose="020B0604020202020204" charset="-122"/>
              </a:rPr>
              <a:t> </a:t>
            </a:r>
            <a:r>
              <a:rPr sz="1100" spc="-25" dirty="0">
                <a:latin typeface="Arial Unicode MS" panose="020B0604020202020204" charset="-122"/>
                <a:cs typeface="Arial Unicode MS" panose="020B0604020202020204" charset="-122"/>
              </a:rPr>
              <a:t>Trustdata，</a:t>
            </a:r>
            <a:r>
              <a:rPr sz="1100" dirty="0">
                <a:latin typeface="Arial Unicode MS" panose="020B0604020202020204" charset="-122"/>
                <a:cs typeface="Arial Unicode MS" panose="020B0604020202020204" charset="-122"/>
              </a:rPr>
              <a:t>头豹研究院编辑整理</a:t>
            </a:r>
            <a:endParaRPr sz="1100">
              <a:latin typeface="Arial Unicode MS" panose="020B0604020202020204" charset="-122"/>
              <a:cs typeface="Arial Unicode MS" panose="020B0604020202020204" charset="-122"/>
            </a:endParaRPr>
          </a:p>
        </p:txBody>
      </p:sp>
      <p:sp>
        <p:nvSpPr>
          <p:cNvPr id="7" name="object 7"/>
          <p:cNvSpPr/>
          <p:nvPr/>
        </p:nvSpPr>
        <p:spPr>
          <a:xfrm>
            <a:off x="3898927" y="1808162"/>
            <a:ext cx="1953895" cy="4476750"/>
          </a:xfrm>
          <a:custGeom>
            <a:avLst/>
            <a:gdLst/>
            <a:ahLst/>
            <a:cxnLst/>
            <a:rect l="l" t="t" r="r" b="b"/>
            <a:pathLst>
              <a:path w="1953895" h="4476750">
                <a:moveTo>
                  <a:pt x="1953524" y="4476308"/>
                </a:moveTo>
                <a:lnTo>
                  <a:pt x="0" y="4476308"/>
                </a:lnTo>
                <a:lnTo>
                  <a:pt x="0" y="0"/>
                </a:lnTo>
                <a:lnTo>
                  <a:pt x="1953524" y="0"/>
                </a:lnTo>
                <a:lnTo>
                  <a:pt x="1953524" y="4476308"/>
                </a:lnTo>
                <a:close/>
              </a:path>
            </a:pathLst>
          </a:custGeom>
          <a:solidFill>
            <a:srgbClr val="EFEFF1"/>
          </a:solidFill>
        </p:spPr>
        <p:txBody>
          <a:bodyPr wrap="square" lIns="0" tIns="0" rIns="0" bIns="0" rtlCol="0"/>
          <a:lstStyle/>
          <a:p/>
        </p:txBody>
      </p:sp>
      <p:sp>
        <p:nvSpPr>
          <p:cNvPr id="8" name="object 8"/>
          <p:cNvSpPr txBox="1"/>
          <p:nvPr/>
        </p:nvSpPr>
        <p:spPr>
          <a:xfrm>
            <a:off x="3952902" y="2515928"/>
            <a:ext cx="1953895" cy="208279"/>
          </a:xfrm>
          <a:prstGeom prst="rect">
            <a:avLst/>
          </a:prstGeom>
        </p:spPr>
        <p:txBody>
          <a:bodyPr vert="horz" wrap="square" lIns="0" tIns="12700" rIns="0" bIns="0" rtlCol="0">
            <a:spAutoFit/>
          </a:bodyPr>
          <a:lstStyle/>
          <a:p>
            <a:pPr marL="264160" indent="-252095">
              <a:lnSpc>
                <a:spcPct val="100000"/>
              </a:lnSpc>
              <a:spcBef>
                <a:spcPts val="100"/>
              </a:spcBef>
              <a:buSzPct val="92000"/>
              <a:buFont typeface="Wingdings" panose="05000000000000000000"/>
              <a:buChar char=""/>
              <a:tabLst>
                <a:tab pos="264795" algn="l"/>
              </a:tabLst>
            </a:pPr>
            <a:r>
              <a:rPr sz="1200" b="1" dirty="0">
                <a:solidFill>
                  <a:srgbClr val="970201"/>
                </a:solidFill>
                <a:latin typeface="Microsoft YaHei"/>
                <a:cs typeface="Microsoft YaHei"/>
              </a:rPr>
              <a:t>中国外卖行业马太效应竞</a:t>
            </a:r>
            <a:endParaRPr sz="1200">
              <a:latin typeface="Microsoft YaHei"/>
              <a:cs typeface="Microsoft YaHei"/>
            </a:endParaRPr>
          </a:p>
        </p:txBody>
      </p:sp>
      <p:sp>
        <p:nvSpPr>
          <p:cNvPr id="9" name="object 9"/>
          <p:cNvSpPr txBox="1"/>
          <p:nvPr/>
        </p:nvSpPr>
        <p:spPr>
          <a:xfrm>
            <a:off x="4124352" y="2698808"/>
            <a:ext cx="1701800" cy="1452245"/>
          </a:xfrm>
          <a:prstGeom prst="rect">
            <a:avLst/>
          </a:prstGeom>
        </p:spPr>
        <p:txBody>
          <a:bodyPr vert="horz" wrap="square" lIns="0" tIns="67310" rIns="0" bIns="0" rtlCol="0">
            <a:spAutoFit/>
          </a:bodyPr>
          <a:lstStyle/>
          <a:p>
            <a:pPr marL="12700">
              <a:lnSpc>
                <a:spcPct val="100000"/>
              </a:lnSpc>
              <a:spcBef>
                <a:spcPts val="530"/>
              </a:spcBef>
            </a:pPr>
            <a:r>
              <a:rPr sz="1200" b="1" dirty="0">
                <a:solidFill>
                  <a:srgbClr val="970201"/>
                </a:solidFill>
                <a:latin typeface="Microsoft YaHei"/>
                <a:cs typeface="Microsoft YaHei"/>
              </a:rPr>
              <a:t>争凸显：</a:t>
            </a:r>
            <a:endParaRPr sz="1200">
              <a:latin typeface="Microsoft YaHei"/>
              <a:cs typeface="Microsoft YaHei"/>
            </a:endParaRPr>
          </a:p>
          <a:p>
            <a:pPr marL="12700" marR="5080">
              <a:lnSpc>
                <a:spcPct val="130000"/>
              </a:lnSpc>
            </a:pPr>
            <a:r>
              <a:rPr sz="1200" dirty="0">
                <a:latin typeface="Arial Unicode MS" panose="020B0604020202020204" charset="-122"/>
                <a:cs typeface="Arial Unicode MS" panose="020B0604020202020204" charset="-122"/>
              </a:rPr>
              <a:t>近两年，中国外卖行业集 中度愈趋增加，</a:t>
            </a:r>
            <a:endParaRPr sz="1200">
              <a:latin typeface="Arial Unicode MS" panose="020B0604020202020204" charset="-122"/>
              <a:cs typeface="Arial Unicode MS" panose="020B0604020202020204" charset="-122"/>
            </a:endParaRPr>
          </a:p>
          <a:p>
            <a:pPr marL="12700">
              <a:lnSpc>
                <a:spcPct val="100000"/>
              </a:lnSpc>
              <a:spcBef>
                <a:spcPts val="430"/>
              </a:spcBef>
            </a:pPr>
            <a:r>
              <a:rPr sz="1200" b="1" dirty="0">
                <a:latin typeface="Microsoft YaHei"/>
                <a:cs typeface="Microsoft YaHei"/>
              </a:rPr>
              <a:t>美团外卖与饿了么</a:t>
            </a:r>
            <a:endParaRPr sz="1200">
              <a:latin typeface="Microsoft YaHei"/>
              <a:cs typeface="Microsoft YaHei"/>
            </a:endParaRPr>
          </a:p>
          <a:p>
            <a:pPr marL="12700" marR="5080">
              <a:lnSpc>
                <a:spcPct val="130000"/>
              </a:lnSpc>
            </a:pPr>
            <a:r>
              <a:rPr sz="1200" dirty="0">
                <a:latin typeface="Arial Unicode MS" panose="020B0604020202020204" charset="-122"/>
                <a:cs typeface="Arial Unicode MS" panose="020B0604020202020204" charset="-122"/>
              </a:rPr>
              <a:t>占据行业的主要地位，其 中，美团外卖市场份额（</a:t>
            </a:r>
            <a:endParaRPr sz="1200">
              <a:latin typeface="Arial Unicode MS" panose="020B0604020202020204" charset="-122"/>
              <a:cs typeface="Arial Unicode MS" panose="020B0604020202020204" charset="-122"/>
            </a:endParaRPr>
          </a:p>
        </p:txBody>
      </p:sp>
      <p:sp>
        <p:nvSpPr>
          <p:cNvPr id="10" name="object 10"/>
          <p:cNvSpPr txBox="1"/>
          <p:nvPr/>
        </p:nvSpPr>
        <p:spPr>
          <a:xfrm>
            <a:off x="4124352" y="4180136"/>
            <a:ext cx="1854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panose="020B0604020202020204" charset="-122"/>
                <a:cs typeface="Arial Unicode MS" panose="020B0604020202020204" charset="-122"/>
              </a:rPr>
              <a:t>按交易额统计）逐年提升，</a:t>
            </a:r>
            <a:endParaRPr sz="1200">
              <a:latin typeface="Arial Unicode MS" panose="020B0604020202020204" charset="-122"/>
              <a:cs typeface="Arial Unicode MS" panose="020B0604020202020204" charset="-122"/>
            </a:endParaRPr>
          </a:p>
        </p:txBody>
      </p:sp>
      <p:sp>
        <p:nvSpPr>
          <p:cNvPr id="11" name="object 11"/>
          <p:cNvSpPr txBox="1"/>
          <p:nvPr/>
        </p:nvSpPr>
        <p:spPr>
          <a:xfrm>
            <a:off x="4124352" y="4363016"/>
            <a:ext cx="1701800" cy="1214120"/>
          </a:xfrm>
          <a:prstGeom prst="rect">
            <a:avLst/>
          </a:prstGeom>
        </p:spPr>
        <p:txBody>
          <a:bodyPr vert="horz" wrap="square" lIns="0" tIns="67310" rIns="0" bIns="0" rtlCol="0">
            <a:spAutoFit/>
          </a:bodyPr>
          <a:lstStyle/>
          <a:p>
            <a:pPr marL="12700">
              <a:lnSpc>
                <a:spcPct val="100000"/>
              </a:lnSpc>
              <a:spcBef>
                <a:spcPts val="530"/>
              </a:spcBef>
            </a:pPr>
            <a:r>
              <a:rPr sz="1200" spc="-35"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a:t>
            </a:r>
            <a:r>
              <a:rPr sz="1200" spc="-30" dirty="0">
                <a:latin typeface="Arial Unicode MS" panose="020B0604020202020204" charset="-122"/>
                <a:cs typeface="Arial Unicode MS" panose="020B0604020202020204" charset="-122"/>
              </a:rPr>
              <a:t>Q2</a:t>
            </a:r>
            <a:r>
              <a:rPr sz="1200" dirty="0">
                <a:latin typeface="Arial Unicode MS" panose="020B0604020202020204" charset="-122"/>
                <a:cs typeface="Arial Unicode MS" panose="020B0604020202020204" charset="-122"/>
              </a:rPr>
              <a:t>已达</a:t>
            </a:r>
            <a:r>
              <a:rPr sz="1200" b="1" spc="-165" dirty="0">
                <a:solidFill>
                  <a:srgbClr val="970201"/>
                </a:solidFill>
                <a:latin typeface="Microsoft YaHei"/>
                <a:cs typeface="Microsoft YaHei"/>
              </a:rPr>
              <a:t>68.2%</a:t>
            </a:r>
            <a:endParaRPr sz="1200">
              <a:latin typeface="Microsoft YaHei"/>
              <a:cs typeface="Microsoft YaHei"/>
            </a:endParaRPr>
          </a:p>
          <a:p>
            <a:pPr marL="12700" marR="5080" algn="just">
              <a:lnSpc>
                <a:spcPct val="130000"/>
              </a:lnSpc>
            </a:pPr>
            <a:r>
              <a:rPr sz="1200" dirty="0">
                <a:latin typeface="Arial Unicode MS" panose="020B0604020202020204" charset="-122"/>
                <a:cs typeface="Arial Unicode MS" panose="020B0604020202020204" charset="-122"/>
              </a:rPr>
              <a:t>。随着美团对下沉用户的 持续培育，预计美团在外 卖行业的市场份额仍将继 续增加</a:t>
            </a:r>
            <a:endParaRPr sz="1200">
              <a:latin typeface="Arial Unicode MS" panose="020B0604020202020204" charset="-122"/>
              <a:cs typeface="Arial Unicode MS" panose="020B0604020202020204" charset="-122"/>
            </a:endParaRPr>
          </a:p>
        </p:txBody>
      </p:sp>
      <p:sp>
        <p:nvSpPr>
          <p:cNvPr id="12" name="object 12"/>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3" name="object 13"/>
          <p:cNvSpPr/>
          <p:nvPr/>
        </p:nvSpPr>
        <p:spPr>
          <a:xfrm>
            <a:off x="6354961" y="1521919"/>
            <a:ext cx="5508625" cy="0"/>
          </a:xfrm>
          <a:custGeom>
            <a:avLst/>
            <a:gdLst/>
            <a:ahLst/>
            <a:cxnLst/>
            <a:rect l="l" t="t" r="r" b="b"/>
            <a:pathLst>
              <a:path w="5508625">
                <a:moveTo>
                  <a:pt x="0" y="0"/>
                </a:moveTo>
                <a:lnTo>
                  <a:pt x="5507999" y="0"/>
                </a:lnTo>
              </a:path>
            </a:pathLst>
          </a:custGeom>
          <a:ln w="19050">
            <a:solidFill>
              <a:srgbClr val="333333"/>
            </a:solidFill>
          </a:ln>
        </p:spPr>
        <p:txBody>
          <a:bodyPr wrap="square" lIns="0" tIns="0" rIns="0" bIns="0" rtlCol="0"/>
          <a:lstStyle/>
          <a:p/>
        </p:txBody>
      </p:sp>
      <p:sp>
        <p:nvSpPr>
          <p:cNvPr id="14" name="object 14"/>
          <p:cNvSpPr/>
          <p:nvPr/>
        </p:nvSpPr>
        <p:spPr>
          <a:xfrm>
            <a:off x="9906041" y="1808161"/>
            <a:ext cx="1953895" cy="4476750"/>
          </a:xfrm>
          <a:custGeom>
            <a:avLst/>
            <a:gdLst/>
            <a:ahLst/>
            <a:cxnLst/>
            <a:rect l="l" t="t" r="r" b="b"/>
            <a:pathLst>
              <a:path w="1953895" h="4476750">
                <a:moveTo>
                  <a:pt x="1953524" y="4476309"/>
                </a:moveTo>
                <a:lnTo>
                  <a:pt x="0" y="4476309"/>
                </a:lnTo>
                <a:lnTo>
                  <a:pt x="0" y="0"/>
                </a:lnTo>
                <a:lnTo>
                  <a:pt x="1953524" y="0"/>
                </a:lnTo>
                <a:lnTo>
                  <a:pt x="1953524" y="4476309"/>
                </a:lnTo>
                <a:close/>
              </a:path>
            </a:pathLst>
          </a:custGeom>
          <a:solidFill>
            <a:srgbClr val="EFEFF1"/>
          </a:solidFill>
        </p:spPr>
        <p:txBody>
          <a:bodyPr wrap="square" lIns="0" tIns="0" rIns="0" bIns="0" rtlCol="0"/>
          <a:lstStyle/>
          <a:p/>
        </p:txBody>
      </p:sp>
      <p:sp>
        <p:nvSpPr>
          <p:cNvPr id="15" name="object 15"/>
          <p:cNvSpPr txBox="1"/>
          <p:nvPr/>
        </p:nvSpPr>
        <p:spPr>
          <a:xfrm>
            <a:off x="9960016" y="2515928"/>
            <a:ext cx="1953895" cy="208279"/>
          </a:xfrm>
          <a:prstGeom prst="rect">
            <a:avLst/>
          </a:prstGeom>
        </p:spPr>
        <p:txBody>
          <a:bodyPr vert="horz" wrap="square" lIns="0" tIns="12700" rIns="0" bIns="0" rtlCol="0">
            <a:spAutoFit/>
          </a:bodyPr>
          <a:lstStyle/>
          <a:p>
            <a:pPr marL="264160" indent="-252095">
              <a:lnSpc>
                <a:spcPct val="100000"/>
              </a:lnSpc>
              <a:spcBef>
                <a:spcPts val="100"/>
              </a:spcBef>
              <a:buSzPct val="92000"/>
              <a:buFont typeface="Wingdings" panose="05000000000000000000"/>
              <a:buChar char=""/>
              <a:tabLst>
                <a:tab pos="264795" algn="l"/>
              </a:tabLst>
            </a:pPr>
            <a:r>
              <a:rPr sz="1200" b="1" dirty="0">
                <a:solidFill>
                  <a:srgbClr val="970201"/>
                </a:solidFill>
                <a:latin typeface="Microsoft YaHei"/>
                <a:cs typeface="Microsoft YaHei"/>
              </a:rPr>
              <a:t>三线及以下城市将是外卖</a:t>
            </a:r>
            <a:endParaRPr sz="1200">
              <a:latin typeface="Microsoft YaHei"/>
              <a:cs typeface="Microsoft YaHei"/>
            </a:endParaRPr>
          </a:p>
        </p:txBody>
      </p:sp>
      <p:sp>
        <p:nvSpPr>
          <p:cNvPr id="16" name="object 16"/>
          <p:cNvSpPr txBox="1"/>
          <p:nvPr/>
        </p:nvSpPr>
        <p:spPr>
          <a:xfrm>
            <a:off x="10131466" y="2698808"/>
            <a:ext cx="1701800" cy="1927860"/>
          </a:xfrm>
          <a:prstGeom prst="rect">
            <a:avLst/>
          </a:prstGeom>
        </p:spPr>
        <p:txBody>
          <a:bodyPr vert="horz" wrap="square" lIns="0" tIns="12700" rIns="0" bIns="0" rtlCol="0">
            <a:spAutoFit/>
          </a:bodyPr>
          <a:lstStyle/>
          <a:p>
            <a:pPr marL="12700" marR="141605">
              <a:lnSpc>
                <a:spcPct val="130000"/>
              </a:lnSpc>
              <a:spcBef>
                <a:spcPts val="100"/>
              </a:spcBef>
            </a:pPr>
            <a:r>
              <a:rPr sz="1200" b="1" dirty="0">
                <a:solidFill>
                  <a:srgbClr val="970201"/>
                </a:solidFill>
                <a:latin typeface="Microsoft YaHei"/>
                <a:cs typeface="Microsoft YaHei"/>
              </a:rPr>
              <a:t>平台的必争之地：</a:t>
            </a:r>
            <a:r>
              <a:rPr sz="1200" spc="-40" dirty="0">
                <a:latin typeface="Arial Unicode MS" panose="020B0604020202020204" charset="-122"/>
                <a:cs typeface="Arial Unicode MS" panose="020B0604020202020204" charset="-122"/>
              </a:rPr>
              <a:t>2020 </a:t>
            </a:r>
            <a:r>
              <a:rPr sz="1200" dirty="0">
                <a:latin typeface="Arial Unicode MS" panose="020B0604020202020204" charset="-122"/>
                <a:cs typeface="Arial Unicode MS" panose="020B0604020202020204" charset="-122"/>
              </a:rPr>
              <a:t>年上半年，中国</a:t>
            </a:r>
            <a:endParaRPr sz="1200">
              <a:latin typeface="Arial Unicode MS" panose="020B0604020202020204" charset="-122"/>
              <a:cs typeface="Arial Unicode MS" panose="020B0604020202020204" charset="-122"/>
            </a:endParaRPr>
          </a:p>
          <a:p>
            <a:pPr marL="12700">
              <a:lnSpc>
                <a:spcPct val="100000"/>
              </a:lnSpc>
              <a:spcBef>
                <a:spcPts val="430"/>
              </a:spcBef>
            </a:pPr>
            <a:r>
              <a:rPr sz="1200" b="1" dirty="0">
                <a:latin typeface="Microsoft YaHei"/>
                <a:cs typeface="Microsoft YaHei"/>
              </a:rPr>
              <a:t>一、二线城市</a:t>
            </a:r>
            <a:endParaRPr sz="1200">
              <a:latin typeface="Microsoft YaHei"/>
              <a:cs typeface="Microsoft YaHei"/>
            </a:endParaRPr>
          </a:p>
          <a:p>
            <a:pPr marL="12700" marR="5080">
              <a:lnSpc>
                <a:spcPct val="130000"/>
              </a:lnSpc>
            </a:pPr>
            <a:r>
              <a:rPr sz="1200" dirty="0">
                <a:latin typeface="Arial Unicode MS" panose="020B0604020202020204" charset="-122"/>
                <a:cs typeface="Arial Unicode MS" panose="020B0604020202020204" charset="-122"/>
              </a:rPr>
              <a:t>仍是外卖的核心区域，外 卖用户占比超过</a:t>
            </a:r>
            <a:r>
              <a:rPr sz="1200" b="1" spc="-175" dirty="0">
                <a:solidFill>
                  <a:srgbClr val="970201"/>
                </a:solidFill>
                <a:latin typeface="Microsoft YaHei"/>
                <a:cs typeface="Microsoft YaHei"/>
              </a:rPr>
              <a:t>60%</a:t>
            </a:r>
            <a:r>
              <a:rPr sz="1200" spc="-17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但 </a:t>
            </a:r>
            <a:r>
              <a:rPr sz="1200" b="1" dirty="0">
                <a:latin typeface="Microsoft YaHei"/>
                <a:cs typeface="Microsoft YaHei"/>
              </a:rPr>
              <a:t>三线及以下城市</a:t>
            </a:r>
            <a:endParaRPr sz="1200">
              <a:latin typeface="Microsoft YaHei"/>
              <a:cs typeface="Microsoft YaHei"/>
            </a:endParaRPr>
          </a:p>
          <a:p>
            <a:pPr marL="12700">
              <a:lnSpc>
                <a:spcPct val="100000"/>
              </a:lnSpc>
              <a:spcBef>
                <a:spcPts val="430"/>
              </a:spcBef>
            </a:pPr>
            <a:r>
              <a:rPr sz="1200" dirty="0">
                <a:latin typeface="Arial Unicode MS" panose="020B0604020202020204" charset="-122"/>
                <a:cs typeface="Arial Unicode MS" panose="020B0604020202020204" charset="-122"/>
              </a:rPr>
              <a:t>的外卖用户占比逐步提升</a:t>
            </a:r>
            <a:endParaRPr sz="1200">
              <a:latin typeface="Arial Unicode MS" panose="020B0604020202020204" charset="-122"/>
              <a:cs typeface="Arial Unicode MS" panose="020B0604020202020204" charset="-122"/>
            </a:endParaRPr>
          </a:p>
          <a:p>
            <a:pPr marL="12700">
              <a:lnSpc>
                <a:spcPct val="100000"/>
              </a:lnSpc>
              <a:spcBef>
                <a:spcPts val="435"/>
              </a:spcBef>
            </a:pPr>
            <a:r>
              <a:rPr sz="1200" dirty="0">
                <a:latin typeface="Arial Unicode MS" panose="020B0604020202020204" charset="-122"/>
                <a:cs typeface="Arial Unicode MS" panose="020B0604020202020204" charset="-122"/>
              </a:rPr>
              <a:t>，由</a:t>
            </a:r>
            <a:r>
              <a:rPr sz="1200" spc="-35"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a:t>
            </a:r>
            <a:r>
              <a:rPr sz="1200" spc="-35" dirty="0">
                <a:latin typeface="Arial Unicode MS" panose="020B0604020202020204" charset="-122"/>
                <a:cs typeface="Arial Unicode MS" panose="020B0604020202020204" charset="-122"/>
              </a:rPr>
              <a:t>1</a:t>
            </a:r>
            <a:r>
              <a:rPr sz="1200" dirty="0">
                <a:latin typeface="Arial Unicode MS" panose="020B0604020202020204" charset="-122"/>
                <a:cs typeface="Arial Unicode MS" panose="020B0604020202020204" charset="-122"/>
              </a:rPr>
              <a:t>月的</a:t>
            </a:r>
            <a:r>
              <a:rPr sz="1200" b="1" spc="-165" dirty="0">
                <a:solidFill>
                  <a:srgbClr val="970201"/>
                </a:solidFill>
                <a:latin typeface="Microsoft YaHei"/>
                <a:cs typeface="Microsoft YaHei"/>
              </a:rPr>
              <a:t>30.7%</a:t>
            </a:r>
            <a:endParaRPr sz="1200">
              <a:latin typeface="Microsoft YaHei"/>
              <a:cs typeface="Microsoft YaHei"/>
            </a:endParaRPr>
          </a:p>
        </p:txBody>
      </p:sp>
      <p:sp>
        <p:nvSpPr>
          <p:cNvPr id="17" name="object 17"/>
          <p:cNvSpPr txBox="1"/>
          <p:nvPr/>
        </p:nvSpPr>
        <p:spPr>
          <a:xfrm>
            <a:off x="10131466" y="4655625"/>
            <a:ext cx="1862455"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panose="020B0604020202020204" charset="-122"/>
                <a:cs typeface="Arial Unicode MS" panose="020B0604020202020204" charset="-122"/>
              </a:rPr>
              <a:t>上升至</a:t>
            </a:r>
            <a:r>
              <a:rPr sz="1200" spc="-35"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a:t>
            </a:r>
            <a:r>
              <a:rPr sz="1200" spc="-35" dirty="0">
                <a:latin typeface="Arial Unicode MS" panose="020B0604020202020204" charset="-122"/>
                <a:cs typeface="Arial Unicode MS" panose="020B0604020202020204" charset="-122"/>
              </a:rPr>
              <a:t>6</a:t>
            </a:r>
            <a:r>
              <a:rPr sz="1200" dirty="0">
                <a:latin typeface="Arial Unicode MS" panose="020B0604020202020204" charset="-122"/>
                <a:cs typeface="Arial Unicode MS" panose="020B0604020202020204" charset="-122"/>
              </a:rPr>
              <a:t>月的</a:t>
            </a:r>
            <a:r>
              <a:rPr sz="1200" b="1" spc="-170" dirty="0">
                <a:solidFill>
                  <a:srgbClr val="970201"/>
                </a:solidFill>
                <a:latin typeface="Microsoft YaHei"/>
                <a:cs typeface="Microsoft YaHei"/>
              </a:rPr>
              <a:t>32.2%</a:t>
            </a:r>
            <a:r>
              <a:rPr sz="120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p:txBody>
      </p:sp>
      <p:sp>
        <p:nvSpPr>
          <p:cNvPr id="18" name="object 18"/>
          <p:cNvSpPr txBox="1"/>
          <p:nvPr/>
        </p:nvSpPr>
        <p:spPr>
          <a:xfrm>
            <a:off x="10131466" y="4840308"/>
            <a:ext cx="1701800" cy="739140"/>
          </a:xfrm>
          <a:prstGeom prst="rect">
            <a:avLst/>
          </a:prstGeom>
        </p:spPr>
        <p:txBody>
          <a:bodyPr vert="horz" wrap="square" lIns="0" tIns="12065" rIns="0" bIns="0" rtlCol="0">
            <a:spAutoFit/>
          </a:bodyPr>
          <a:lstStyle/>
          <a:p>
            <a:pPr marL="12700" marR="5080" algn="just">
              <a:lnSpc>
                <a:spcPct val="125000"/>
              </a:lnSpc>
              <a:spcBef>
                <a:spcPts val="95"/>
              </a:spcBef>
            </a:pPr>
            <a:r>
              <a:rPr sz="1250" b="1" u="heavy" spc="-50" dirty="0">
                <a:uFill>
                  <a:solidFill>
                    <a:srgbClr val="000000"/>
                  </a:solidFill>
                </a:uFill>
                <a:latin typeface="Microsoft YaHei"/>
                <a:cs typeface="Microsoft YaHei"/>
              </a:rPr>
              <a:t>未来，三线及以下城市将 是外卖平台用户增长的关</a:t>
            </a:r>
            <a:r>
              <a:rPr sz="1250" b="1" u="heavy" spc="-1330" dirty="0">
                <a:uFill>
                  <a:solidFill>
                    <a:srgbClr val="000000"/>
                  </a:solidFill>
                </a:uFill>
                <a:latin typeface="Microsoft YaHei"/>
                <a:cs typeface="Microsoft YaHei"/>
              </a:rPr>
              <a:t>键</a:t>
            </a:r>
            <a:endParaRPr sz="1250">
              <a:latin typeface="Microsoft YaHei"/>
              <a:cs typeface="Microsoft YaHei"/>
            </a:endParaRPr>
          </a:p>
        </p:txBody>
      </p:sp>
      <p:grpSp>
        <p:nvGrpSpPr>
          <p:cNvPr id="19" name="object 19"/>
          <p:cNvGrpSpPr/>
          <p:nvPr/>
        </p:nvGrpSpPr>
        <p:grpSpPr>
          <a:xfrm>
            <a:off x="666205" y="1977883"/>
            <a:ext cx="2962910" cy="3650615"/>
            <a:chOff x="666205" y="1977883"/>
            <a:chExt cx="2962910" cy="3650615"/>
          </a:xfrm>
        </p:grpSpPr>
        <p:sp>
          <p:nvSpPr>
            <p:cNvPr id="20" name="object 20"/>
            <p:cNvSpPr/>
            <p:nvPr/>
          </p:nvSpPr>
          <p:spPr>
            <a:xfrm>
              <a:off x="806485" y="3315484"/>
              <a:ext cx="287020" cy="2306320"/>
            </a:xfrm>
            <a:custGeom>
              <a:avLst/>
              <a:gdLst/>
              <a:ahLst/>
              <a:cxnLst/>
              <a:rect l="l" t="t" r="r" b="b"/>
              <a:pathLst>
                <a:path w="287019" h="2306320">
                  <a:moveTo>
                    <a:pt x="286498" y="2306046"/>
                  </a:moveTo>
                  <a:lnTo>
                    <a:pt x="0" y="2306046"/>
                  </a:lnTo>
                  <a:lnTo>
                    <a:pt x="0" y="0"/>
                  </a:lnTo>
                  <a:lnTo>
                    <a:pt x="286498" y="0"/>
                  </a:lnTo>
                  <a:lnTo>
                    <a:pt x="286498" y="2306046"/>
                  </a:lnTo>
                  <a:close/>
                </a:path>
              </a:pathLst>
            </a:custGeom>
            <a:solidFill>
              <a:srgbClr val="970201"/>
            </a:solidFill>
          </p:spPr>
          <p:txBody>
            <a:bodyPr wrap="square" lIns="0" tIns="0" rIns="0" bIns="0" rtlCol="0"/>
            <a:lstStyle/>
            <a:p/>
          </p:txBody>
        </p:sp>
        <p:sp>
          <p:nvSpPr>
            <p:cNvPr id="21" name="object 21"/>
            <p:cNvSpPr/>
            <p:nvPr/>
          </p:nvSpPr>
          <p:spPr>
            <a:xfrm>
              <a:off x="806485" y="3315484"/>
              <a:ext cx="287020" cy="2306320"/>
            </a:xfrm>
            <a:custGeom>
              <a:avLst/>
              <a:gdLst/>
              <a:ahLst/>
              <a:cxnLst/>
              <a:rect l="l" t="t" r="r" b="b"/>
              <a:pathLst>
                <a:path w="287019" h="2306320">
                  <a:moveTo>
                    <a:pt x="0" y="0"/>
                  </a:moveTo>
                  <a:lnTo>
                    <a:pt x="286498" y="0"/>
                  </a:lnTo>
                  <a:lnTo>
                    <a:pt x="286498" y="2306046"/>
                  </a:lnTo>
                  <a:lnTo>
                    <a:pt x="0" y="2306046"/>
                  </a:lnTo>
                  <a:lnTo>
                    <a:pt x="0" y="0"/>
                  </a:lnTo>
                  <a:close/>
                </a:path>
              </a:pathLst>
            </a:custGeom>
            <a:ln w="3175">
              <a:solidFill>
                <a:srgbClr val="000000"/>
              </a:solidFill>
            </a:ln>
          </p:spPr>
          <p:txBody>
            <a:bodyPr wrap="square" lIns="0" tIns="0" rIns="0" bIns="0" rtlCol="0"/>
            <a:lstStyle/>
            <a:p/>
          </p:txBody>
        </p:sp>
        <p:sp>
          <p:nvSpPr>
            <p:cNvPr id="22" name="object 22"/>
            <p:cNvSpPr/>
            <p:nvPr/>
          </p:nvSpPr>
          <p:spPr>
            <a:xfrm>
              <a:off x="806485" y="3315484"/>
              <a:ext cx="287020" cy="2306320"/>
            </a:xfrm>
            <a:custGeom>
              <a:avLst/>
              <a:gdLst/>
              <a:ahLst/>
              <a:cxnLst/>
              <a:rect l="l" t="t" r="r" b="b"/>
              <a:pathLst>
                <a:path w="287019" h="2306320">
                  <a:moveTo>
                    <a:pt x="286498" y="2306046"/>
                  </a:moveTo>
                  <a:lnTo>
                    <a:pt x="0" y="2306046"/>
                  </a:lnTo>
                  <a:lnTo>
                    <a:pt x="0" y="0"/>
                  </a:lnTo>
                  <a:lnTo>
                    <a:pt x="286498" y="0"/>
                  </a:lnTo>
                  <a:lnTo>
                    <a:pt x="286498" y="2306046"/>
                  </a:lnTo>
                  <a:close/>
                </a:path>
              </a:pathLst>
            </a:custGeom>
            <a:solidFill>
              <a:srgbClr val="000000"/>
            </a:solidFill>
          </p:spPr>
          <p:txBody>
            <a:bodyPr wrap="square" lIns="0" tIns="0" rIns="0" bIns="0" rtlCol="0"/>
            <a:lstStyle/>
            <a:p/>
          </p:txBody>
        </p:sp>
        <p:sp>
          <p:nvSpPr>
            <p:cNvPr id="23" name="object 23"/>
            <p:cNvSpPr/>
            <p:nvPr/>
          </p:nvSpPr>
          <p:spPr>
            <a:xfrm>
              <a:off x="806485" y="3315484"/>
              <a:ext cx="287020" cy="2306320"/>
            </a:xfrm>
            <a:custGeom>
              <a:avLst/>
              <a:gdLst/>
              <a:ahLst/>
              <a:cxnLst/>
              <a:rect l="l" t="t" r="r" b="b"/>
              <a:pathLst>
                <a:path w="287019" h="2306320">
                  <a:moveTo>
                    <a:pt x="0" y="0"/>
                  </a:moveTo>
                  <a:lnTo>
                    <a:pt x="286498" y="0"/>
                  </a:lnTo>
                  <a:lnTo>
                    <a:pt x="286498" y="2306046"/>
                  </a:lnTo>
                  <a:lnTo>
                    <a:pt x="0" y="2306046"/>
                  </a:lnTo>
                  <a:lnTo>
                    <a:pt x="0" y="0"/>
                  </a:lnTo>
                  <a:close/>
                </a:path>
              </a:pathLst>
            </a:custGeom>
            <a:ln w="9525">
              <a:solidFill>
                <a:srgbClr val="000000"/>
              </a:solidFill>
            </a:ln>
          </p:spPr>
          <p:txBody>
            <a:bodyPr wrap="square" lIns="0" tIns="0" rIns="0" bIns="0" rtlCol="0"/>
            <a:lstStyle/>
            <a:p/>
          </p:txBody>
        </p:sp>
        <p:sp>
          <p:nvSpPr>
            <p:cNvPr id="24" name="object 24"/>
            <p:cNvSpPr/>
            <p:nvPr/>
          </p:nvSpPr>
          <p:spPr>
            <a:xfrm>
              <a:off x="1293532" y="3253651"/>
              <a:ext cx="287020" cy="2367915"/>
            </a:xfrm>
            <a:custGeom>
              <a:avLst/>
              <a:gdLst/>
              <a:ahLst/>
              <a:cxnLst/>
              <a:rect l="l" t="t" r="r" b="b"/>
              <a:pathLst>
                <a:path w="287019" h="2367915">
                  <a:moveTo>
                    <a:pt x="286498" y="2367881"/>
                  </a:moveTo>
                  <a:lnTo>
                    <a:pt x="0" y="2367881"/>
                  </a:lnTo>
                  <a:lnTo>
                    <a:pt x="0" y="0"/>
                  </a:lnTo>
                  <a:lnTo>
                    <a:pt x="286498" y="0"/>
                  </a:lnTo>
                  <a:lnTo>
                    <a:pt x="286498" y="2367881"/>
                  </a:lnTo>
                  <a:close/>
                </a:path>
              </a:pathLst>
            </a:custGeom>
            <a:solidFill>
              <a:srgbClr val="970201"/>
            </a:solidFill>
          </p:spPr>
          <p:txBody>
            <a:bodyPr wrap="square" lIns="0" tIns="0" rIns="0" bIns="0" rtlCol="0"/>
            <a:lstStyle/>
            <a:p/>
          </p:txBody>
        </p:sp>
        <p:sp>
          <p:nvSpPr>
            <p:cNvPr id="25" name="object 25"/>
            <p:cNvSpPr/>
            <p:nvPr/>
          </p:nvSpPr>
          <p:spPr>
            <a:xfrm>
              <a:off x="1293532" y="3253651"/>
              <a:ext cx="287020" cy="2367915"/>
            </a:xfrm>
            <a:custGeom>
              <a:avLst/>
              <a:gdLst/>
              <a:ahLst/>
              <a:cxnLst/>
              <a:rect l="l" t="t" r="r" b="b"/>
              <a:pathLst>
                <a:path w="287019" h="2367915">
                  <a:moveTo>
                    <a:pt x="0" y="0"/>
                  </a:moveTo>
                  <a:lnTo>
                    <a:pt x="286498" y="0"/>
                  </a:lnTo>
                  <a:lnTo>
                    <a:pt x="286498" y="2367881"/>
                  </a:lnTo>
                  <a:lnTo>
                    <a:pt x="0" y="2367881"/>
                  </a:lnTo>
                  <a:lnTo>
                    <a:pt x="0" y="0"/>
                  </a:lnTo>
                  <a:close/>
                </a:path>
              </a:pathLst>
            </a:custGeom>
            <a:ln w="3175">
              <a:solidFill>
                <a:srgbClr val="000000"/>
              </a:solidFill>
            </a:ln>
          </p:spPr>
          <p:txBody>
            <a:bodyPr wrap="square" lIns="0" tIns="0" rIns="0" bIns="0" rtlCol="0"/>
            <a:lstStyle/>
            <a:p/>
          </p:txBody>
        </p:sp>
        <p:sp>
          <p:nvSpPr>
            <p:cNvPr id="26" name="object 26"/>
            <p:cNvSpPr/>
            <p:nvPr/>
          </p:nvSpPr>
          <p:spPr>
            <a:xfrm>
              <a:off x="1293532" y="3253651"/>
              <a:ext cx="287020" cy="2367915"/>
            </a:xfrm>
            <a:custGeom>
              <a:avLst/>
              <a:gdLst/>
              <a:ahLst/>
              <a:cxnLst/>
              <a:rect l="l" t="t" r="r" b="b"/>
              <a:pathLst>
                <a:path w="287019" h="2367915">
                  <a:moveTo>
                    <a:pt x="286498" y="2367881"/>
                  </a:moveTo>
                  <a:lnTo>
                    <a:pt x="0" y="2367881"/>
                  </a:lnTo>
                  <a:lnTo>
                    <a:pt x="0" y="0"/>
                  </a:lnTo>
                  <a:lnTo>
                    <a:pt x="286498" y="0"/>
                  </a:lnTo>
                  <a:lnTo>
                    <a:pt x="286498" y="2367881"/>
                  </a:lnTo>
                  <a:close/>
                </a:path>
              </a:pathLst>
            </a:custGeom>
            <a:solidFill>
              <a:srgbClr val="000000"/>
            </a:solidFill>
          </p:spPr>
          <p:txBody>
            <a:bodyPr wrap="square" lIns="0" tIns="0" rIns="0" bIns="0" rtlCol="0"/>
            <a:lstStyle/>
            <a:p/>
          </p:txBody>
        </p:sp>
        <p:sp>
          <p:nvSpPr>
            <p:cNvPr id="27" name="object 27"/>
            <p:cNvSpPr/>
            <p:nvPr/>
          </p:nvSpPr>
          <p:spPr>
            <a:xfrm>
              <a:off x="1293532" y="3253651"/>
              <a:ext cx="287020" cy="2367915"/>
            </a:xfrm>
            <a:custGeom>
              <a:avLst/>
              <a:gdLst/>
              <a:ahLst/>
              <a:cxnLst/>
              <a:rect l="l" t="t" r="r" b="b"/>
              <a:pathLst>
                <a:path w="287019" h="2367915">
                  <a:moveTo>
                    <a:pt x="0" y="0"/>
                  </a:moveTo>
                  <a:lnTo>
                    <a:pt x="286498" y="0"/>
                  </a:lnTo>
                  <a:lnTo>
                    <a:pt x="286498" y="2367881"/>
                  </a:lnTo>
                  <a:lnTo>
                    <a:pt x="0" y="2367881"/>
                  </a:lnTo>
                  <a:lnTo>
                    <a:pt x="0" y="0"/>
                  </a:lnTo>
                  <a:close/>
                </a:path>
              </a:pathLst>
            </a:custGeom>
            <a:ln w="9524">
              <a:solidFill>
                <a:srgbClr val="000000"/>
              </a:solidFill>
            </a:ln>
          </p:spPr>
          <p:txBody>
            <a:bodyPr wrap="square" lIns="0" tIns="0" rIns="0" bIns="0" rtlCol="0"/>
            <a:lstStyle/>
            <a:p/>
          </p:txBody>
        </p:sp>
        <p:sp>
          <p:nvSpPr>
            <p:cNvPr id="28" name="object 28"/>
            <p:cNvSpPr/>
            <p:nvPr/>
          </p:nvSpPr>
          <p:spPr>
            <a:xfrm>
              <a:off x="1092983" y="3253651"/>
              <a:ext cx="200660" cy="62230"/>
            </a:xfrm>
            <a:custGeom>
              <a:avLst/>
              <a:gdLst/>
              <a:ahLst/>
              <a:cxnLst/>
              <a:rect l="l" t="t" r="r" b="b"/>
              <a:pathLst>
                <a:path w="200659" h="62229">
                  <a:moveTo>
                    <a:pt x="0" y="61833"/>
                  </a:moveTo>
                  <a:lnTo>
                    <a:pt x="200548" y="0"/>
                  </a:lnTo>
                </a:path>
              </a:pathLst>
            </a:custGeom>
            <a:solidFill>
              <a:srgbClr val="000000"/>
            </a:solidFill>
          </p:spPr>
          <p:txBody>
            <a:bodyPr wrap="square" lIns="0" tIns="0" rIns="0" bIns="0" rtlCol="0"/>
            <a:lstStyle/>
            <a:p/>
          </p:txBody>
        </p:sp>
        <p:sp>
          <p:nvSpPr>
            <p:cNvPr id="29" name="object 29"/>
            <p:cNvSpPr/>
            <p:nvPr/>
          </p:nvSpPr>
          <p:spPr>
            <a:xfrm>
              <a:off x="1092983" y="3253651"/>
              <a:ext cx="200660" cy="62230"/>
            </a:xfrm>
            <a:custGeom>
              <a:avLst/>
              <a:gdLst/>
              <a:ahLst/>
              <a:cxnLst/>
              <a:rect l="l" t="t" r="r" b="b"/>
              <a:pathLst>
                <a:path w="200659" h="62229">
                  <a:moveTo>
                    <a:pt x="0" y="61833"/>
                  </a:moveTo>
                  <a:lnTo>
                    <a:pt x="200548" y="0"/>
                  </a:lnTo>
                </a:path>
              </a:pathLst>
            </a:custGeom>
            <a:ln w="9524">
              <a:solidFill>
                <a:srgbClr val="A6A6A6"/>
              </a:solidFill>
              <a:prstDash val="sysDash"/>
            </a:ln>
          </p:spPr>
          <p:txBody>
            <a:bodyPr wrap="square" lIns="0" tIns="0" rIns="0" bIns="0" rtlCol="0"/>
            <a:lstStyle/>
            <a:p/>
          </p:txBody>
        </p:sp>
        <p:sp>
          <p:nvSpPr>
            <p:cNvPr id="30" name="object 30"/>
            <p:cNvSpPr/>
            <p:nvPr/>
          </p:nvSpPr>
          <p:spPr>
            <a:xfrm>
              <a:off x="1780580" y="3228189"/>
              <a:ext cx="287020" cy="2393950"/>
            </a:xfrm>
            <a:custGeom>
              <a:avLst/>
              <a:gdLst/>
              <a:ahLst/>
              <a:cxnLst/>
              <a:rect l="l" t="t" r="r" b="b"/>
              <a:pathLst>
                <a:path w="287019" h="2393950">
                  <a:moveTo>
                    <a:pt x="286498" y="2393341"/>
                  </a:moveTo>
                  <a:lnTo>
                    <a:pt x="0" y="2393341"/>
                  </a:lnTo>
                  <a:lnTo>
                    <a:pt x="0" y="0"/>
                  </a:lnTo>
                  <a:lnTo>
                    <a:pt x="286498" y="0"/>
                  </a:lnTo>
                  <a:lnTo>
                    <a:pt x="286498" y="2393341"/>
                  </a:lnTo>
                  <a:close/>
                </a:path>
              </a:pathLst>
            </a:custGeom>
            <a:solidFill>
              <a:srgbClr val="970201"/>
            </a:solidFill>
          </p:spPr>
          <p:txBody>
            <a:bodyPr wrap="square" lIns="0" tIns="0" rIns="0" bIns="0" rtlCol="0"/>
            <a:lstStyle/>
            <a:p/>
          </p:txBody>
        </p:sp>
        <p:sp>
          <p:nvSpPr>
            <p:cNvPr id="31" name="object 31"/>
            <p:cNvSpPr/>
            <p:nvPr/>
          </p:nvSpPr>
          <p:spPr>
            <a:xfrm>
              <a:off x="1780580" y="3228189"/>
              <a:ext cx="287020" cy="2393950"/>
            </a:xfrm>
            <a:custGeom>
              <a:avLst/>
              <a:gdLst/>
              <a:ahLst/>
              <a:cxnLst/>
              <a:rect l="l" t="t" r="r" b="b"/>
              <a:pathLst>
                <a:path w="287019" h="2393950">
                  <a:moveTo>
                    <a:pt x="0" y="0"/>
                  </a:moveTo>
                  <a:lnTo>
                    <a:pt x="286498" y="0"/>
                  </a:lnTo>
                  <a:lnTo>
                    <a:pt x="286498" y="2393341"/>
                  </a:lnTo>
                  <a:lnTo>
                    <a:pt x="0" y="2393341"/>
                  </a:lnTo>
                  <a:lnTo>
                    <a:pt x="0" y="0"/>
                  </a:lnTo>
                  <a:close/>
                </a:path>
              </a:pathLst>
            </a:custGeom>
            <a:ln w="3175">
              <a:solidFill>
                <a:srgbClr val="000000"/>
              </a:solidFill>
            </a:ln>
          </p:spPr>
          <p:txBody>
            <a:bodyPr wrap="square" lIns="0" tIns="0" rIns="0" bIns="0" rtlCol="0"/>
            <a:lstStyle/>
            <a:p/>
          </p:txBody>
        </p:sp>
        <p:sp>
          <p:nvSpPr>
            <p:cNvPr id="32" name="object 32"/>
            <p:cNvSpPr/>
            <p:nvPr/>
          </p:nvSpPr>
          <p:spPr>
            <a:xfrm>
              <a:off x="1780580" y="3228189"/>
              <a:ext cx="287020" cy="2393950"/>
            </a:xfrm>
            <a:custGeom>
              <a:avLst/>
              <a:gdLst/>
              <a:ahLst/>
              <a:cxnLst/>
              <a:rect l="l" t="t" r="r" b="b"/>
              <a:pathLst>
                <a:path w="287019" h="2393950">
                  <a:moveTo>
                    <a:pt x="286498" y="2393341"/>
                  </a:moveTo>
                  <a:lnTo>
                    <a:pt x="0" y="2393341"/>
                  </a:lnTo>
                  <a:lnTo>
                    <a:pt x="0" y="0"/>
                  </a:lnTo>
                  <a:lnTo>
                    <a:pt x="286498" y="0"/>
                  </a:lnTo>
                  <a:lnTo>
                    <a:pt x="286498" y="2393341"/>
                  </a:lnTo>
                  <a:close/>
                </a:path>
              </a:pathLst>
            </a:custGeom>
            <a:solidFill>
              <a:srgbClr val="000000"/>
            </a:solidFill>
          </p:spPr>
          <p:txBody>
            <a:bodyPr wrap="square" lIns="0" tIns="0" rIns="0" bIns="0" rtlCol="0"/>
            <a:lstStyle/>
            <a:p/>
          </p:txBody>
        </p:sp>
        <p:sp>
          <p:nvSpPr>
            <p:cNvPr id="33" name="object 33"/>
            <p:cNvSpPr/>
            <p:nvPr/>
          </p:nvSpPr>
          <p:spPr>
            <a:xfrm>
              <a:off x="1780580" y="3228189"/>
              <a:ext cx="287020" cy="2393950"/>
            </a:xfrm>
            <a:custGeom>
              <a:avLst/>
              <a:gdLst/>
              <a:ahLst/>
              <a:cxnLst/>
              <a:rect l="l" t="t" r="r" b="b"/>
              <a:pathLst>
                <a:path w="287019" h="2393950">
                  <a:moveTo>
                    <a:pt x="0" y="0"/>
                  </a:moveTo>
                  <a:lnTo>
                    <a:pt x="286498" y="0"/>
                  </a:lnTo>
                  <a:lnTo>
                    <a:pt x="286498" y="2393341"/>
                  </a:lnTo>
                  <a:lnTo>
                    <a:pt x="0" y="2393341"/>
                  </a:lnTo>
                  <a:lnTo>
                    <a:pt x="0" y="0"/>
                  </a:lnTo>
                  <a:close/>
                </a:path>
              </a:pathLst>
            </a:custGeom>
            <a:ln w="9525">
              <a:solidFill>
                <a:srgbClr val="000000"/>
              </a:solidFill>
            </a:ln>
          </p:spPr>
          <p:txBody>
            <a:bodyPr wrap="square" lIns="0" tIns="0" rIns="0" bIns="0" rtlCol="0"/>
            <a:lstStyle/>
            <a:p/>
          </p:txBody>
        </p:sp>
        <p:sp>
          <p:nvSpPr>
            <p:cNvPr id="34" name="object 34"/>
            <p:cNvSpPr/>
            <p:nvPr/>
          </p:nvSpPr>
          <p:spPr>
            <a:xfrm>
              <a:off x="1580031" y="3228189"/>
              <a:ext cx="200660" cy="26034"/>
            </a:xfrm>
            <a:custGeom>
              <a:avLst/>
              <a:gdLst/>
              <a:ahLst/>
              <a:cxnLst/>
              <a:rect l="l" t="t" r="r" b="b"/>
              <a:pathLst>
                <a:path w="200660" h="26035">
                  <a:moveTo>
                    <a:pt x="0" y="25461"/>
                  </a:moveTo>
                  <a:lnTo>
                    <a:pt x="200548" y="0"/>
                  </a:lnTo>
                </a:path>
              </a:pathLst>
            </a:custGeom>
            <a:solidFill>
              <a:srgbClr val="000000"/>
            </a:solidFill>
          </p:spPr>
          <p:txBody>
            <a:bodyPr wrap="square" lIns="0" tIns="0" rIns="0" bIns="0" rtlCol="0"/>
            <a:lstStyle/>
            <a:p/>
          </p:txBody>
        </p:sp>
        <p:sp>
          <p:nvSpPr>
            <p:cNvPr id="35" name="object 35"/>
            <p:cNvSpPr/>
            <p:nvPr/>
          </p:nvSpPr>
          <p:spPr>
            <a:xfrm>
              <a:off x="1580031" y="3228189"/>
              <a:ext cx="200660" cy="26034"/>
            </a:xfrm>
            <a:custGeom>
              <a:avLst/>
              <a:gdLst/>
              <a:ahLst/>
              <a:cxnLst/>
              <a:rect l="l" t="t" r="r" b="b"/>
              <a:pathLst>
                <a:path w="200660" h="26035">
                  <a:moveTo>
                    <a:pt x="0" y="25461"/>
                  </a:moveTo>
                  <a:lnTo>
                    <a:pt x="200548" y="0"/>
                  </a:lnTo>
                </a:path>
              </a:pathLst>
            </a:custGeom>
            <a:ln w="9525">
              <a:solidFill>
                <a:srgbClr val="A6A6A6"/>
              </a:solidFill>
              <a:prstDash val="sysDash"/>
            </a:ln>
          </p:spPr>
          <p:txBody>
            <a:bodyPr wrap="square" lIns="0" tIns="0" rIns="0" bIns="0" rtlCol="0"/>
            <a:lstStyle/>
            <a:p/>
          </p:txBody>
        </p:sp>
        <p:sp>
          <p:nvSpPr>
            <p:cNvPr id="36" name="object 36"/>
            <p:cNvSpPr/>
            <p:nvPr/>
          </p:nvSpPr>
          <p:spPr>
            <a:xfrm>
              <a:off x="2267628" y="3202728"/>
              <a:ext cx="287020" cy="2419350"/>
            </a:xfrm>
            <a:custGeom>
              <a:avLst/>
              <a:gdLst/>
              <a:ahLst/>
              <a:cxnLst/>
              <a:rect l="l" t="t" r="r" b="b"/>
              <a:pathLst>
                <a:path w="287019" h="2419350">
                  <a:moveTo>
                    <a:pt x="286498" y="2418803"/>
                  </a:moveTo>
                  <a:lnTo>
                    <a:pt x="0" y="2418803"/>
                  </a:lnTo>
                  <a:lnTo>
                    <a:pt x="0" y="0"/>
                  </a:lnTo>
                  <a:lnTo>
                    <a:pt x="286498" y="0"/>
                  </a:lnTo>
                  <a:lnTo>
                    <a:pt x="286498" y="2418803"/>
                  </a:lnTo>
                  <a:close/>
                </a:path>
              </a:pathLst>
            </a:custGeom>
            <a:solidFill>
              <a:srgbClr val="970201"/>
            </a:solidFill>
          </p:spPr>
          <p:txBody>
            <a:bodyPr wrap="square" lIns="0" tIns="0" rIns="0" bIns="0" rtlCol="0"/>
            <a:lstStyle/>
            <a:p/>
          </p:txBody>
        </p:sp>
        <p:sp>
          <p:nvSpPr>
            <p:cNvPr id="37" name="object 37"/>
            <p:cNvSpPr/>
            <p:nvPr/>
          </p:nvSpPr>
          <p:spPr>
            <a:xfrm>
              <a:off x="2267628" y="3202728"/>
              <a:ext cx="287020" cy="2419350"/>
            </a:xfrm>
            <a:custGeom>
              <a:avLst/>
              <a:gdLst/>
              <a:ahLst/>
              <a:cxnLst/>
              <a:rect l="l" t="t" r="r" b="b"/>
              <a:pathLst>
                <a:path w="287019" h="2419350">
                  <a:moveTo>
                    <a:pt x="0" y="0"/>
                  </a:moveTo>
                  <a:lnTo>
                    <a:pt x="286498" y="0"/>
                  </a:lnTo>
                  <a:lnTo>
                    <a:pt x="286498" y="2418803"/>
                  </a:lnTo>
                  <a:lnTo>
                    <a:pt x="0" y="2418803"/>
                  </a:lnTo>
                  <a:lnTo>
                    <a:pt x="0" y="0"/>
                  </a:lnTo>
                  <a:close/>
                </a:path>
              </a:pathLst>
            </a:custGeom>
            <a:ln w="3175">
              <a:solidFill>
                <a:srgbClr val="000000"/>
              </a:solidFill>
            </a:ln>
          </p:spPr>
          <p:txBody>
            <a:bodyPr wrap="square" lIns="0" tIns="0" rIns="0" bIns="0" rtlCol="0"/>
            <a:lstStyle/>
            <a:p/>
          </p:txBody>
        </p:sp>
        <p:sp>
          <p:nvSpPr>
            <p:cNvPr id="38" name="object 38"/>
            <p:cNvSpPr/>
            <p:nvPr/>
          </p:nvSpPr>
          <p:spPr>
            <a:xfrm>
              <a:off x="2267628" y="3202728"/>
              <a:ext cx="287020" cy="2419350"/>
            </a:xfrm>
            <a:custGeom>
              <a:avLst/>
              <a:gdLst/>
              <a:ahLst/>
              <a:cxnLst/>
              <a:rect l="l" t="t" r="r" b="b"/>
              <a:pathLst>
                <a:path w="287019" h="2419350">
                  <a:moveTo>
                    <a:pt x="286498" y="2418803"/>
                  </a:moveTo>
                  <a:lnTo>
                    <a:pt x="0" y="2418803"/>
                  </a:lnTo>
                  <a:lnTo>
                    <a:pt x="0" y="0"/>
                  </a:lnTo>
                  <a:lnTo>
                    <a:pt x="286498" y="0"/>
                  </a:lnTo>
                  <a:lnTo>
                    <a:pt x="286498" y="2418803"/>
                  </a:lnTo>
                  <a:close/>
                </a:path>
              </a:pathLst>
            </a:custGeom>
            <a:solidFill>
              <a:srgbClr val="000000"/>
            </a:solidFill>
          </p:spPr>
          <p:txBody>
            <a:bodyPr wrap="square" lIns="0" tIns="0" rIns="0" bIns="0" rtlCol="0"/>
            <a:lstStyle/>
            <a:p/>
          </p:txBody>
        </p:sp>
        <p:sp>
          <p:nvSpPr>
            <p:cNvPr id="39" name="object 39"/>
            <p:cNvSpPr/>
            <p:nvPr/>
          </p:nvSpPr>
          <p:spPr>
            <a:xfrm>
              <a:off x="2267628" y="3202728"/>
              <a:ext cx="287020" cy="2419350"/>
            </a:xfrm>
            <a:custGeom>
              <a:avLst/>
              <a:gdLst/>
              <a:ahLst/>
              <a:cxnLst/>
              <a:rect l="l" t="t" r="r" b="b"/>
              <a:pathLst>
                <a:path w="287019" h="2419350">
                  <a:moveTo>
                    <a:pt x="0" y="0"/>
                  </a:moveTo>
                  <a:lnTo>
                    <a:pt x="286498" y="0"/>
                  </a:lnTo>
                  <a:lnTo>
                    <a:pt x="286498" y="2418803"/>
                  </a:lnTo>
                  <a:lnTo>
                    <a:pt x="0" y="2418803"/>
                  </a:lnTo>
                  <a:lnTo>
                    <a:pt x="0" y="0"/>
                  </a:lnTo>
                  <a:close/>
                </a:path>
              </a:pathLst>
            </a:custGeom>
            <a:ln w="9525">
              <a:solidFill>
                <a:srgbClr val="000000"/>
              </a:solidFill>
            </a:ln>
          </p:spPr>
          <p:txBody>
            <a:bodyPr wrap="square" lIns="0" tIns="0" rIns="0" bIns="0" rtlCol="0"/>
            <a:lstStyle/>
            <a:p/>
          </p:txBody>
        </p:sp>
        <p:sp>
          <p:nvSpPr>
            <p:cNvPr id="40" name="object 40"/>
            <p:cNvSpPr/>
            <p:nvPr/>
          </p:nvSpPr>
          <p:spPr>
            <a:xfrm>
              <a:off x="2067079" y="3202728"/>
              <a:ext cx="200660" cy="26034"/>
            </a:xfrm>
            <a:custGeom>
              <a:avLst/>
              <a:gdLst/>
              <a:ahLst/>
              <a:cxnLst/>
              <a:rect l="l" t="t" r="r" b="b"/>
              <a:pathLst>
                <a:path w="200660" h="26035">
                  <a:moveTo>
                    <a:pt x="0" y="25461"/>
                  </a:moveTo>
                  <a:lnTo>
                    <a:pt x="200548" y="0"/>
                  </a:lnTo>
                </a:path>
              </a:pathLst>
            </a:custGeom>
            <a:solidFill>
              <a:srgbClr val="000000"/>
            </a:solidFill>
          </p:spPr>
          <p:txBody>
            <a:bodyPr wrap="square" lIns="0" tIns="0" rIns="0" bIns="0" rtlCol="0"/>
            <a:lstStyle/>
            <a:p/>
          </p:txBody>
        </p:sp>
        <p:sp>
          <p:nvSpPr>
            <p:cNvPr id="41" name="object 41"/>
            <p:cNvSpPr/>
            <p:nvPr/>
          </p:nvSpPr>
          <p:spPr>
            <a:xfrm>
              <a:off x="2067079" y="3202728"/>
              <a:ext cx="200660" cy="26034"/>
            </a:xfrm>
            <a:custGeom>
              <a:avLst/>
              <a:gdLst/>
              <a:ahLst/>
              <a:cxnLst/>
              <a:rect l="l" t="t" r="r" b="b"/>
              <a:pathLst>
                <a:path w="200660" h="26035">
                  <a:moveTo>
                    <a:pt x="0" y="25461"/>
                  </a:moveTo>
                  <a:lnTo>
                    <a:pt x="200548" y="0"/>
                  </a:lnTo>
                </a:path>
              </a:pathLst>
            </a:custGeom>
            <a:ln w="9525">
              <a:solidFill>
                <a:srgbClr val="A6A6A6"/>
              </a:solidFill>
              <a:prstDash val="sysDash"/>
            </a:ln>
          </p:spPr>
          <p:txBody>
            <a:bodyPr wrap="square" lIns="0" tIns="0" rIns="0" bIns="0" rtlCol="0"/>
            <a:lstStyle/>
            <a:p/>
          </p:txBody>
        </p:sp>
        <p:sp>
          <p:nvSpPr>
            <p:cNvPr id="42" name="object 42"/>
            <p:cNvSpPr/>
            <p:nvPr/>
          </p:nvSpPr>
          <p:spPr>
            <a:xfrm>
              <a:off x="2754675" y="3173630"/>
              <a:ext cx="287020" cy="2447925"/>
            </a:xfrm>
            <a:custGeom>
              <a:avLst/>
              <a:gdLst/>
              <a:ahLst/>
              <a:cxnLst/>
              <a:rect l="l" t="t" r="r" b="b"/>
              <a:pathLst>
                <a:path w="287019" h="2447925">
                  <a:moveTo>
                    <a:pt x="286498" y="2447901"/>
                  </a:moveTo>
                  <a:lnTo>
                    <a:pt x="0" y="2447901"/>
                  </a:lnTo>
                  <a:lnTo>
                    <a:pt x="0" y="0"/>
                  </a:lnTo>
                  <a:lnTo>
                    <a:pt x="286498" y="0"/>
                  </a:lnTo>
                  <a:lnTo>
                    <a:pt x="286498" y="2447901"/>
                  </a:lnTo>
                  <a:close/>
                </a:path>
              </a:pathLst>
            </a:custGeom>
            <a:solidFill>
              <a:srgbClr val="970201"/>
            </a:solidFill>
          </p:spPr>
          <p:txBody>
            <a:bodyPr wrap="square" lIns="0" tIns="0" rIns="0" bIns="0" rtlCol="0"/>
            <a:lstStyle/>
            <a:p/>
          </p:txBody>
        </p:sp>
        <p:sp>
          <p:nvSpPr>
            <p:cNvPr id="43" name="object 43"/>
            <p:cNvSpPr/>
            <p:nvPr/>
          </p:nvSpPr>
          <p:spPr>
            <a:xfrm>
              <a:off x="2754675" y="3173630"/>
              <a:ext cx="287020" cy="2447925"/>
            </a:xfrm>
            <a:custGeom>
              <a:avLst/>
              <a:gdLst/>
              <a:ahLst/>
              <a:cxnLst/>
              <a:rect l="l" t="t" r="r" b="b"/>
              <a:pathLst>
                <a:path w="287019" h="2447925">
                  <a:moveTo>
                    <a:pt x="0" y="0"/>
                  </a:moveTo>
                  <a:lnTo>
                    <a:pt x="286498" y="0"/>
                  </a:lnTo>
                  <a:lnTo>
                    <a:pt x="286498" y="2447901"/>
                  </a:lnTo>
                  <a:lnTo>
                    <a:pt x="0" y="2447901"/>
                  </a:lnTo>
                  <a:lnTo>
                    <a:pt x="0" y="0"/>
                  </a:lnTo>
                  <a:close/>
                </a:path>
              </a:pathLst>
            </a:custGeom>
            <a:ln w="3175">
              <a:solidFill>
                <a:srgbClr val="000000"/>
              </a:solidFill>
            </a:ln>
          </p:spPr>
          <p:txBody>
            <a:bodyPr wrap="square" lIns="0" tIns="0" rIns="0" bIns="0" rtlCol="0"/>
            <a:lstStyle/>
            <a:p/>
          </p:txBody>
        </p:sp>
        <p:sp>
          <p:nvSpPr>
            <p:cNvPr id="44" name="object 44"/>
            <p:cNvSpPr/>
            <p:nvPr/>
          </p:nvSpPr>
          <p:spPr>
            <a:xfrm>
              <a:off x="2754675" y="3173630"/>
              <a:ext cx="287020" cy="2447925"/>
            </a:xfrm>
            <a:custGeom>
              <a:avLst/>
              <a:gdLst/>
              <a:ahLst/>
              <a:cxnLst/>
              <a:rect l="l" t="t" r="r" b="b"/>
              <a:pathLst>
                <a:path w="287019" h="2447925">
                  <a:moveTo>
                    <a:pt x="286498" y="2447901"/>
                  </a:moveTo>
                  <a:lnTo>
                    <a:pt x="0" y="2447901"/>
                  </a:lnTo>
                  <a:lnTo>
                    <a:pt x="0" y="0"/>
                  </a:lnTo>
                  <a:lnTo>
                    <a:pt x="286498" y="0"/>
                  </a:lnTo>
                  <a:lnTo>
                    <a:pt x="286498" y="2447901"/>
                  </a:lnTo>
                  <a:close/>
                </a:path>
              </a:pathLst>
            </a:custGeom>
            <a:solidFill>
              <a:srgbClr val="000000"/>
            </a:solidFill>
          </p:spPr>
          <p:txBody>
            <a:bodyPr wrap="square" lIns="0" tIns="0" rIns="0" bIns="0" rtlCol="0"/>
            <a:lstStyle/>
            <a:p/>
          </p:txBody>
        </p:sp>
        <p:sp>
          <p:nvSpPr>
            <p:cNvPr id="45" name="object 45"/>
            <p:cNvSpPr/>
            <p:nvPr/>
          </p:nvSpPr>
          <p:spPr>
            <a:xfrm>
              <a:off x="2754675" y="3173630"/>
              <a:ext cx="287020" cy="2447925"/>
            </a:xfrm>
            <a:custGeom>
              <a:avLst/>
              <a:gdLst/>
              <a:ahLst/>
              <a:cxnLst/>
              <a:rect l="l" t="t" r="r" b="b"/>
              <a:pathLst>
                <a:path w="287019" h="2447925">
                  <a:moveTo>
                    <a:pt x="0" y="0"/>
                  </a:moveTo>
                  <a:lnTo>
                    <a:pt x="286498" y="0"/>
                  </a:lnTo>
                  <a:lnTo>
                    <a:pt x="286498" y="2447901"/>
                  </a:lnTo>
                  <a:lnTo>
                    <a:pt x="0" y="2447901"/>
                  </a:lnTo>
                  <a:lnTo>
                    <a:pt x="0" y="0"/>
                  </a:lnTo>
                  <a:close/>
                </a:path>
              </a:pathLst>
            </a:custGeom>
            <a:ln w="9524">
              <a:solidFill>
                <a:srgbClr val="000000"/>
              </a:solidFill>
            </a:ln>
          </p:spPr>
          <p:txBody>
            <a:bodyPr wrap="square" lIns="0" tIns="0" rIns="0" bIns="0" rtlCol="0"/>
            <a:lstStyle/>
            <a:p/>
          </p:txBody>
        </p:sp>
        <p:sp>
          <p:nvSpPr>
            <p:cNvPr id="46" name="object 46"/>
            <p:cNvSpPr/>
            <p:nvPr/>
          </p:nvSpPr>
          <p:spPr>
            <a:xfrm>
              <a:off x="2554126" y="3173630"/>
              <a:ext cx="200660" cy="29209"/>
            </a:xfrm>
            <a:custGeom>
              <a:avLst/>
              <a:gdLst/>
              <a:ahLst/>
              <a:cxnLst/>
              <a:rect l="l" t="t" r="r" b="b"/>
              <a:pathLst>
                <a:path w="200660" h="29210">
                  <a:moveTo>
                    <a:pt x="0" y="29098"/>
                  </a:moveTo>
                  <a:lnTo>
                    <a:pt x="200548" y="0"/>
                  </a:lnTo>
                </a:path>
              </a:pathLst>
            </a:custGeom>
            <a:solidFill>
              <a:srgbClr val="000000"/>
            </a:solidFill>
          </p:spPr>
          <p:txBody>
            <a:bodyPr wrap="square" lIns="0" tIns="0" rIns="0" bIns="0" rtlCol="0"/>
            <a:lstStyle/>
            <a:p/>
          </p:txBody>
        </p:sp>
        <p:sp>
          <p:nvSpPr>
            <p:cNvPr id="47" name="object 47"/>
            <p:cNvSpPr/>
            <p:nvPr/>
          </p:nvSpPr>
          <p:spPr>
            <a:xfrm>
              <a:off x="2554126" y="3173630"/>
              <a:ext cx="200660" cy="29209"/>
            </a:xfrm>
            <a:custGeom>
              <a:avLst/>
              <a:gdLst/>
              <a:ahLst/>
              <a:cxnLst/>
              <a:rect l="l" t="t" r="r" b="b"/>
              <a:pathLst>
                <a:path w="200660" h="29210">
                  <a:moveTo>
                    <a:pt x="0" y="29098"/>
                  </a:moveTo>
                  <a:lnTo>
                    <a:pt x="200548" y="0"/>
                  </a:lnTo>
                </a:path>
              </a:pathLst>
            </a:custGeom>
            <a:ln w="9525">
              <a:solidFill>
                <a:srgbClr val="A6A6A6"/>
              </a:solidFill>
              <a:prstDash val="sysDash"/>
            </a:ln>
          </p:spPr>
          <p:txBody>
            <a:bodyPr wrap="square" lIns="0" tIns="0" rIns="0" bIns="0" rtlCol="0"/>
            <a:lstStyle/>
            <a:p/>
          </p:txBody>
        </p:sp>
        <p:sp>
          <p:nvSpPr>
            <p:cNvPr id="48" name="object 48"/>
            <p:cNvSpPr/>
            <p:nvPr/>
          </p:nvSpPr>
          <p:spPr>
            <a:xfrm>
              <a:off x="3241723" y="3140894"/>
              <a:ext cx="287020" cy="2480945"/>
            </a:xfrm>
            <a:custGeom>
              <a:avLst/>
              <a:gdLst/>
              <a:ahLst/>
              <a:cxnLst/>
              <a:rect l="l" t="t" r="r" b="b"/>
              <a:pathLst>
                <a:path w="287020" h="2480945">
                  <a:moveTo>
                    <a:pt x="286498" y="2480637"/>
                  </a:moveTo>
                  <a:lnTo>
                    <a:pt x="0" y="2480637"/>
                  </a:lnTo>
                  <a:lnTo>
                    <a:pt x="0" y="0"/>
                  </a:lnTo>
                  <a:lnTo>
                    <a:pt x="286498" y="0"/>
                  </a:lnTo>
                  <a:lnTo>
                    <a:pt x="286498" y="2480637"/>
                  </a:lnTo>
                  <a:close/>
                </a:path>
              </a:pathLst>
            </a:custGeom>
            <a:solidFill>
              <a:srgbClr val="970201"/>
            </a:solidFill>
          </p:spPr>
          <p:txBody>
            <a:bodyPr wrap="square" lIns="0" tIns="0" rIns="0" bIns="0" rtlCol="0"/>
            <a:lstStyle/>
            <a:p/>
          </p:txBody>
        </p:sp>
        <p:sp>
          <p:nvSpPr>
            <p:cNvPr id="49" name="object 49"/>
            <p:cNvSpPr/>
            <p:nvPr/>
          </p:nvSpPr>
          <p:spPr>
            <a:xfrm>
              <a:off x="3241723" y="3140894"/>
              <a:ext cx="287020" cy="2480945"/>
            </a:xfrm>
            <a:custGeom>
              <a:avLst/>
              <a:gdLst/>
              <a:ahLst/>
              <a:cxnLst/>
              <a:rect l="l" t="t" r="r" b="b"/>
              <a:pathLst>
                <a:path w="287020" h="2480945">
                  <a:moveTo>
                    <a:pt x="0" y="0"/>
                  </a:moveTo>
                  <a:lnTo>
                    <a:pt x="286498" y="0"/>
                  </a:lnTo>
                  <a:lnTo>
                    <a:pt x="286498" y="2480637"/>
                  </a:lnTo>
                  <a:lnTo>
                    <a:pt x="0" y="2480637"/>
                  </a:lnTo>
                  <a:lnTo>
                    <a:pt x="0" y="0"/>
                  </a:lnTo>
                  <a:close/>
                </a:path>
              </a:pathLst>
            </a:custGeom>
            <a:ln w="3175">
              <a:solidFill>
                <a:srgbClr val="000000"/>
              </a:solidFill>
            </a:ln>
          </p:spPr>
          <p:txBody>
            <a:bodyPr wrap="square" lIns="0" tIns="0" rIns="0" bIns="0" rtlCol="0"/>
            <a:lstStyle/>
            <a:p/>
          </p:txBody>
        </p:sp>
        <p:sp>
          <p:nvSpPr>
            <p:cNvPr id="50" name="object 50"/>
            <p:cNvSpPr/>
            <p:nvPr/>
          </p:nvSpPr>
          <p:spPr>
            <a:xfrm>
              <a:off x="3241723" y="3140894"/>
              <a:ext cx="287020" cy="2480945"/>
            </a:xfrm>
            <a:custGeom>
              <a:avLst/>
              <a:gdLst/>
              <a:ahLst/>
              <a:cxnLst/>
              <a:rect l="l" t="t" r="r" b="b"/>
              <a:pathLst>
                <a:path w="287020" h="2480945">
                  <a:moveTo>
                    <a:pt x="286498" y="2480637"/>
                  </a:moveTo>
                  <a:lnTo>
                    <a:pt x="0" y="2480637"/>
                  </a:lnTo>
                  <a:lnTo>
                    <a:pt x="0" y="0"/>
                  </a:lnTo>
                  <a:lnTo>
                    <a:pt x="286498" y="0"/>
                  </a:lnTo>
                  <a:lnTo>
                    <a:pt x="286498" y="2480637"/>
                  </a:lnTo>
                  <a:close/>
                </a:path>
              </a:pathLst>
            </a:custGeom>
            <a:solidFill>
              <a:srgbClr val="000000"/>
            </a:solidFill>
          </p:spPr>
          <p:txBody>
            <a:bodyPr wrap="square" lIns="0" tIns="0" rIns="0" bIns="0" rtlCol="0"/>
            <a:lstStyle/>
            <a:p/>
          </p:txBody>
        </p:sp>
        <p:sp>
          <p:nvSpPr>
            <p:cNvPr id="51" name="object 51"/>
            <p:cNvSpPr/>
            <p:nvPr/>
          </p:nvSpPr>
          <p:spPr>
            <a:xfrm>
              <a:off x="3241723" y="3140894"/>
              <a:ext cx="287020" cy="2480945"/>
            </a:xfrm>
            <a:custGeom>
              <a:avLst/>
              <a:gdLst/>
              <a:ahLst/>
              <a:cxnLst/>
              <a:rect l="l" t="t" r="r" b="b"/>
              <a:pathLst>
                <a:path w="287020" h="2480945">
                  <a:moveTo>
                    <a:pt x="0" y="0"/>
                  </a:moveTo>
                  <a:lnTo>
                    <a:pt x="286498" y="0"/>
                  </a:lnTo>
                  <a:lnTo>
                    <a:pt x="286498" y="2480637"/>
                  </a:lnTo>
                  <a:lnTo>
                    <a:pt x="0" y="2480637"/>
                  </a:lnTo>
                  <a:lnTo>
                    <a:pt x="0" y="0"/>
                  </a:lnTo>
                  <a:close/>
                </a:path>
              </a:pathLst>
            </a:custGeom>
            <a:ln w="9524">
              <a:solidFill>
                <a:srgbClr val="000000"/>
              </a:solidFill>
            </a:ln>
          </p:spPr>
          <p:txBody>
            <a:bodyPr wrap="square" lIns="0" tIns="0" rIns="0" bIns="0" rtlCol="0"/>
            <a:lstStyle/>
            <a:p/>
          </p:txBody>
        </p:sp>
        <p:sp>
          <p:nvSpPr>
            <p:cNvPr id="52" name="object 52"/>
            <p:cNvSpPr/>
            <p:nvPr/>
          </p:nvSpPr>
          <p:spPr>
            <a:xfrm>
              <a:off x="3041174" y="3140894"/>
              <a:ext cx="200660" cy="33020"/>
            </a:xfrm>
            <a:custGeom>
              <a:avLst/>
              <a:gdLst/>
              <a:ahLst/>
              <a:cxnLst/>
              <a:rect l="l" t="t" r="r" b="b"/>
              <a:pathLst>
                <a:path w="200660" h="33019">
                  <a:moveTo>
                    <a:pt x="0" y="32735"/>
                  </a:moveTo>
                  <a:lnTo>
                    <a:pt x="200548" y="0"/>
                  </a:lnTo>
                </a:path>
              </a:pathLst>
            </a:custGeom>
            <a:solidFill>
              <a:srgbClr val="000000"/>
            </a:solidFill>
          </p:spPr>
          <p:txBody>
            <a:bodyPr wrap="square" lIns="0" tIns="0" rIns="0" bIns="0" rtlCol="0"/>
            <a:lstStyle/>
            <a:p/>
          </p:txBody>
        </p:sp>
        <p:sp>
          <p:nvSpPr>
            <p:cNvPr id="53" name="object 53"/>
            <p:cNvSpPr/>
            <p:nvPr/>
          </p:nvSpPr>
          <p:spPr>
            <a:xfrm>
              <a:off x="3041174" y="3140894"/>
              <a:ext cx="200660" cy="33020"/>
            </a:xfrm>
            <a:custGeom>
              <a:avLst/>
              <a:gdLst/>
              <a:ahLst/>
              <a:cxnLst/>
              <a:rect l="l" t="t" r="r" b="b"/>
              <a:pathLst>
                <a:path w="200660" h="33019">
                  <a:moveTo>
                    <a:pt x="0" y="32735"/>
                  </a:moveTo>
                  <a:lnTo>
                    <a:pt x="200548" y="0"/>
                  </a:lnTo>
                </a:path>
              </a:pathLst>
            </a:custGeom>
            <a:ln w="9525">
              <a:solidFill>
                <a:srgbClr val="A6A6A6"/>
              </a:solidFill>
              <a:prstDash val="sysDash"/>
            </a:ln>
          </p:spPr>
          <p:txBody>
            <a:bodyPr wrap="square" lIns="0" tIns="0" rIns="0" bIns="0" rtlCol="0"/>
            <a:lstStyle/>
            <a:p/>
          </p:txBody>
        </p:sp>
        <p:sp>
          <p:nvSpPr>
            <p:cNvPr id="54" name="object 54"/>
            <p:cNvSpPr/>
            <p:nvPr/>
          </p:nvSpPr>
          <p:spPr>
            <a:xfrm>
              <a:off x="806485" y="2315228"/>
              <a:ext cx="287020" cy="1000760"/>
            </a:xfrm>
            <a:custGeom>
              <a:avLst/>
              <a:gdLst/>
              <a:ahLst/>
              <a:cxnLst/>
              <a:rect l="l" t="t" r="r" b="b"/>
              <a:pathLst>
                <a:path w="287019" h="1000760">
                  <a:moveTo>
                    <a:pt x="286498" y="1000256"/>
                  </a:moveTo>
                  <a:lnTo>
                    <a:pt x="0" y="1000256"/>
                  </a:lnTo>
                  <a:lnTo>
                    <a:pt x="0" y="0"/>
                  </a:lnTo>
                  <a:lnTo>
                    <a:pt x="286498" y="0"/>
                  </a:lnTo>
                  <a:lnTo>
                    <a:pt x="286498" y="1000256"/>
                  </a:lnTo>
                  <a:close/>
                </a:path>
              </a:pathLst>
            </a:custGeom>
            <a:solidFill>
              <a:srgbClr val="ADB4B7"/>
            </a:solidFill>
          </p:spPr>
          <p:txBody>
            <a:bodyPr wrap="square" lIns="0" tIns="0" rIns="0" bIns="0" rtlCol="0"/>
            <a:lstStyle/>
            <a:p/>
          </p:txBody>
        </p:sp>
        <p:sp>
          <p:nvSpPr>
            <p:cNvPr id="55" name="object 55"/>
            <p:cNvSpPr/>
            <p:nvPr/>
          </p:nvSpPr>
          <p:spPr>
            <a:xfrm>
              <a:off x="806485" y="2315228"/>
              <a:ext cx="287020" cy="1000760"/>
            </a:xfrm>
            <a:custGeom>
              <a:avLst/>
              <a:gdLst/>
              <a:ahLst/>
              <a:cxnLst/>
              <a:rect l="l" t="t" r="r" b="b"/>
              <a:pathLst>
                <a:path w="287019" h="1000760">
                  <a:moveTo>
                    <a:pt x="0" y="0"/>
                  </a:moveTo>
                  <a:lnTo>
                    <a:pt x="286498" y="0"/>
                  </a:lnTo>
                  <a:lnTo>
                    <a:pt x="286498" y="1000256"/>
                  </a:lnTo>
                  <a:lnTo>
                    <a:pt x="0" y="1000256"/>
                  </a:lnTo>
                  <a:lnTo>
                    <a:pt x="0" y="0"/>
                  </a:lnTo>
                  <a:close/>
                </a:path>
              </a:pathLst>
            </a:custGeom>
            <a:ln w="3175">
              <a:solidFill>
                <a:srgbClr val="000000"/>
              </a:solidFill>
            </a:ln>
          </p:spPr>
          <p:txBody>
            <a:bodyPr wrap="square" lIns="0" tIns="0" rIns="0" bIns="0" rtlCol="0"/>
            <a:lstStyle/>
            <a:p/>
          </p:txBody>
        </p:sp>
        <p:sp>
          <p:nvSpPr>
            <p:cNvPr id="56" name="object 56"/>
            <p:cNvSpPr/>
            <p:nvPr/>
          </p:nvSpPr>
          <p:spPr>
            <a:xfrm>
              <a:off x="806485" y="2315228"/>
              <a:ext cx="287020" cy="1000760"/>
            </a:xfrm>
            <a:custGeom>
              <a:avLst/>
              <a:gdLst/>
              <a:ahLst/>
              <a:cxnLst/>
              <a:rect l="l" t="t" r="r" b="b"/>
              <a:pathLst>
                <a:path w="287019" h="1000760">
                  <a:moveTo>
                    <a:pt x="286498" y="1000256"/>
                  </a:moveTo>
                  <a:lnTo>
                    <a:pt x="0" y="1000256"/>
                  </a:lnTo>
                  <a:lnTo>
                    <a:pt x="0" y="0"/>
                  </a:lnTo>
                  <a:lnTo>
                    <a:pt x="286498" y="0"/>
                  </a:lnTo>
                  <a:lnTo>
                    <a:pt x="286498" y="1000256"/>
                  </a:lnTo>
                  <a:close/>
                </a:path>
              </a:pathLst>
            </a:custGeom>
            <a:solidFill>
              <a:srgbClr val="000000"/>
            </a:solidFill>
          </p:spPr>
          <p:txBody>
            <a:bodyPr wrap="square" lIns="0" tIns="0" rIns="0" bIns="0" rtlCol="0"/>
            <a:lstStyle/>
            <a:p/>
          </p:txBody>
        </p:sp>
        <p:sp>
          <p:nvSpPr>
            <p:cNvPr id="57" name="object 57"/>
            <p:cNvSpPr/>
            <p:nvPr/>
          </p:nvSpPr>
          <p:spPr>
            <a:xfrm>
              <a:off x="806485" y="2315228"/>
              <a:ext cx="287020" cy="1000760"/>
            </a:xfrm>
            <a:custGeom>
              <a:avLst/>
              <a:gdLst/>
              <a:ahLst/>
              <a:cxnLst/>
              <a:rect l="l" t="t" r="r" b="b"/>
              <a:pathLst>
                <a:path w="287019" h="1000760">
                  <a:moveTo>
                    <a:pt x="0" y="0"/>
                  </a:moveTo>
                  <a:lnTo>
                    <a:pt x="286498" y="0"/>
                  </a:lnTo>
                  <a:lnTo>
                    <a:pt x="286498" y="1000256"/>
                  </a:lnTo>
                  <a:lnTo>
                    <a:pt x="0" y="1000256"/>
                  </a:lnTo>
                  <a:lnTo>
                    <a:pt x="0" y="0"/>
                  </a:lnTo>
                  <a:close/>
                </a:path>
              </a:pathLst>
            </a:custGeom>
            <a:ln w="9525">
              <a:solidFill>
                <a:srgbClr val="353535"/>
              </a:solidFill>
            </a:ln>
          </p:spPr>
          <p:txBody>
            <a:bodyPr wrap="square" lIns="0" tIns="0" rIns="0" bIns="0" rtlCol="0"/>
            <a:lstStyle/>
            <a:p/>
          </p:txBody>
        </p:sp>
        <p:sp>
          <p:nvSpPr>
            <p:cNvPr id="58" name="object 58"/>
            <p:cNvSpPr/>
            <p:nvPr/>
          </p:nvSpPr>
          <p:spPr>
            <a:xfrm>
              <a:off x="1293532" y="2257031"/>
              <a:ext cx="287020" cy="996950"/>
            </a:xfrm>
            <a:custGeom>
              <a:avLst/>
              <a:gdLst/>
              <a:ahLst/>
              <a:cxnLst/>
              <a:rect l="l" t="t" r="r" b="b"/>
              <a:pathLst>
                <a:path w="287019" h="996950">
                  <a:moveTo>
                    <a:pt x="286498" y="996619"/>
                  </a:moveTo>
                  <a:lnTo>
                    <a:pt x="0" y="996619"/>
                  </a:lnTo>
                  <a:lnTo>
                    <a:pt x="0" y="0"/>
                  </a:lnTo>
                  <a:lnTo>
                    <a:pt x="286498" y="0"/>
                  </a:lnTo>
                  <a:lnTo>
                    <a:pt x="286498" y="996619"/>
                  </a:lnTo>
                  <a:close/>
                </a:path>
              </a:pathLst>
            </a:custGeom>
            <a:solidFill>
              <a:srgbClr val="ADB4B7"/>
            </a:solidFill>
          </p:spPr>
          <p:txBody>
            <a:bodyPr wrap="square" lIns="0" tIns="0" rIns="0" bIns="0" rtlCol="0"/>
            <a:lstStyle/>
            <a:p/>
          </p:txBody>
        </p:sp>
        <p:sp>
          <p:nvSpPr>
            <p:cNvPr id="59" name="object 59"/>
            <p:cNvSpPr/>
            <p:nvPr/>
          </p:nvSpPr>
          <p:spPr>
            <a:xfrm>
              <a:off x="1293532" y="2257031"/>
              <a:ext cx="287020" cy="996950"/>
            </a:xfrm>
            <a:custGeom>
              <a:avLst/>
              <a:gdLst/>
              <a:ahLst/>
              <a:cxnLst/>
              <a:rect l="l" t="t" r="r" b="b"/>
              <a:pathLst>
                <a:path w="287019" h="996950">
                  <a:moveTo>
                    <a:pt x="0" y="0"/>
                  </a:moveTo>
                  <a:lnTo>
                    <a:pt x="286498" y="0"/>
                  </a:lnTo>
                  <a:lnTo>
                    <a:pt x="286498" y="996619"/>
                  </a:lnTo>
                  <a:lnTo>
                    <a:pt x="0" y="996619"/>
                  </a:lnTo>
                  <a:lnTo>
                    <a:pt x="0" y="0"/>
                  </a:lnTo>
                  <a:close/>
                </a:path>
              </a:pathLst>
            </a:custGeom>
            <a:ln w="3175">
              <a:solidFill>
                <a:srgbClr val="000000"/>
              </a:solidFill>
            </a:ln>
          </p:spPr>
          <p:txBody>
            <a:bodyPr wrap="square" lIns="0" tIns="0" rIns="0" bIns="0" rtlCol="0"/>
            <a:lstStyle/>
            <a:p/>
          </p:txBody>
        </p:sp>
        <p:sp>
          <p:nvSpPr>
            <p:cNvPr id="60" name="object 60"/>
            <p:cNvSpPr/>
            <p:nvPr/>
          </p:nvSpPr>
          <p:spPr>
            <a:xfrm>
              <a:off x="1293532" y="2257031"/>
              <a:ext cx="287020" cy="996950"/>
            </a:xfrm>
            <a:custGeom>
              <a:avLst/>
              <a:gdLst/>
              <a:ahLst/>
              <a:cxnLst/>
              <a:rect l="l" t="t" r="r" b="b"/>
              <a:pathLst>
                <a:path w="287019" h="996950">
                  <a:moveTo>
                    <a:pt x="286498" y="996619"/>
                  </a:moveTo>
                  <a:lnTo>
                    <a:pt x="0" y="996619"/>
                  </a:lnTo>
                  <a:lnTo>
                    <a:pt x="0" y="0"/>
                  </a:lnTo>
                  <a:lnTo>
                    <a:pt x="286498" y="0"/>
                  </a:lnTo>
                  <a:lnTo>
                    <a:pt x="286498" y="996619"/>
                  </a:lnTo>
                  <a:close/>
                </a:path>
              </a:pathLst>
            </a:custGeom>
            <a:solidFill>
              <a:srgbClr val="000000"/>
            </a:solidFill>
          </p:spPr>
          <p:txBody>
            <a:bodyPr wrap="square" lIns="0" tIns="0" rIns="0" bIns="0" rtlCol="0"/>
            <a:lstStyle/>
            <a:p/>
          </p:txBody>
        </p:sp>
        <p:sp>
          <p:nvSpPr>
            <p:cNvPr id="61" name="object 61"/>
            <p:cNvSpPr/>
            <p:nvPr/>
          </p:nvSpPr>
          <p:spPr>
            <a:xfrm>
              <a:off x="1293532" y="2257031"/>
              <a:ext cx="287020" cy="996950"/>
            </a:xfrm>
            <a:custGeom>
              <a:avLst/>
              <a:gdLst/>
              <a:ahLst/>
              <a:cxnLst/>
              <a:rect l="l" t="t" r="r" b="b"/>
              <a:pathLst>
                <a:path w="287019" h="996950">
                  <a:moveTo>
                    <a:pt x="0" y="0"/>
                  </a:moveTo>
                  <a:lnTo>
                    <a:pt x="286498" y="0"/>
                  </a:lnTo>
                  <a:lnTo>
                    <a:pt x="286498" y="996619"/>
                  </a:lnTo>
                  <a:lnTo>
                    <a:pt x="0" y="996619"/>
                  </a:lnTo>
                  <a:lnTo>
                    <a:pt x="0" y="0"/>
                  </a:lnTo>
                  <a:close/>
                </a:path>
              </a:pathLst>
            </a:custGeom>
            <a:ln w="9525">
              <a:solidFill>
                <a:srgbClr val="353535"/>
              </a:solidFill>
            </a:ln>
          </p:spPr>
          <p:txBody>
            <a:bodyPr wrap="square" lIns="0" tIns="0" rIns="0" bIns="0" rtlCol="0"/>
            <a:lstStyle/>
            <a:p/>
          </p:txBody>
        </p:sp>
        <p:sp>
          <p:nvSpPr>
            <p:cNvPr id="62" name="object 62"/>
            <p:cNvSpPr/>
            <p:nvPr/>
          </p:nvSpPr>
          <p:spPr>
            <a:xfrm>
              <a:off x="1780580" y="2246119"/>
              <a:ext cx="287020" cy="982344"/>
            </a:xfrm>
            <a:custGeom>
              <a:avLst/>
              <a:gdLst/>
              <a:ahLst/>
              <a:cxnLst/>
              <a:rect l="l" t="t" r="r" b="b"/>
              <a:pathLst>
                <a:path w="287019" h="982344">
                  <a:moveTo>
                    <a:pt x="286498" y="982070"/>
                  </a:moveTo>
                  <a:lnTo>
                    <a:pt x="0" y="982070"/>
                  </a:lnTo>
                  <a:lnTo>
                    <a:pt x="0" y="0"/>
                  </a:lnTo>
                  <a:lnTo>
                    <a:pt x="286498" y="0"/>
                  </a:lnTo>
                  <a:lnTo>
                    <a:pt x="286498" y="982070"/>
                  </a:lnTo>
                  <a:close/>
                </a:path>
              </a:pathLst>
            </a:custGeom>
            <a:solidFill>
              <a:srgbClr val="ADB4B7"/>
            </a:solidFill>
          </p:spPr>
          <p:txBody>
            <a:bodyPr wrap="square" lIns="0" tIns="0" rIns="0" bIns="0" rtlCol="0"/>
            <a:lstStyle/>
            <a:p/>
          </p:txBody>
        </p:sp>
        <p:sp>
          <p:nvSpPr>
            <p:cNvPr id="63" name="object 63"/>
            <p:cNvSpPr/>
            <p:nvPr/>
          </p:nvSpPr>
          <p:spPr>
            <a:xfrm>
              <a:off x="1780580" y="2246119"/>
              <a:ext cx="287020" cy="982344"/>
            </a:xfrm>
            <a:custGeom>
              <a:avLst/>
              <a:gdLst/>
              <a:ahLst/>
              <a:cxnLst/>
              <a:rect l="l" t="t" r="r" b="b"/>
              <a:pathLst>
                <a:path w="287019" h="982344">
                  <a:moveTo>
                    <a:pt x="0" y="0"/>
                  </a:moveTo>
                  <a:lnTo>
                    <a:pt x="286498" y="0"/>
                  </a:lnTo>
                  <a:lnTo>
                    <a:pt x="286498" y="982070"/>
                  </a:lnTo>
                  <a:lnTo>
                    <a:pt x="0" y="982070"/>
                  </a:lnTo>
                  <a:lnTo>
                    <a:pt x="0" y="0"/>
                  </a:lnTo>
                  <a:close/>
                </a:path>
              </a:pathLst>
            </a:custGeom>
            <a:ln w="3175">
              <a:solidFill>
                <a:srgbClr val="000000"/>
              </a:solidFill>
            </a:ln>
          </p:spPr>
          <p:txBody>
            <a:bodyPr wrap="square" lIns="0" tIns="0" rIns="0" bIns="0" rtlCol="0"/>
            <a:lstStyle/>
            <a:p/>
          </p:txBody>
        </p:sp>
        <p:sp>
          <p:nvSpPr>
            <p:cNvPr id="64" name="object 64"/>
            <p:cNvSpPr/>
            <p:nvPr/>
          </p:nvSpPr>
          <p:spPr>
            <a:xfrm>
              <a:off x="1780580" y="2246119"/>
              <a:ext cx="287020" cy="982344"/>
            </a:xfrm>
            <a:custGeom>
              <a:avLst/>
              <a:gdLst/>
              <a:ahLst/>
              <a:cxnLst/>
              <a:rect l="l" t="t" r="r" b="b"/>
              <a:pathLst>
                <a:path w="287019" h="982344">
                  <a:moveTo>
                    <a:pt x="286498" y="982070"/>
                  </a:moveTo>
                  <a:lnTo>
                    <a:pt x="0" y="982070"/>
                  </a:lnTo>
                  <a:lnTo>
                    <a:pt x="0" y="0"/>
                  </a:lnTo>
                  <a:lnTo>
                    <a:pt x="286498" y="0"/>
                  </a:lnTo>
                  <a:lnTo>
                    <a:pt x="286498" y="982070"/>
                  </a:lnTo>
                  <a:close/>
                </a:path>
              </a:pathLst>
            </a:custGeom>
            <a:solidFill>
              <a:srgbClr val="000000"/>
            </a:solidFill>
          </p:spPr>
          <p:txBody>
            <a:bodyPr wrap="square" lIns="0" tIns="0" rIns="0" bIns="0" rtlCol="0"/>
            <a:lstStyle/>
            <a:p/>
          </p:txBody>
        </p:sp>
        <p:sp>
          <p:nvSpPr>
            <p:cNvPr id="65" name="object 65"/>
            <p:cNvSpPr/>
            <p:nvPr/>
          </p:nvSpPr>
          <p:spPr>
            <a:xfrm>
              <a:off x="1780580" y="2246119"/>
              <a:ext cx="287020" cy="982344"/>
            </a:xfrm>
            <a:custGeom>
              <a:avLst/>
              <a:gdLst/>
              <a:ahLst/>
              <a:cxnLst/>
              <a:rect l="l" t="t" r="r" b="b"/>
              <a:pathLst>
                <a:path w="287019" h="982344">
                  <a:moveTo>
                    <a:pt x="0" y="0"/>
                  </a:moveTo>
                  <a:lnTo>
                    <a:pt x="286498" y="0"/>
                  </a:lnTo>
                  <a:lnTo>
                    <a:pt x="286498" y="982070"/>
                  </a:lnTo>
                  <a:lnTo>
                    <a:pt x="0" y="982070"/>
                  </a:lnTo>
                  <a:lnTo>
                    <a:pt x="0" y="0"/>
                  </a:lnTo>
                  <a:close/>
                </a:path>
              </a:pathLst>
            </a:custGeom>
            <a:ln w="9525">
              <a:solidFill>
                <a:srgbClr val="353535"/>
              </a:solidFill>
            </a:ln>
          </p:spPr>
          <p:txBody>
            <a:bodyPr wrap="square" lIns="0" tIns="0" rIns="0" bIns="0" rtlCol="0"/>
            <a:lstStyle/>
            <a:p/>
          </p:txBody>
        </p:sp>
        <p:sp>
          <p:nvSpPr>
            <p:cNvPr id="66" name="object 66"/>
            <p:cNvSpPr/>
            <p:nvPr/>
          </p:nvSpPr>
          <p:spPr>
            <a:xfrm>
              <a:off x="2267628" y="2224295"/>
              <a:ext cx="287020" cy="978535"/>
            </a:xfrm>
            <a:custGeom>
              <a:avLst/>
              <a:gdLst/>
              <a:ahLst/>
              <a:cxnLst/>
              <a:rect l="l" t="t" r="r" b="b"/>
              <a:pathLst>
                <a:path w="287019" h="978535">
                  <a:moveTo>
                    <a:pt x="286498" y="978433"/>
                  </a:moveTo>
                  <a:lnTo>
                    <a:pt x="0" y="978433"/>
                  </a:lnTo>
                  <a:lnTo>
                    <a:pt x="0" y="0"/>
                  </a:lnTo>
                  <a:lnTo>
                    <a:pt x="286498" y="0"/>
                  </a:lnTo>
                  <a:lnTo>
                    <a:pt x="286498" y="978433"/>
                  </a:lnTo>
                  <a:close/>
                </a:path>
              </a:pathLst>
            </a:custGeom>
            <a:solidFill>
              <a:srgbClr val="ADB4B7"/>
            </a:solidFill>
          </p:spPr>
          <p:txBody>
            <a:bodyPr wrap="square" lIns="0" tIns="0" rIns="0" bIns="0" rtlCol="0"/>
            <a:lstStyle/>
            <a:p/>
          </p:txBody>
        </p:sp>
        <p:sp>
          <p:nvSpPr>
            <p:cNvPr id="67" name="object 67"/>
            <p:cNvSpPr/>
            <p:nvPr/>
          </p:nvSpPr>
          <p:spPr>
            <a:xfrm>
              <a:off x="2267628" y="2224295"/>
              <a:ext cx="287020" cy="978535"/>
            </a:xfrm>
            <a:custGeom>
              <a:avLst/>
              <a:gdLst/>
              <a:ahLst/>
              <a:cxnLst/>
              <a:rect l="l" t="t" r="r" b="b"/>
              <a:pathLst>
                <a:path w="287019" h="978535">
                  <a:moveTo>
                    <a:pt x="0" y="0"/>
                  </a:moveTo>
                  <a:lnTo>
                    <a:pt x="286498" y="0"/>
                  </a:lnTo>
                  <a:lnTo>
                    <a:pt x="286498" y="978433"/>
                  </a:lnTo>
                  <a:lnTo>
                    <a:pt x="0" y="978433"/>
                  </a:lnTo>
                  <a:lnTo>
                    <a:pt x="0" y="0"/>
                  </a:lnTo>
                  <a:close/>
                </a:path>
              </a:pathLst>
            </a:custGeom>
            <a:ln w="3175">
              <a:solidFill>
                <a:srgbClr val="000000"/>
              </a:solidFill>
            </a:ln>
          </p:spPr>
          <p:txBody>
            <a:bodyPr wrap="square" lIns="0" tIns="0" rIns="0" bIns="0" rtlCol="0"/>
            <a:lstStyle/>
            <a:p/>
          </p:txBody>
        </p:sp>
        <p:sp>
          <p:nvSpPr>
            <p:cNvPr id="68" name="object 68"/>
            <p:cNvSpPr/>
            <p:nvPr/>
          </p:nvSpPr>
          <p:spPr>
            <a:xfrm>
              <a:off x="2267628" y="2224295"/>
              <a:ext cx="287020" cy="978535"/>
            </a:xfrm>
            <a:custGeom>
              <a:avLst/>
              <a:gdLst/>
              <a:ahLst/>
              <a:cxnLst/>
              <a:rect l="l" t="t" r="r" b="b"/>
              <a:pathLst>
                <a:path w="287019" h="978535">
                  <a:moveTo>
                    <a:pt x="286498" y="978433"/>
                  </a:moveTo>
                  <a:lnTo>
                    <a:pt x="0" y="978433"/>
                  </a:lnTo>
                  <a:lnTo>
                    <a:pt x="0" y="0"/>
                  </a:lnTo>
                  <a:lnTo>
                    <a:pt x="286498" y="0"/>
                  </a:lnTo>
                  <a:lnTo>
                    <a:pt x="286498" y="978433"/>
                  </a:lnTo>
                  <a:close/>
                </a:path>
              </a:pathLst>
            </a:custGeom>
            <a:solidFill>
              <a:srgbClr val="000000"/>
            </a:solidFill>
          </p:spPr>
          <p:txBody>
            <a:bodyPr wrap="square" lIns="0" tIns="0" rIns="0" bIns="0" rtlCol="0"/>
            <a:lstStyle/>
            <a:p/>
          </p:txBody>
        </p:sp>
        <p:sp>
          <p:nvSpPr>
            <p:cNvPr id="69" name="object 69"/>
            <p:cNvSpPr/>
            <p:nvPr/>
          </p:nvSpPr>
          <p:spPr>
            <a:xfrm>
              <a:off x="2267628" y="2224295"/>
              <a:ext cx="287020" cy="978535"/>
            </a:xfrm>
            <a:custGeom>
              <a:avLst/>
              <a:gdLst/>
              <a:ahLst/>
              <a:cxnLst/>
              <a:rect l="l" t="t" r="r" b="b"/>
              <a:pathLst>
                <a:path w="287019" h="978535">
                  <a:moveTo>
                    <a:pt x="0" y="0"/>
                  </a:moveTo>
                  <a:lnTo>
                    <a:pt x="286498" y="0"/>
                  </a:lnTo>
                  <a:lnTo>
                    <a:pt x="286498" y="978433"/>
                  </a:lnTo>
                  <a:lnTo>
                    <a:pt x="0" y="978433"/>
                  </a:lnTo>
                  <a:lnTo>
                    <a:pt x="0" y="0"/>
                  </a:lnTo>
                  <a:close/>
                </a:path>
              </a:pathLst>
            </a:custGeom>
            <a:ln w="9525">
              <a:solidFill>
                <a:srgbClr val="353535"/>
              </a:solidFill>
            </a:ln>
          </p:spPr>
          <p:txBody>
            <a:bodyPr wrap="square" lIns="0" tIns="0" rIns="0" bIns="0" rtlCol="0"/>
            <a:lstStyle/>
            <a:p/>
          </p:txBody>
        </p:sp>
        <p:sp>
          <p:nvSpPr>
            <p:cNvPr id="70" name="object 70"/>
            <p:cNvSpPr/>
            <p:nvPr/>
          </p:nvSpPr>
          <p:spPr>
            <a:xfrm>
              <a:off x="2754675" y="2195197"/>
              <a:ext cx="287020" cy="978535"/>
            </a:xfrm>
            <a:custGeom>
              <a:avLst/>
              <a:gdLst/>
              <a:ahLst/>
              <a:cxnLst/>
              <a:rect l="l" t="t" r="r" b="b"/>
              <a:pathLst>
                <a:path w="287019" h="978535">
                  <a:moveTo>
                    <a:pt x="286498" y="978433"/>
                  </a:moveTo>
                  <a:lnTo>
                    <a:pt x="0" y="978433"/>
                  </a:lnTo>
                  <a:lnTo>
                    <a:pt x="0" y="0"/>
                  </a:lnTo>
                  <a:lnTo>
                    <a:pt x="286498" y="0"/>
                  </a:lnTo>
                  <a:lnTo>
                    <a:pt x="286498" y="978433"/>
                  </a:lnTo>
                  <a:close/>
                </a:path>
              </a:pathLst>
            </a:custGeom>
            <a:solidFill>
              <a:srgbClr val="ADB4B7"/>
            </a:solidFill>
          </p:spPr>
          <p:txBody>
            <a:bodyPr wrap="square" lIns="0" tIns="0" rIns="0" bIns="0" rtlCol="0"/>
            <a:lstStyle/>
            <a:p/>
          </p:txBody>
        </p:sp>
        <p:sp>
          <p:nvSpPr>
            <p:cNvPr id="71" name="object 71"/>
            <p:cNvSpPr/>
            <p:nvPr/>
          </p:nvSpPr>
          <p:spPr>
            <a:xfrm>
              <a:off x="2754675" y="2195197"/>
              <a:ext cx="287020" cy="978535"/>
            </a:xfrm>
            <a:custGeom>
              <a:avLst/>
              <a:gdLst/>
              <a:ahLst/>
              <a:cxnLst/>
              <a:rect l="l" t="t" r="r" b="b"/>
              <a:pathLst>
                <a:path w="287019" h="978535">
                  <a:moveTo>
                    <a:pt x="0" y="0"/>
                  </a:moveTo>
                  <a:lnTo>
                    <a:pt x="286498" y="0"/>
                  </a:lnTo>
                  <a:lnTo>
                    <a:pt x="286498" y="978433"/>
                  </a:lnTo>
                  <a:lnTo>
                    <a:pt x="0" y="978433"/>
                  </a:lnTo>
                  <a:lnTo>
                    <a:pt x="0" y="0"/>
                  </a:lnTo>
                  <a:close/>
                </a:path>
              </a:pathLst>
            </a:custGeom>
            <a:ln w="3175">
              <a:solidFill>
                <a:srgbClr val="000000"/>
              </a:solidFill>
            </a:ln>
          </p:spPr>
          <p:txBody>
            <a:bodyPr wrap="square" lIns="0" tIns="0" rIns="0" bIns="0" rtlCol="0"/>
            <a:lstStyle/>
            <a:p/>
          </p:txBody>
        </p:sp>
        <p:sp>
          <p:nvSpPr>
            <p:cNvPr id="72" name="object 72"/>
            <p:cNvSpPr/>
            <p:nvPr/>
          </p:nvSpPr>
          <p:spPr>
            <a:xfrm>
              <a:off x="2754675" y="2195197"/>
              <a:ext cx="287020" cy="978535"/>
            </a:xfrm>
            <a:custGeom>
              <a:avLst/>
              <a:gdLst/>
              <a:ahLst/>
              <a:cxnLst/>
              <a:rect l="l" t="t" r="r" b="b"/>
              <a:pathLst>
                <a:path w="287019" h="978535">
                  <a:moveTo>
                    <a:pt x="286498" y="978433"/>
                  </a:moveTo>
                  <a:lnTo>
                    <a:pt x="0" y="978433"/>
                  </a:lnTo>
                  <a:lnTo>
                    <a:pt x="0" y="0"/>
                  </a:lnTo>
                  <a:lnTo>
                    <a:pt x="286498" y="0"/>
                  </a:lnTo>
                  <a:lnTo>
                    <a:pt x="286498" y="978433"/>
                  </a:lnTo>
                  <a:close/>
                </a:path>
              </a:pathLst>
            </a:custGeom>
            <a:solidFill>
              <a:srgbClr val="000000"/>
            </a:solidFill>
          </p:spPr>
          <p:txBody>
            <a:bodyPr wrap="square" lIns="0" tIns="0" rIns="0" bIns="0" rtlCol="0"/>
            <a:lstStyle/>
            <a:p/>
          </p:txBody>
        </p:sp>
        <p:sp>
          <p:nvSpPr>
            <p:cNvPr id="73" name="object 73"/>
            <p:cNvSpPr/>
            <p:nvPr/>
          </p:nvSpPr>
          <p:spPr>
            <a:xfrm>
              <a:off x="2754675" y="2195197"/>
              <a:ext cx="287020" cy="978535"/>
            </a:xfrm>
            <a:custGeom>
              <a:avLst/>
              <a:gdLst/>
              <a:ahLst/>
              <a:cxnLst/>
              <a:rect l="l" t="t" r="r" b="b"/>
              <a:pathLst>
                <a:path w="287019" h="978535">
                  <a:moveTo>
                    <a:pt x="0" y="0"/>
                  </a:moveTo>
                  <a:lnTo>
                    <a:pt x="286498" y="0"/>
                  </a:lnTo>
                  <a:lnTo>
                    <a:pt x="286498" y="978433"/>
                  </a:lnTo>
                  <a:lnTo>
                    <a:pt x="0" y="978433"/>
                  </a:lnTo>
                  <a:lnTo>
                    <a:pt x="0" y="0"/>
                  </a:lnTo>
                  <a:close/>
                </a:path>
              </a:pathLst>
            </a:custGeom>
            <a:ln w="9525">
              <a:solidFill>
                <a:srgbClr val="353535"/>
              </a:solidFill>
            </a:ln>
          </p:spPr>
          <p:txBody>
            <a:bodyPr wrap="square" lIns="0" tIns="0" rIns="0" bIns="0" rtlCol="0"/>
            <a:lstStyle/>
            <a:p/>
          </p:txBody>
        </p:sp>
        <p:sp>
          <p:nvSpPr>
            <p:cNvPr id="74" name="object 74"/>
            <p:cNvSpPr/>
            <p:nvPr/>
          </p:nvSpPr>
          <p:spPr>
            <a:xfrm>
              <a:off x="3241723" y="2217020"/>
              <a:ext cx="287020" cy="923925"/>
            </a:xfrm>
            <a:custGeom>
              <a:avLst/>
              <a:gdLst/>
              <a:ahLst/>
              <a:cxnLst/>
              <a:rect l="l" t="t" r="r" b="b"/>
              <a:pathLst>
                <a:path w="287020" h="923925">
                  <a:moveTo>
                    <a:pt x="286498" y="923873"/>
                  </a:moveTo>
                  <a:lnTo>
                    <a:pt x="0" y="923873"/>
                  </a:lnTo>
                  <a:lnTo>
                    <a:pt x="0" y="0"/>
                  </a:lnTo>
                  <a:lnTo>
                    <a:pt x="286498" y="0"/>
                  </a:lnTo>
                  <a:lnTo>
                    <a:pt x="286498" y="923873"/>
                  </a:lnTo>
                  <a:close/>
                </a:path>
              </a:pathLst>
            </a:custGeom>
            <a:solidFill>
              <a:srgbClr val="ADB4B7"/>
            </a:solidFill>
          </p:spPr>
          <p:txBody>
            <a:bodyPr wrap="square" lIns="0" tIns="0" rIns="0" bIns="0" rtlCol="0"/>
            <a:lstStyle/>
            <a:p/>
          </p:txBody>
        </p:sp>
        <p:sp>
          <p:nvSpPr>
            <p:cNvPr id="75" name="object 75"/>
            <p:cNvSpPr/>
            <p:nvPr/>
          </p:nvSpPr>
          <p:spPr>
            <a:xfrm>
              <a:off x="3241723" y="2217020"/>
              <a:ext cx="287020" cy="923925"/>
            </a:xfrm>
            <a:custGeom>
              <a:avLst/>
              <a:gdLst/>
              <a:ahLst/>
              <a:cxnLst/>
              <a:rect l="l" t="t" r="r" b="b"/>
              <a:pathLst>
                <a:path w="287020" h="923925">
                  <a:moveTo>
                    <a:pt x="0" y="0"/>
                  </a:moveTo>
                  <a:lnTo>
                    <a:pt x="286498" y="0"/>
                  </a:lnTo>
                  <a:lnTo>
                    <a:pt x="286498" y="923873"/>
                  </a:lnTo>
                  <a:lnTo>
                    <a:pt x="0" y="923873"/>
                  </a:lnTo>
                  <a:lnTo>
                    <a:pt x="0" y="0"/>
                  </a:lnTo>
                  <a:close/>
                </a:path>
              </a:pathLst>
            </a:custGeom>
            <a:ln w="3175">
              <a:solidFill>
                <a:srgbClr val="000000"/>
              </a:solidFill>
            </a:ln>
          </p:spPr>
          <p:txBody>
            <a:bodyPr wrap="square" lIns="0" tIns="0" rIns="0" bIns="0" rtlCol="0"/>
            <a:lstStyle/>
            <a:p/>
          </p:txBody>
        </p:sp>
        <p:sp>
          <p:nvSpPr>
            <p:cNvPr id="76" name="object 76"/>
            <p:cNvSpPr/>
            <p:nvPr/>
          </p:nvSpPr>
          <p:spPr>
            <a:xfrm>
              <a:off x="3241723" y="2217020"/>
              <a:ext cx="287020" cy="923925"/>
            </a:xfrm>
            <a:custGeom>
              <a:avLst/>
              <a:gdLst/>
              <a:ahLst/>
              <a:cxnLst/>
              <a:rect l="l" t="t" r="r" b="b"/>
              <a:pathLst>
                <a:path w="287020" h="923925">
                  <a:moveTo>
                    <a:pt x="286498" y="923873"/>
                  </a:moveTo>
                  <a:lnTo>
                    <a:pt x="0" y="923873"/>
                  </a:lnTo>
                  <a:lnTo>
                    <a:pt x="0" y="0"/>
                  </a:lnTo>
                  <a:lnTo>
                    <a:pt x="286498" y="0"/>
                  </a:lnTo>
                  <a:lnTo>
                    <a:pt x="286498" y="923873"/>
                  </a:lnTo>
                  <a:close/>
                </a:path>
              </a:pathLst>
            </a:custGeom>
            <a:solidFill>
              <a:srgbClr val="000000"/>
            </a:solidFill>
          </p:spPr>
          <p:txBody>
            <a:bodyPr wrap="square" lIns="0" tIns="0" rIns="0" bIns="0" rtlCol="0"/>
            <a:lstStyle/>
            <a:p/>
          </p:txBody>
        </p:sp>
        <p:sp>
          <p:nvSpPr>
            <p:cNvPr id="77" name="object 77"/>
            <p:cNvSpPr/>
            <p:nvPr/>
          </p:nvSpPr>
          <p:spPr>
            <a:xfrm>
              <a:off x="3241723" y="2217020"/>
              <a:ext cx="287020" cy="923925"/>
            </a:xfrm>
            <a:custGeom>
              <a:avLst/>
              <a:gdLst/>
              <a:ahLst/>
              <a:cxnLst/>
              <a:rect l="l" t="t" r="r" b="b"/>
              <a:pathLst>
                <a:path w="287020" h="923925">
                  <a:moveTo>
                    <a:pt x="0" y="0"/>
                  </a:moveTo>
                  <a:lnTo>
                    <a:pt x="286498" y="0"/>
                  </a:lnTo>
                  <a:lnTo>
                    <a:pt x="286498" y="923873"/>
                  </a:lnTo>
                  <a:lnTo>
                    <a:pt x="0" y="923873"/>
                  </a:lnTo>
                  <a:lnTo>
                    <a:pt x="0" y="0"/>
                  </a:lnTo>
                  <a:close/>
                </a:path>
              </a:pathLst>
            </a:custGeom>
            <a:ln w="9524">
              <a:solidFill>
                <a:srgbClr val="353535"/>
              </a:solidFill>
            </a:ln>
          </p:spPr>
          <p:txBody>
            <a:bodyPr wrap="square" lIns="0" tIns="0" rIns="0" bIns="0" rtlCol="0"/>
            <a:lstStyle/>
            <a:p/>
          </p:txBody>
        </p:sp>
        <p:sp>
          <p:nvSpPr>
            <p:cNvPr id="78" name="object 78"/>
            <p:cNvSpPr/>
            <p:nvPr/>
          </p:nvSpPr>
          <p:spPr>
            <a:xfrm>
              <a:off x="1092983" y="2257031"/>
              <a:ext cx="200660" cy="58419"/>
            </a:xfrm>
            <a:custGeom>
              <a:avLst/>
              <a:gdLst/>
              <a:ahLst/>
              <a:cxnLst/>
              <a:rect l="l" t="t" r="r" b="b"/>
              <a:pathLst>
                <a:path w="200659" h="58419">
                  <a:moveTo>
                    <a:pt x="0" y="58196"/>
                  </a:moveTo>
                  <a:lnTo>
                    <a:pt x="200548" y="0"/>
                  </a:lnTo>
                </a:path>
              </a:pathLst>
            </a:custGeom>
            <a:solidFill>
              <a:srgbClr val="000000"/>
            </a:solidFill>
          </p:spPr>
          <p:txBody>
            <a:bodyPr wrap="square" lIns="0" tIns="0" rIns="0" bIns="0" rtlCol="0"/>
            <a:lstStyle/>
            <a:p/>
          </p:txBody>
        </p:sp>
        <p:sp>
          <p:nvSpPr>
            <p:cNvPr id="79" name="object 79"/>
            <p:cNvSpPr/>
            <p:nvPr/>
          </p:nvSpPr>
          <p:spPr>
            <a:xfrm>
              <a:off x="1092983" y="2257031"/>
              <a:ext cx="200660" cy="58419"/>
            </a:xfrm>
            <a:custGeom>
              <a:avLst/>
              <a:gdLst/>
              <a:ahLst/>
              <a:cxnLst/>
              <a:rect l="l" t="t" r="r" b="b"/>
              <a:pathLst>
                <a:path w="200659" h="58419">
                  <a:moveTo>
                    <a:pt x="0" y="58196"/>
                  </a:moveTo>
                  <a:lnTo>
                    <a:pt x="200548" y="0"/>
                  </a:lnTo>
                </a:path>
              </a:pathLst>
            </a:custGeom>
            <a:ln w="9525">
              <a:solidFill>
                <a:srgbClr val="A6A6A6"/>
              </a:solidFill>
              <a:prstDash val="sysDash"/>
            </a:ln>
          </p:spPr>
          <p:txBody>
            <a:bodyPr wrap="square" lIns="0" tIns="0" rIns="0" bIns="0" rtlCol="0"/>
            <a:lstStyle/>
            <a:p/>
          </p:txBody>
        </p:sp>
        <p:sp>
          <p:nvSpPr>
            <p:cNvPr id="80" name="object 80"/>
            <p:cNvSpPr/>
            <p:nvPr/>
          </p:nvSpPr>
          <p:spPr>
            <a:xfrm>
              <a:off x="1580031" y="2246119"/>
              <a:ext cx="200660" cy="11430"/>
            </a:xfrm>
            <a:custGeom>
              <a:avLst/>
              <a:gdLst/>
              <a:ahLst/>
              <a:cxnLst/>
              <a:rect l="l" t="t" r="r" b="b"/>
              <a:pathLst>
                <a:path w="200660" h="11430">
                  <a:moveTo>
                    <a:pt x="0" y="10911"/>
                  </a:moveTo>
                  <a:lnTo>
                    <a:pt x="200548" y="0"/>
                  </a:lnTo>
                </a:path>
              </a:pathLst>
            </a:custGeom>
            <a:solidFill>
              <a:srgbClr val="000000"/>
            </a:solidFill>
          </p:spPr>
          <p:txBody>
            <a:bodyPr wrap="square" lIns="0" tIns="0" rIns="0" bIns="0" rtlCol="0"/>
            <a:lstStyle/>
            <a:p/>
          </p:txBody>
        </p:sp>
        <p:sp>
          <p:nvSpPr>
            <p:cNvPr id="81" name="object 81"/>
            <p:cNvSpPr/>
            <p:nvPr/>
          </p:nvSpPr>
          <p:spPr>
            <a:xfrm>
              <a:off x="1575268" y="2243738"/>
              <a:ext cx="210185" cy="8255"/>
            </a:xfrm>
            <a:custGeom>
              <a:avLst/>
              <a:gdLst/>
              <a:ahLst/>
              <a:cxnLst/>
              <a:rect l="l" t="t" r="r" b="b"/>
              <a:pathLst>
                <a:path w="210185" h="8255">
                  <a:moveTo>
                    <a:pt x="0" y="0"/>
                  </a:moveTo>
                  <a:lnTo>
                    <a:pt x="210073" y="0"/>
                  </a:lnTo>
                </a:path>
                <a:path w="210185" h="8255">
                  <a:moveTo>
                    <a:pt x="0" y="7837"/>
                  </a:moveTo>
                  <a:lnTo>
                    <a:pt x="210073" y="7837"/>
                  </a:lnTo>
                </a:path>
              </a:pathLst>
            </a:custGeom>
            <a:ln w="4762">
              <a:solidFill>
                <a:srgbClr val="A6A6A6"/>
              </a:solidFill>
              <a:prstDash val="sysDash"/>
            </a:ln>
          </p:spPr>
          <p:txBody>
            <a:bodyPr wrap="square" lIns="0" tIns="0" rIns="0" bIns="0" rtlCol="0"/>
            <a:lstStyle/>
            <a:p/>
          </p:txBody>
        </p:sp>
        <p:sp>
          <p:nvSpPr>
            <p:cNvPr id="82" name="object 82"/>
            <p:cNvSpPr/>
            <p:nvPr/>
          </p:nvSpPr>
          <p:spPr>
            <a:xfrm>
              <a:off x="1575268" y="2259412"/>
              <a:ext cx="210185" cy="0"/>
            </a:xfrm>
            <a:custGeom>
              <a:avLst/>
              <a:gdLst/>
              <a:ahLst/>
              <a:cxnLst/>
              <a:rect l="l" t="t" r="r" b="b"/>
              <a:pathLst>
                <a:path w="210185">
                  <a:moveTo>
                    <a:pt x="0" y="0"/>
                  </a:moveTo>
                  <a:lnTo>
                    <a:pt x="210073" y="0"/>
                  </a:lnTo>
                </a:path>
              </a:pathLst>
            </a:custGeom>
            <a:ln w="15674">
              <a:solidFill>
                <a:srgbClr val="A6A6A6"/>
              </a:solidFill>
              <a:prstDash val="sysDash"/>
            </a:ln>
          </p:spPr>
          <p:txBody>
            <a:bodyPr wrap="square" lIns="0" tIns="0" rIns="0" bIns="0" rtlCol="0"/>
            <a:lstStyle/>
            <a:p/>
          </p:txBody>
        </p:sp>
        <p:sp>
          <p:nvSpPr>
            <p:cNvPr id="83" name="object 83"/>
            <p:cNvSpPr/>
            <p:nvPr/>
          </p:nvSpPr>
          <p:spPr>
            <a:xfrm>
              <a:off x="2067079" y="2224295"/>
              <a:ext cx="200660" cy="22225"/>
            </a:xfrm>
            <a:custGeom>
              <a:avLst/>
              <a:gdLst/>
              <a:ahLst/>
              <a:cxnLst/>
              <a:rect l="l" t="t" r="r" b="b"/>
              <a:pathLst>
                <a:path w="200660" h="22225">
                  <a:moveTo>
                    <a:pt x="0" y="21823"/>
                  </a:moveTo>
                  <a:lnTo>
                    <a:pt x="200548" y="0"/>
                  </a:lnTo>
                </a:path>
              </a:pathLst>
            </a:custGeom>
            <a:solidFill>
              <a:srgbClr val="000000"/>
            </a:solidFill>
          </p:spPr>
          <p:txBody>
            <a:bodyPr wrap="square" lIns="0" tIns="0" rIns="0" bIns="0" rtlCol="0"/>
            <a:lstStyle/>
            <a:p/>
          </p:txBody>
        </p:sp>
        <p:sp>
          <p:nvSpPr>
            <p:cNvPr id="84" name="object 84"/>
            <p:cNvSpPr/>
            <p:nvPr/>
          </p:nvSpPr>
          <p:spPr>
            <a:xfrm>
              <a:off x="2067079" y="2224295"/>
              <a:ext cx="200660" cy="22225"/>
            </a:xfrm>
            <a:custGeom>
              <a:avLst/>
              <a:gdLst/>
              <a:ahLst/>
              <a:cxnLst/>
              <a:rect l="l" t="t" r="r" b="b"/>
              <a:pathLst>
                <a:path w="200660" h="22225">
                  <a:moveTo>
                    <a:pt x="0" y="21823"/>
                  </a:moveTo>
                  <a:lnTo>
                    <a:pt x="200548" y="0"/>
                  </a:lnTo>
                </a:path>
              </a:pathLst>
            </a:custGeom>
            <a:ln w="9525">
              <a:solidFill>
                <a:srgbClr val="A6A6A6"/>
              </a:solidFill>
              <a:prstDash val="sysDash"/>
            </a:ln>
          </p:spPr>
          <p:txBody>
            <a:bodyPr wrap="square" lIns="0" tIns="0" rIns="0" bIns="0" rtlCol="0"/>
            <a:lstStyle/>
            <a:p/>
          </p:txBody>
        </p:sp>
        <p:sp>
          <p:nvSpPr>
            <p:cNvPr id="85" name="object 85"/>
            <p:cNvSpPr/>
            <p:nvPr/>
          </p:nvSpPr>
          <p:spPr>
            <a:xfrm>
              <a:off x="2554126" y="2195197"/>
              <a:ext cx="200660" cy="29209"/>
            </a:xfrm>
            <a:custGeom>
              <a:avLst/>
              <a:gdLst/>
              <a:ahLst/>
              <a:cxnLst/>
              <a:rect l="l" t="t" r="r" b="b"/>
              <a:pathLst>
                <a:path w="200660" h="29210">
                  <a:moveTo>
                    <a:pt x="0" y="29098"/>
                  </a:moveTo>
                  <a:lnTo>
                    <a:pt x="200548" y="0"/>
                  </a:lnTo>
                </a:path>
              </a:pathLst>
            </a:custGeom>
            <a:solidFill>
              <a:srgbClr val="000000"/>
            </a:solidFill>
          </p:spPr>
          <p:txBody>
            <a:bodyPr wrap="square" lIns="0" tIns="0" rIns="0" bIns="0" rtlCol="0"/>
            <a:lstStyle/>
            <a:p/>
          </p:txBody>
        </p:sp>
        <p:sp>
          <p:nvSpPr>
            <p:cNvPr id="86" name="object 86"/>
            <p:cNvSpPr/>
            <p:nvPr/>
          </p:nvSpPr>
          <p:spPr>
            <a:xfrm>
              <a:off x="2554126" y="2195197"/>
              <a:ext cx="200660" cy="29209"/>
            </a:xfrm>
            <a:custGeom>
              <a:avLst/>
              <a:gdLst/>
              <a:ahLst/>
              <a:cxnLst/>
              <a:rect l="l" t="t" r="r" b="b"/>
              <a:pathLst>
                <a:path w="200660" h="29210">
                  <a:moveTo>
                    <a:pt x="0" y="29098"/>
                  </a:moveTo>
                  <a:lnTo>
                    <a:pt x="200548" y="0"/>
                  </a:lnTo>
                </a:path>
              </a:pathLst>
            </a:custGeom>
            <a:ln w="9525">
              <a:solidFill>
                <a:srgbClr val="A6A6A6"/>
              </a:solidFill>
              <a:prstDash val="sysDash"/>
            </a:ln>
          </p:spPr>
          <p:txBody>
            <a:bodyPr wrap="square" lIns="0" tIns="0" rIns="0" bIns="0" rtlCol="0"/>
            <a:lstStyle/>
            <a:p/>
          </p:txBody>
        </p:sp>
        <p:sp>
          <p:nvSpPr>
            <p:cNvPr id="87" name="object 87"/>
            <p:cNvSpPr/>
            <p:nvPr/>
          </p:nvSpPr>
          <p:spPr>
            <a:xfrm>
              <a:off x="3041174" y="2195197"/>
              <a:ext cx="200660" cy="22225"/>
            </a:xfrm>
            <a:custGeom>
              <a:avLst/>
              <a:gdLst/>
              <a:ahLst/>
              <a:cxnLst/>
              <a:rect l="l" t="t" r="r" b="b"/>
              <a:pathLst>
                <a:path w="200660" h="22225">
                  <a:moveTo>
                    <a:pt x="200548" y="21823"/>
                  </a:moveTo>
                  <a:lnTo>
                    <a:pt x="0" y="0"/>
                  </a:lnTo>
                </a:path>
              </a:pathLst>
            </a:custGeom>
            <a:solidFill>
              <a:srgbClr val="000000"/>
            </a:solidFill>
          </p:spPr>
          <p:txBody>
            <a:bodyPr wrap="square" lIns="0" tIns="0" rIns="0" bIns="0" rtlCol="0"/>
            <a:lstStyle/>
            <a:p/>
          </p:txBody>
        </p:sp>
        <p:sp>
          <p:nvSpPr>
            <p:cNvPr id="88" name="object 88"/>
            <p:cNvSpPr/>
            <p:nvPr/>
          </p:nvSpPr>
          <p:spPr>
            <a:xfrm>
              <a:off x="3041174" y="2195197"/>
              <a:ext cx="200660" cy="22225"/>
            </a:xfrm>
            <a:custGeom>
              <a:avLst/>
              <a:gdLst/>
              <a:ahLst/>
              <a:cxnLst/>
              <a:rect l="l" t="t" r="r" b="b"/>
              <a:pathLst>
                <a:path w="200660" h="22225">
                  <a:moveTo>
                    <a:pt x="0" y="0"/>
                  </a:moveTo>
                  <a:lnTo>
                    <a:pt x="200548" y="21823"/>
                  </a:lnTo>
                </a:path>
              </a:pathLst>
            </a:custGeom>
            <a:ln w="9525">
              <a:solidFill>
                <a:srgbClr val="A6A6A6"/>
              </a:solidFill>
              <a:prstDash val="sysDash"/>
            </a:ln>
          </p:spPr>
          <p:txBody>
            <a:bodyPr wrap="square" lIns="0" tIns="0" rIns="0" bIns="0" rtlCol="0"/>
            <a:lstStyle/>
            <a:p/>
          </p:txBody>
        </p:sp>
        <p:sp>
          <p:nvSpPr>
            <p:cNvPr id="89" name="object 89"/>
            <p:cNvSpPr/>
            <p:nvPr/>
          </p:nvSpPr>
          <p:spPr>
            <a:xfrm>
              <a:off x="806485" y="1984233"/>
              <a:ext cx="287020" cy="331470"/>
            </a:xfrm>
            <a:custGeom>
              <a:avLst/>
              <a:gdLst/>
              <a:ahLst/>
              <a:cxnLst/>
              <a:rect l="l" t="t" r="r" b="b"/>
              <a:pathLst>
                <a:path w="287019" h="331469">
                  <a:moveTo>
                    <a:pt x="286498" y="330993"/>
                  </a:moveTo>
                  <a:lnTo>
                    <a:pt x="0" y="330993"/>
                  </a:lnTo>
                  <a:lnTo>
                    <a:pt x="0" y="0"/>
                  </a:lnTo>
                  <a:lnTo>
                    <a:pt x="286498" y="0"/>
                  </a:lnTo>
                  <a:lnTo>
                    <a:pt x="286498" y="330993"/>
                  </a:lnTo>
                  <a:close/>
                </a:path>
              </a:pathLst>
            </a:custGeom>
            <a:solidFill>
              <a:srgbClr val="EFEFF1"/>
            </a:solidFill>
          </p:spPr>
          <p:txBody>
            <a:bodyPr wrap="square" lIns="0" tIns="0" rIns="0" bIns="0" rtlCol="0"/>
            <a:lstStyle/>
            <a:p/>
          </p:txBody>
        </p:sp>
        <p:sp>
          <p:nvSpPr>
            <p:cNvPr id="90" name="object 90"/>
            <p:cNvSpPr/>
            <p:nvPr/>
          </p:nvSpPr>
          <p:spPr>
            <a:xfrm>
              <a:off x="806485" y="1984233"/>
              <a:ext cx="287020" cy="331470"/>
            </a:xfrm>
            <a:custGeom>
              <a:avLst/>
              <a:gdLst/>
              <a:ahLst/>
              <a:cxnLst/>
              <a:rect l="l" t="t" r="r" b="b"/>
              <a:pathLst>
                <a:path w="287019" h="331469">
                  <a:moveTo>
                    <a:pt x="0" y="0"/>
                  </a:moveTo>
                  <a:lnTo>
                    <a:pt x="286498" y="0"/>
                  </a:lnTo>
                  <a:lnTo>
                    <a:pt x="286498" y="330993"/>
                  </a:lnTo>
                  <a:lnTo>
                    <a:pt x="0" y="330993"/>
                  </a:lnTo>
                  <a:lnTo>
                    <a:pt x="0" y="0"/>
                  </a:lnTo>
                  <a:close/>
                </a:path>
              </a:pathLst>
            </a:custGeom>
            <a:ln w="3175">
              <a:solidFill>
                <a:srgbClr val="000000"/>
              </a:solidFill>
            </a:ln>
          </p:spPr>
          <p:txBody>
            <a:bodyPr wrap="square" lIns="0" tIns="0" rIns="0" bIns="0" rtlCol="0"/>
            <a:lstStyle/>
            <a:p/>
          </p:txBody>
        </p:sp>
        <p:sp>
          <p:nvSpPr>
            <p:cNvPr id="91" name="object 91"/>
            <p:cNvSpPr/>
            <p:nvPr/>
          </p:nvSpPr>
          <p:spPr>
            <a:xfrm>
              <a:off x="806485" y="1984233"/>
              <a:ext cx="287020" cy="331470"/>
            </a:xfrm>
            <a:custGeom>
              <a:avLst/>
              <a:gdLst/>
              <a:ahLst/>
              <a:cxnLst/>
              <a:rect l="l" t="t" r="r" b="b"/>
              <a:pathLst>
                <a:path w="287019" h="331469">
                  <a:moveTo>
                    <a:pt x="286498" y="330993"/>
                  </a:moveTo>
                  <a:lnTo>
                    <a:pt x="0" y="330993"/>
                  </a:lnTo>
                  <a:lnTo>
                    <a:pt x="0" y="0"/>
                  </a:lnTo>
                  <a:lnTo>
                    <a:pt x="286498" y="0"/>
                  </a:lnTo>
                  <a:lnTo>
                    <a:pt x="286498" y="330993"/>
                  </a:lnTo>
                  <a:close/>
                </a:path>
              </a:pathLst>
            </a:custGeom>
            <a:solidFill>
              <a:srgbClr val="000000"/>
            </a:solidFill>
          </p:spPr>
          <p:txBody>
            <a:bodyPr wrap="square" lIns="0" tIns="0" rIns="0" bIns="0" rtlCol="0"/>
            <a:lstStyle/>
            <a:p/>
          </p:txBody>
        </p:sp>
        <p:sp>
          <p:nvSpPr>
            <p:cNvPr id="92" name="object 92"/>
            <p:cNvSpPr/>
            <p:nvPr/>
          </p:nvSpPr>
          <p:spPr>
            <a:xfrm>
              <a:off x="806485" y="1984233"/>
              <a:ext cx="287020" cy="331470"/>
            </a:xfrm>
            <a:custGeom>
              <a:avLst/>
              <a:gdLst/>
              <a:ahLst/>
              <a:cxnLst/>
              <a:rect l="l" t="t" r="r" b="b"/>
              <a:pathLst>
                <a:path w="287019" h="331469">
                  <a:moveTo>
                    <a:pt x="0" y="0"/>
                  </a:moveTo>
                  <a:lnTo>
                    <a:pt x="286498" y="0"/>
                  </a:lnTo>
                  <a:lnTo>
                    <a:pt x="286498" y="330993"/>
                  </a:lnTo>
                  <a:lnTo>
                    <a:pt x="0" y="330993"/>
                  </a:lnTo>
                  <a:lnTo>
                    <a:pt x="0" y="0"/>
                  </a:lnTo>
                  <a:close/>
                </a:path>
              </a:pathLst>
            </a:custGeom>
            <a:ln w="9524">
              <a:solidFill>
                <a:srgbClr val="000000"/>
              </a:solidFill>
            </a:ln>
          </p:spPr>
          <p:txBody>
            <a:bodyPr wrap="square" lIns="0" tIns="0" rIns="0" bIns="0" rtlCol="0"/>
            <a:lstStyle/>
            <a:p/>
          </p:txBody>
        </p:sp>
        <p:sp>
          <p:nvSpPr>
            <p:cNvPr id="93" name="object 93"/>
            <p:cNvSpPr/>
            <p:nvPr/>
          </p:nvSpPr>
          <p:spPr>
            <a:xfrm>
              <a:off x="1293532" y="1984233"/>
              <a:ext cx="287020" cy="273050"/>
            </a:xfrm>
            <a:custGeom>
              <a:avLst/>
              <a:gdLst/>
              <a:ahLst/>
              <a:cxnLst/>
              <a:rect l="l" t="t" r="r" b="b"/>
              <a:pathLst>
                <a:path w="287019" h="273050">
                  <a:moveTo>
                    <a:pt x="286498" y="272797"/>
                  </a:moveTo>
                  <a:lnTo>
                    <a:pt x="0" y="272797"/>
                  </a:lnTo>
                  <a:lnTo>
                    <a:pt x="0" y="0"/>
                  </a:lnTo>
                  <a:lnTo>
                    <a:pt x="286498" y="0"/>
                  </a:lnTo>
                  <a:lnTo>
                    <a:pt x="286498" y="272797"/>
                  </a:lnTo>
                  <a:close/>
                </a:path>
              </a:pathLst>
            </a:custGeom>
            <a:solidFill>
              <a:srgbClr val="EFEFF1"/>
            </a:solidFill>
          </p:spPr>
          <p:txBody>
            <a:bodyPr wrap="square" lIns="0" tIns="0" rIns="0" bIns="0" rtlCol="0"/>
            <a:lstStyle/>
            <a:p/>
          </p:txBody>
        </p:sp>
        <p:sp>
          <p:nvSpPr>
            <p:cNvPr id="94" name="object 94"/>
            <p:cNvSpPr/>
            <p:nvPr/>
          </p:nvSpPr>
          <p:spPr>
            <a:xfrm>
              <a:off x="1293532" y="1984233"/>
              <a:ext cx="287020" cy="273050"/>
            </a:xfrm>
            <a:custGeom>
              <a:avLst/>
              <a:gdLst/>
              <a:ahLst/>
              <a:cxnLst/>
              <a:rect l="l" t="t" r="r" b="b"/>
              <a:pathLst>
                <a:path w="287019" h="273050">
                  <a:moveTo>
                    <a:pt x="0" y="0"/>
                  </a:moveTo>
                  <a:lnTo>
                    <a:pt x="286498" y="0"/>
                  </a:lnTo>
                  <a:lnTo>
                    <a:pt x="286498" y="272797"/>
                  </a:lnTo>
                  <a:lnTo>
                    <a:pt x="0" y="272797"/>
                  </a:lnTo>
                  <a:lnTo>
                    <a:pt x="0" y="0"/>
                  </a:lnTo>
                  <a:close/>
                </a:path>
              </a:pathLst>
            </a:custGeom>
            <a:ln w="3175">
              <a:solidFill>
                <a:srgbClr val="000000"/>
              </a:solidFill>
            </a:ln>
          </p:spPr>
          <p:txBody>
            <a:bodyPr wrap="square" lIns="0" tIns="0" rIns="0" bIns="0" rtlCol="0"/>
            <a:lstStyle/>
            <a:p/>
          </p:txBody>
        </p:sp>
        <p:sp>
          <p:nvSpPr>
            <p:cNvPr id="95" name="object 95"/>
            <p:cNvSpPr/>
            <p:nvPr/>
          </p:nvSpPr>
          <p:spPr>
            <a:xfrm>
              <a:off x="1293532" y="1984233"/>
              <a:ext cx="287020" cy="273050"/>
            </a:xfrm>
            <a:custGeom>
              <a:avLst/>
              <a:gdLst/>
              <a:ahLst/>
              <a:cxnLst/>
              <a:rect l="l" t="t" r="r" b="b"/>
              <a:pathLst>
                <a:path w="287019" h="273050">
                  <a:moveTo>
                    <a:pt x="286498" y="272797"/>
                  </a:moveTo>
                  <a:lnTo>
                    <a:pt x="0" y="272797"/>
                  </a:lnTo>
                  <a:lnTo>
                    <a:pt x="0" y="0"/>
                  </a:lnTo>
                  <a:lnTo>
                    <a:pt x="286498" y="0"/>
                  </a:lnTo>
                  <a:lnTo>
                    <a:pt x="286498" y="272797"/>
                  </a:lnTo>
                  <a:close/>
                </a:path>
              </a:pathLst>
            </a:custGeom>
            <a:solidFill>
              <a:srgbClr val="000000"/>
            </a:solidFill>
          </p:spPr>
          <p:txBody>
            <a:bodyPr wrap="square" lIns="0" tIns="0" rIns="0" bIns="0" rtlCol="0"/>
            <a:lstStyle/>
            <a:p/>
          </p:txBody>
        </p:sp>
        <p:sp>
          <p:nvSpPr>
            <p:cNvPr id="96" name="object 96"/>
            <p:cNvSpPr/>
            <p:nvPr/>
          </p:nvSpPr>
          <p:spPr>
            <a:xfrm>
              <a:off x="1293532" y="1984233"/>
              <a:ext cx="287020" cy="273050"/>
            </a:xfrm>
            <a:custGeom>
              <a:avLst/>
              <a:gdLst/>
              <a:ahLst/>
              <a:cxnLst/>
              <a:rect l="l" t="t" r="r" b="b"/>
              <a:pathLst>
                <a:path w="287019" h="273050">
                  <a:moveTo>
                    <a:pt x="0" y="0"/>
                  </a:moveTo>
                  <a:lnTo>
                    <a:pt x="286498" y="0"/>
                  </a:lnTo>
                  <a:lnTo>
                    <a:pt x="286498" y="272797"/>
                  </a:lnTo>
                  <a:lnTo>
                    <a:pt x="0" y="272797"/>
                  </a:lnTo>
                  <a:lnTo>
                    <a:pt x="0" y="0"/>
                  </a:lnTo>
                  <a:close/>
                </a:path>
              </a:pathLst>
            </a:custGeom>
            <a:ln w="9525">
              <a:solidFill>
                <a:srgbClr val="000000"/>
              </a:solidFill>
            </a:ln>
          </p:spPr>
          <p:txBody>
            <a:bodyPr wrap="square" lIns="0" tIns="0" rIns="0" bIns="0" rtlCol="0"/>
            <a:lstStyle/>
            <a:p/>
          </p:txBody>
        </p:sp>
        <p:sp>
          <p:nvSpPr>
            <p:cNvPr id="97" name="object 97"/>
            <p:cNvSpPr/>
            <p:nvPr/>
          </p:nvSpPr>
          <p:spPr>
            <a:xfrm>
              <a:off x="1780580" y="1984233"/>
              <a:ext cx="287020" cy="262255"/>
            </a:xfrm>
            <a:custGeom>
              <a:avLst/>
              <a:gdLst/>
              <a:ahLst/>
              <a:cxnLst/>
              <a:rect l="l" t="t" r="r" b="b"/>
              <a:pathLst>
                <a:path w="287019" h="262255">
                  <a:moveTo>
                    <a:pt x="286498" y="261885"/>
                  </a:moveTo>
                  <a:lnTo>
                    <a:pt x="0" y="261885"/>
                  </a:lnTo>
                  <a:lnTo>
                    <a:pt x="0" y="0"/>
                  </a:lnTo>
                  <a:lnTo>
                    <a:pt x="286498" y="0"/>
                  </a:lnTo>
                  <a:lnTo>
                    <a:pt x="286498" y="261885"/>
                  </a:lnTo>
                  <a:close/>
                </a:path>
              </a:pathLst>
            </a:custGeom>
            <a:solidFill>
              <a:srgbClr val="EFEFF1"/>
            </a:solidFill>
          </p:spPr>
          <p:txBody>
            <a:bodyPr wrap="square" lIns="0" tIns="0" rIns="0" bIns="0" rtlCol="0"/>
            <a:lstStyle/>
            <a:p/>
          </p:txBody>
        </p:sp>
        <p:sp>
          <p:nvSpPr>
            <p:cNvPr id="98" name="object 98"/>
            <p:cNvSpPr/>
            <p:nvPr/>
          </p:nvSpPr>
          <p:spPr>
            <a:xfrm>
              <a:off x="1780580" y="1984233"/>
              <a:ext cx="287020" cy="262255"/>
            </a:xfrm>
            <a:custGeom>
              <a:avLst/>
              <a:gdLst/>
              <a:ahLst/>
              <a:cxnLst/>
              <a:rect l="l" t="t" r="r" b="b"/>
              <a:pathLst>
                <a:path w="287019" h="262255">
                  <a:moveTo>
                    <a:pt x="0" y="0"/>
                  </a:moveTo>
                  <a:lnTo>
                    <a:pt x="286498" y="0"/>
                  </a:lnTo>
                  <a:lnTo>
                    <a:pt x="286498" y="261885"/>
                  </a:lnTo>
                  <a:lnTo>
                    <a:pt x="0" y="261885"/>
                  </a:lnTo>
                  <a:lnTo>
                    <a:pt x="0" y="0"/>
                  </a:lnTo>
                  <a:close/>
                </a:path>
              </a:pathLst>
            </a:custGeom>
            <a:ln w="3175">
              <a:solidFill>
                <a:srgbClr val="000000"/>
              </a:solidFill>
            </a:ln>
          </p:spPr>
          <p:txBody>
            <a:bodyPr wrap="square" lIns="0" tIns="0" rIns="0" bIns="0" rtlCol="0"/>
            <a:lstStyle/>
            <a:p/>
          </p:txBody>
        </p:sp>
        <p:sp>
          <p:nvSpPr>
            <p:cNvPr id="99" name="object 99"/>
            <p:cNvSpPr/>
            <p:nvPr/>
          </p:nvSpPr>
          <p:spPr>
            <a:xfrm>
              <a:off x="1780580" y="1984233"/>
              <a:ext cx="287020" cy="262255"/>
            </a:xfrm>
            <a:custGeom>
              <a:avLst/>
              <a:gdLst/>
              <a:ahLst/>
              <a:cxnLst/>
              <a:rect l="l" t="t" r="r" b="b"/>
              <a:pathLst>
                <a:path w="287019" h="262255">
                  <a:moveTo>
                    <a:pt x="286498" y="261885"/>
                  </a:moveTo>
                  <a:lnTo>
                    <a:pt x="0" y="261885"/>
                  </a:lnTo>
                  <a:lnTo>
                    <a:pt x="0" y="0"/>
                  </a:lnTo>
                  <a:lnTo>
                    <a:pt x="286498" y="0"/>
                  </a:lnTo>
                  <a:lnTo>
                    <a:pt x="286498" y="261885"/>
                  </a:lnTo>
                  <a:close/>
                </a:path>
              </a:pathLst>
            </a:custGeom>
            <a:solidFill>
              <a:srgbClr val="000000"/>
            </a:solidFill>
          </p:spPr>
          <p:txBody>
            <a:bodyPr wrap="square" lIns="0" tIns="0" rIns="0" bIns="0" rtlCol="0"/>
            <a:lstStyle/>
            <a:p/>
          </p:txBody>
        </p:sp>
        <p:sp>
          <p:nvSpPr>
            <p:cNvPr id="100" name="object 100"/>
            <p:cNvSpPr/>
            <p:nvPr/>
          </p:nvSpPr>
          <p:spPr>
            <a:xfrm>
              <a:off x="1780580" y="1984233"/>
              <a:ext cx="287020" cy="262255"/>
            </a:xfrm>
            <a:custGeom>
              <a:avLst/>
              <a:gdLst/>
              <a:ahLst/>
              <a:cxnLst/>
              <a:rect l="l" t="t" r="r" b="b"/>
              <a:pathLst>
                <a:path w="287019" h="262255">
                  <a:moveTo>
                    <a:pt x="0" y="0"/>
                  </a:moveTo>
                  <a:lnTo>
                    <a:pt x="286498" y="0"/>
                  </a:lnTo>
                  <a:lnTo>
                    <a:pt x="286498" y="261885"/>
                  </a:lnTo>
                  <a:lnTo>
                    <a:pt x="0" y="261885"/>
                  </a:lnTo>
                  <a:lnTo>
                    <a:pt x="0" y="0"/>
                  </a:lnTo>
                  <a:close/>
                </a:path>
              </a:pathLst>
            </a:custGeom>
            <a:ln w="9525">
              <a:solidFill>
                <a:srgbClr val="000000"/>
              </a:solidFill>
            </a:ln>
          </p:spPr>
          <p:txBody>
            <a:bodyPr wrap="square" lIns="0" tIns="0" rIns="0" bIns="0" rtlCol="0"/>
            <a:lstStyle/>
            <a:p/>
          </p:txBody>
        </p:sp>
        <p:sp>
          <p:nvSpPr>
            <p:cNvPr id="101" name="object 101"/>
            <p:cNvSpPr/>
            <p:nvPr/>
          </p:nvSpPr>
          <p:spPr>
            <a:xfrm>
              <a:off x="2267628" y="1984233"/>
              <a:ext cx="287020" cy="240665"/>
            </a:xfrm>
            <a:custGeom>
              <a:avLst/>
              <a:gdLst/>
              <a:ahLst/>
              <a:cxnLst/>
              <a:rect l="l" t="t" r="r" b="b"/>
              <a:pathLst>
                <a:path w="287019" h="240664">
                  <a:moveTo>
                    <a:pt x="286498" y="240061"/>
                  </a:moveTo>
                  <a:lnTo>
                    <a:pt x="0" y="240061"/>
                  </a:lnTo>
                  <a:lnTo>
                    <a:pt x="0" y="0"/>
                  </a:lnTo>
                  <a:lnTo>
                    <a:pt x="286498" y="0"/>
                  </a:lnTo>
                  <a:lnTo>
                    <a:pt x="286498" y="240061"/>
                  </a:lnTo>
                  <a:close/>
                </a:path>
              </a:pathLst>
            </a:custGeom>
            <a:solidFill>
              <a:srgbClr val="EFEFF1"/>
            </a:solidFill>
          </p:spPr>
          <p:txBody>
            <a:bodyPr wrap="square" lIns="0" tIns="0" rIns="0" bIns="0" rtlCol="0"/>
            <a:lstStyle/>
            <a:p/>
          </p:txBody>
        </p:sp>
        <p:sp>
          <p:nvSpPr>
            <p:cNvPr id="102" name="object 102"/>
            <p:cNvSpPr/>
            <p:nvPr/>
          </p:nvSpPr>
          <p:spPr>
            <a:xfrm>
              <a:off x="2267628" y="1984233"/>
              <a:ext cx="287020" cy="240665"/>
            </a:xfrm>
            <a:custGeom>
              <a:avLst/>
              <a:gdLst/>
              <a:ahLst/>
              <a:cxnLst/>
              <a:rect l="l" t="t" r="r" b="b"/>
              <a:pathLst>
                <a:path w="287019" h="240664">
                  <a:moveTo>
                    <a:pt x="0" y="0"/>
                  </a:moveTo>
                  <a:lnTo>
                    <a:pt x="286498" y="0"/>
                  </a:lnTo>
                  <a:lnTo>
                    <a:pt x="286498" y="240061"/>
                  </a:lnTo>
                  <a:lnTo>
                    <a:pt x="0" y="240061"/>
                  </a:lnTo>
                  <a:lnTo>
                    <a:pt x="0" y="0"/>
                  </a:lnTo>
                  <a:close/>
                </a:path>
              </a:pathLst>
            </a:custGeom>
            <a:ln w="3175">
              <a:solidFill>
                <a:srgbClr val="000000"/>
              </a:solidFill>
            </a:ln>
          </p:spPr>
          <p:txBody>
            <a:bodyPr wrap="square" lIns="0" tIns="0" rIns="0" bIns="0" rtlCol="0"/>
            <a:lstStyle/>
            <a:p/>
          </p:txBody>
        </p:sp>
        <p:sp>
          <p:nvSpPr>
            <p:cNvPr id="103" name="object 103"/>
            <p:cNvSpPr/>
            <p:nvPr/>
          </p:nvSpPr>
          <p:spPr>
            <a:xfrm>
              <a:off x="2267628" y="1984233"/>
              <a:ext cx="287020" cy="240665"/>
            </a:xfrm>
            <a:custGeom>
              <a:avLst/>
              <a:gdLst/>
              <a:ahLst/>
              <a:cxnLst/>
              <a:rect l="l" t="t" r="r" b="b"/>
              <a:pathLst>
                <a:path w="287019" h="240664">
                  <a:moveTo>
                    <a:pt x="286498" y="240061"/>
                  </a:moveTo>
                  <a:lnTo>
                    <a:pt x="0" y="240061"/>
                  </a:lnTo>
                  <a:lnTo>
                    <a:pt x="0" y="0"/>
                  </a:lnTo>
                  <a:lnTo>
                    <a:pt x="286498" y="0"/>
                  </a:lnTo>
                  <a:lnTo>
                    <a:pt x="286498" y="240061"/>
                  </a:lnTo>
                  <a:close/>
                </a:path>
              </a:pathLst>
            </a:custGeom>
            <a:solidFill>
              <a:srgbClr val="000000"/>
            </a:solidFill>
          </p:spPr>
          <p:txBody>
            <a:bodyPr wrap="square" lIns="0" tIns="0" rIns="0" bIns="0" rtlCol="0"/>
            <a:lstStyle/>
            <a:p/>
          </p:txBody>
        </p:sp>
        <p:sp>
          <p:nvSpPr>
            <p:cNvPr id="104" name="object 104"/>
            <p:cNvSpPr/>
            <p:nvPr/>
          </p:nvSpPr>
          <p:spPr>
            <a:xfrm>
              <a:off x="2267628" y="1984233"/>
              <a:ext cx="287020" cy="240665"/>
            </a:xfrm>
            <a:custGeom>
              <a:avLst/>
              <a:gdLst/>
              <a:ahLst/>
              <a:cxnLst/>
              <a:rect l="l" t="t" r="r" b="b"/>
              <a:pathLst>
                <a:path w="287019" h="240664">
                  <a:moveTo>
                    <a:pt x="0" y="0"/>
                  </a:moveTo>
                  <a:lnTo>
                    <a:pt x="286498" y="0"/>
                  </a:lnTo>
                  <a:lnTo>
                    <a:pt x="286498" y="240061"/>
                  </a:lnTo>
                  <a:lnTo>
                    <a:pt x="0" y="240061"/>
                  </a:lnTo>
                  <a:lnTo>
                    <a:pt x="0" y="0"/>
                  </a:lnTo>
                  <a:close/>
                </a:path>
              </a:pathLst>
            </a:custGeom>
            <a:ln w="9525">
              <a:solidFill>
                <a:srgbClr val="000000"/>
              </a:solidFill>
            </a:ln>
          </p:spPr>
          <p:txBody>
            <a:bodyPr wrap="square" lIns="0" tIns="0" rIns="0" bIns="0" rtlCol="0"/>
            <a:lstStyle/>
            <a:p/>
          </p:txBody>
        </p:sp>
        <p:sp>
          <p:nvSpPr>
            <p:cNvPr id="105" name="object 105"/>
            <p:cNvSpPr/>
            <p:nvPr/>
          </p:nvSpPr>
          <p:spPr>
            <a:xfrm>
              <a:off x="2754675" y="1984233"/>
              <a:ext cx="287020" cy="211454"/>
            </a:xfrm>
            <a:custGeom>
              <a:avLst/>
              <a:gdLst/>
              <a:ahLst/>
              <a:cxnLst/>
              <a:rect l="l" t="t" r="r" b="b"/>
              <a:pathLst>
                <a:path w="287019" h="211455">
                  <a:moveTo>
                    <a:pt x="286498" y="210963"/>
                  </a:moveTo>
                  <a:lnTo>
                    <a:pt x="0" y="210963"/>
                  </a:lnTo>
                  <a:lnTo>
                    <a:pt x="0" y="0"/>
                  </a:lnTo>
                  <a:lnTo>
                    <a:pt x="286498" y="0"/>
                  </a:lnTo>
                  <a:lnTo>
                    <a:pt x="286498" y="210963"/>
                  </a:lnTo>
                  <a:close/>
                </a:path>
              </a:pathLst>
            </a:custGeom>
            <a:solidFill>
              <a:srgbClr val="EFEFF1"/>
            </a:solidFill>
          </p:spPr>
          <p:txBody>
            <a:bodyPr wrap="square" lIns="0" tIns="0" rIns="0" bIns="0" rtlCol="0"/>
            <a:lstStyle/>
            <a:p/>
          </p:txBody>
        </p:sp>
        <p:sp>
          <p:nvSpPr>
            <p:cNvPr id="106" name="object 106"/>
            <p:cNvSpPr/>
            <p:nvPr/>
          </p:nvSpPr>
          <p:spPr>
            <a:xfrm>
              <a:off x="2754675" y="1984233"/>
              <a:ext cx="287020" cy="211454"/>
            </a:xfrm>
            <a:custGeom>
              <a:avLst/>
              <a:gdLst/>
              <a:ahLst/>
              <a:cxnLst/>
              <a:rect l="l" t="t" r="r" b="b"/>
              <a:pathLst>
                <a:path w="287019" h="211455">
                  <a:moveTo>
                    <a:pt x="0" y="0"/>
                  </a:moveTo>
                  <a:lnTo>
                    <a:pt x="286498" y="0"/>
                  </a:lnTo>
                  <a:lnTo>
                    <a:pt x="286498" y="210963"/>
                  </a:lnTo>
                  <a:lnTo>
                    <a:pt x="0" y="210963"/>
                  </a:lnTo>
                  <a:lnTo>
                    <a:pt x="0" y="0"/>
                  </a:lnTo>
                  <a:close/>
                </a:path>
              </a:pathLst>
            </a:custGeom>
            <a:ln w="3175">
              <a:solidFill>
                <a:srgbClr val="000000"/>
              </a:solidFill>
            </a:ln>
          </p:spPr>
          <p:txBody>
            <a:bodyPr wrap="square" lIns="0" tIns="0" rIns="0" bIns="0" rtlCol="0"/>
            <a:lstStyle/>
            <a:p/>
          </p:txBody>
        </p:sp>
        <p:sp>
          <p:nvSpPr>
            <p:cNvPr id="107" name="object 107"/>
            <p:cNvSpPr/>
            <p:nvPr/>
          </p:nvSpPr>
          <p:spPr>
            <a:xfrm>
              <a:off x="2754675" y="1984233"/>
              <a:ext cx="287020" cy="211454"/>
            </a:xfrm>
            <a:custGeom>
              <a:avLst/>
              <a:gdLst/>
              <a:ahLst/>
              <a:cxnLst/>
              <a:rect l="l" t="t" r="r" b="b"/>
              <a:pathLst>
                <a:path w="287019" h="211455">
                  <a:moveTo>
                    <a:pt x="286498" y="210963"/>
                  </a:moveTo>
                  <a:lnTo>
                    <a:pt x="0" y="210963"/>
                  </a:lnTo>
                  <a:lnTo>
                    <a:pt x="0" y="0"/>
                  </a:lnTo>
                  <a:lnTo>
                    <a:pt x="286498" y="0"/>
                  </a:lnTo>
                  <a:lnTo>
                    <a:pt x="286498" y="210963"/>
                  </a:lnTo>
                  <a:close/>
                </a:path>
              </a:pathLst>
            </a:custGeom>
            <a:solidFill>
              <a:srgbClr val="000000"/>
            </a:solidFill>
          </p:spPr>
          <p:txBody>
            <a:bodyPr wrap="square" lIns="0" tIns="0" rIns="0" bIns="0" rtlCol="0"/>
            <a:lstStyle/>
            <a:p/>
          </p:txBody>
        </p:sp>
        <p:sp>
          <p:nvSpPr>
            <p:cNvPr id="108" name="object 108"/>
            <p:cNvSpPr/>
            <p:nvPr/>
          </p:nvSpPr>
          <p:spPr>
            <a:xfrm>
              <a:off x="2754675" y="1984233"/>
              <a:ext cx="287020" cy="211454"/>
            </a:xfrm>
            <a:custGeom>
              <a:avLst/>
              <a:gdLst/>
              <a:ahLst/>
              <a:cxnLst/>
              <a:rect l="l" t="t" r="r" b="b"/>
              <a:pathLst>
                <a:path w="287019" h="211455">
                  <a:moveTo>
                    <a:pt x="0" y="0"/>
                  </a:moveTo>
                  <a:lnTo>
                    <a:pt x="286498" y="0"/>
                  </a:lnTo>
                  <a:lnTo>
                    <a:pt x="286498" y="210963"/>
                  </a:lnTo>
                  <a:lnTo>
                    <a:pt x="0" y="210963"/>
                  </a:lnTo>
                  <a:lnTo>
                    <a:pt x="0" y="0"/>
                  </a:lnTo>
                  <a:close/>
                </a:path>
              </a:pathLst>
            </a:custGeom>
            <a:ln w="9525">
              <a:solidFill>
                <a:srgbClr val="000000"/>
              </a:solidFill>
            </a:ln>
          </p:spPr>
          <p:txBody>
            <a:bodyPr wrap="square" lIns="0" tIns="0" rIns="0" bIns="0" rtlCol="0"/>
            <a:lstStyle/>
            <a:p/>
          </p:txBody>
        </p:sp>
        <p:sp>
          <p:nvSpPr>
            <p:cNvPr id="109" name="object 109"/>
            <p:cNvSpPr/>
            <p:nvPr/>
          </p:nvSpPr>
          <p:spPr>
            <a:xfrm>
              <a:off x="3241723" y="1984233"/>
              <a:ext cx="287020" cy="233045"/>
            </a:xfrm>
            <a:custGeom>
              <a:avLst/>
              <a:gdLst/>
              <a:ahLst/>
              <a:cxnLst/>
              <a:rect l="l" t="t" r="r" b="b"/>
              <a:pathLst>
                <a:path w="287020" h="233044">
                  <a:moveTo>
                    <a:pt x="286498" y="232786"/>
                  </a:moveTo>
                  <a:lnTo>
                    <a:pt x="0" y="232786"/>
                  </a:lnTo>
                  <a:lnTo>
                    <a:pt x="0" y="0"/>
                  </a:lnTo>
                  <a:lnTo>
                    <a:pt x="286498" y="0"/>
                  </a:lnTo>
                  <a:lnTo>
                    <a:pt x="286498" y="232786"/>
                  </a:lnTo>
                  <a:close/>
                </a:path>
              </a:pathLst>
            </a:custGeom>
            <a:solidFill>
              <a:srgbClr val="EFEFF1"/>
            </a:solidFill>
          </p:spPr>
          <p:txBody>
            <a:bodyPr wrap="square" lIns="0" tIns="0" rIns="0" bIns="0" rtlCol="0"/>
            <a:lstStyle/>
            <a:p/>
          </p:txBody>
        </p:sp>
        <p:sp>
          <p:nvSpPr>
            <p:cNvPr id="110" name="object 110"/>
            <p:cNvSpPr/>
            <p:nvPr/>
          </p:nvSpPr>
          <p:spPr>
            <a:xfrm>
              <a:off x="3241723" y="1984233"/>
              <a:ext cx="287020" cy="233045"/>
            </a:xfrm>
            <a:custGeom>
              <a:avLst/>
              <a:gdLst/>
              <a:ahLst/>
              <a:cxnLst/>
              <a:rect l="l" t="t" r="r" b="b"/>
              <a:pathLst>
                <a:path w="287020" h="233044">
                  <a:moveTo>
                    <a:pt x="0" y="0"/>
                  </a:moveTo>
                  <a:lnTo>
                    <a:pt x="286498" y="0"/>
                  </a:lnTo>
                  <a:lnTo>
                    <a:pt x="286498" y="232786"/>
                  </a:lnTo>
                  <a:lnTo>
                    <a:pt x="0" y="232786"/>
                  </a:lnTo>
                  <a:lnTo>
                    <a:pt x="0" y="0"/>
                  </a:lnTo>
                  <a:close/>
                </a:path>
              </a:pathLst>
            </a:custGeom>
            <a:ln w="3175">
              <a:solidFill>
                <a:srgbClr val="000000"/>
              </a:solidFill>
            </a:ln>
          </p:spPr>
          <p:txBody>
            <a:bodyPr wrap="square" lIns="0" tIns="0" rIns="0" bIns="0" rtlCol="0"/>
            <a:lstStyle/>
            <a:p/>
          </p:txBody>
        </p:sp>
        <p:sp>
          <p:nvSpPr>
            <p:cNvPr id="111" name="object 111"/>
            <p:cNvSpPr/>
            <p:nvPr/>
          </p:nvSpPr>
          <p:spPr>
            <a:xfrm>
              <a:off x="3241723" y="1984233"/>
              <a:ext cx="287020" cy="233045"/>
            </a:xfrm>
            <a:custGeom>
              <a:avLst/>
              <a:gdLst/>
              <a:ahLst/>
              <a:cxnLst/>
              <a:rect l="l" t="t" r="r" b="b"/>
              <a:pathLst>
                <a:path w="287020" h="233044">
                  <a:moveTo>
                    <a:pt x="286498" y="232786"/>
                  </a:moveTo>
                  <a:lnTo>
                    <a:pt x="0" y="232786"/>
                  </a:lnTo>
                  <a:lnTo>
                    <a:pt x="0" y="0"/>
                  </a:lnTo>
                  <a:lnTo>
                    <a:pt x="286498" y="0"/>
                  </a:lnTo>
                  <a:lnTo>
                    <a:pt x="286498" y="232786"/>
                  </a:lnTo>
                  <a:close/>
                </a:path>
              </a:pathLst>
            </a:custGeom>
            <a:solidFill>
              <a:srgbClr val="000000"/>
            </a:solidFill>
          </p:spPr>
          <p:txBody>
            <a:bodyPr wrap="square" lIns="0" tIns="0" rIns="0" bIns="0" rtlCol="0"/>
            <a:lstStyle/>
            <a:p/>
          </p:txBody>
        </p:sp>
        <p:sp>
          <p:nvSpPr>
            <p:cNvPr id="112" name="object 112"/>
            <p:cNvSpPr/>
            <p:nvPr/>
          </p:nvSpPr>
          <p:spPr>
            <a:xfrm>
              <a:off x="3241723" y="1984233"/>
              <a:ext cx="287020" cy="233045"/>
            </a:xfrm>
            <a:custGeom>
              <a:avLst/>
              <a:gdLst/>
              <a:ahLst/>
              <a:cxnLst/>
              <a:rect l="l" t="t" r="r" b="b"/>
              <a:pathLst>
                <a:path w="287020" h="233044">
                  <a:moveTo>
                    <a:pt x="0" y="0"/>
                  </a:moveTo>
                  <a:lnTo>
                    <a:pt x="286498" y="0"/>
                  </a:lnTo>
                  <a:lnTo>
                    <a:pt x="286498" y="232786"/>
                  </a:lnTo>
                  <a:lnTo>
                    <a:pt x="0" y="232786"/>
                  </a:lnTo>
                  <a:lnTo>
                    <a:pt x="0" y="0"/>
                  </a:lnTo>
                  <a:close/>
                </a:path>
              </a:pathLst>
            </a:custGeom>
            <a:ln w="9525">
              <a:solidFill>
                <a:srgbClr val="000000"/>
              </a:solidFill>
            </a:ln>
          </p:spPr>
          <p:txBody>
            <a:bodyPr wrap="square" lIns="0" tIns="0" rIns="0" bIns="0" rtlCol="0"/>
            <a:lstStyle/>
            <a:p/>
          </p:txBody>
        </p:sp>
        <p:sp>
          <p:nvSpPr>
            <p:cNvPr id="113" name="object 113"/>
            <p:cNvSpPr/>
            <p:nvPr/>
          </p:nvSpPr>
          <p:spPr>
            <a:xfrm>
              <a:off x="1092983" y="1984233"/>
              <a:ext cx="200660" cy="0"/>
            </a:xfrm>
            <a:custGeom>
              <a:avLst/>
              <a:gdLst/>
              <a:ahLst/>
              <a:cxnLst/>
              <a:rect l="l" t="t" r="r" b="b"/>
              <a:pathLst>
                <a:path w="200659">
                  <a:moveTo>
                    <a:pt x="200548" y="0"/>
                  </a:moveTo>
                  <a:lnTo>
                    <a:pt x="0" y="0"/>
                  </a:lnTo>
                </a:path>
              </a:pathLst>
            </a:custGeom>
            <a:solidFill>
              <a:srgbClr val="000000"/>
            </a:solidFill>
          </p:spPr>
          <p:txBody>
            <a:bodyPr wrap="square" lIns="0" tIns="0" rIns="0" bIns="0" rtlCol="0"/>
            <a:lstStyle/>
            <a:p/>
          </p:txBody>
        </p:sp>
        <p:sp>
          <p:nvSpPr>
            <p:cNvPr id="114" name="object 114"/>
            <p:cNvSpPr/>
            <p:nvPr/>
          </p:nvSpPr>
          <p:spPr>
            <a:xfrm>
              <a:off x="1092983" y="1984233"/>
              <a:ext cx="200660" cy="0"/>
            </a:xfrm>
            <a:custGeom>
              <a:avLst/>
              <a:gdLst/>
              <a:ahLst/>
              <a:cxnLst/>
              <a:rect l="l" t="t" r="r" b="b"/>
              <a:pathLst>
                <a:path w="200659">
                  <a:moveTo>
                    <a:pt x="0" y="0"/>
                  </a:moveTo>
                  <a:lnTo>
                    <a:pt x="200548" y="0"/>
                  </a:lnTo>
                </a:path>
              </a:pathLst>
            </a:custGeom>
            <a:ln w="9525">
              <a:solidFill>
                <a:srgbClr val="A6A6A6"/>
              </a:solidFill>
              <a:prstDash val="sysDash"/>
            </a:ln>
          </p:spPr>
          <p:txBody>
            <a:bodyPr wrap="square" lIns="0" tIns="0" rIns="0" bIns="0" rtlCol="0"/>
            <a:lstStyle/>
            <a:p/>
          </p:txBody>
        </p:sp>
        <p:sp>
          <p:nvSpPr>
            <p:cNvPr id="115" name="object 115"/>
            <p:cNvSpPr/>
            <p:nvPr/>
          </p:nvSpPr>
          <p:spPr>
            <a:xfrm>
              <a:off x="1580031" y="1984233"/>
              <a:ext cx="200660" cy="0"/>
            </a:xfrm>
            <a:custGeom>
              <a:avLst/>
              <a:gdLst/>
              <a:ahLst/>
              <a:cxnLst/>
              <a:rect l="l" t="t" r="r" b="b"/>
              <a:pathLst>
                <a:path w="200660">
                  <a:moveTo>
                    <a:pt x="200548" y="0"/>
                  </a:moveTo>
                  <a:lnTo>
                    <a:pt x="0" y="0"/>
                  </a:lnTo>
                </a:path>
              </a:pathLst>
            </a:custGeom>
            <a:solidFill>
              <a:srgbClr val="000000"/>
            </a:solidFill>
          </p:spPr>
          <p:txBody>
            <a:bodyPr wrap="square" lIns="0" tIns="0" rIns="0" bIns="0" rtlCol="0"/>
            <a:lstStyle/>
            <a:p/>
          </p:txBody>
        </p:sp>
        <p:sp>
          <p:nvSpPr>
            <p:cNvPr id="116" name="object 116"/>
            <p:cNvSpPr/>
            <p:nvPr/>
          </p:nvSpPr>
          <p:spPr>
            <a:xfrm>
              <a:off x="1580031" y="1984233"/>
              <a:ext cx="200660" cy="0"/>
            </a:xfrm>
            <a:custGeom>
              <a:avLst/>
              <a:gdLst/>
              <a:ahLst/>
              <a:cxnLst/>
              <a:rect l="l" t="t" r="r" b="b"/>
              <a:pathLst>
                <a:path w="200660">
                  <a:moveTo>
                    <a:pt x="0" y="0"/>
                  </a:moveTo>
                  <a:lnTo>
                    <a:pt x="200548" y="0"/>
                  </a:lnTo>
                </a:path>
              </a:pathLst>
            </a:custGeom>
            <a:ln w="9525">
              <a:solidFill>
                <a:srgbClr val="A6A6A6"/>
              </a:solidFill>
              <a:prstDash val="sysDash"/>
            </a:ln>
          </p:spPr>
          <p:txBody>
            <a:bodyPr wrap="square" lIns="0" tIns="0" rIns="0" bIns="0" rtlCol="0"/>
            <a:lstStyle/>
            <a:p/>
          </p:txBody>
        </p:sp>
        <p:sp>
          <p:nvSpPr>
            <p:cNvPr id="117" name="object 117"/>
            <p:cNvSpPr/>
            <p:nvPr/>
          </p:nvSpPr>
          <p:spPr>
            <a:xfrm>
              <a:off x="2067079" y="1984233"/>
              <a:ext cx="200660" cy="0"/>
            </a:xfrm>
            <a:custGeom>
              <a:avLst/>
              <a:gdLst/>
              <a:ahLst/>
              <a:cxnLst/>
              <a:rect l="l" t="t" r="r" b="b"/>
              <a:pathLst>
                <a:path w="200660">
                  <a:moveTo>
                    <a:pt x="200548" y="0"/>
                  </a:moveTo>
                  <a:lnTo>
                    <a:pt x="0" y="0"/>
                  </a:lnTo>
                </a:path>
              </a:pathLst>
            </a:custGeom>
            <a:solidFill>
              <a:srgbClr val="000000"/>
            </a:solidFill>
          </p:spPr>
          <p:txBody>
            <a:bodyPr wrap="square" lIns="0" tIns="0" rIns="0" bIns="0" rtlCol="0"/>
            <a:lstStyle/>
            <a:p/>
          </p:txBody>
        </p:sp>
        <p:sp>
          <p:nvSpPr>
            <p:cNvPr id="118" name="object 118"/>
            <p:cNvSpPr/>
            <p:nvPr/>
          </p:nvSpPr>
          <p:spPr>
            <a:xfrm>
              <a:off x="2067079" y="1984233"/>
              <a:ext cx="200660" cy="0"/>
            </a:xfrm>
            <a:custGeom>
              <a:avLst/>
              <a:gdLst/>
              <a:ahLst/>
              <a:cxnLst/>
              <a:rect l="l" t="t" r="r" b="b"/>
              <a:pathLst>
                <a:path w="200660">
                  <a:moveTo>
                    <a:pt x="0" y="0"/>
                  </a:moveTo>
                  <a:lnTo>
                    <a:pt x="200548" y="0"/>
                  </a:lnTo>
                </a:path>
              </a:pathLst>
            </a:custGeom>
            <a:ln w="9525">
              <a:solidFill>
                <a:srgbClr val="A6A6A6"/>
              </a:solidFill>
              <a:prstDash val="sysDash"/>
            </a:ln>
          </p:spPr>
          <p:txBody>
            <a:bodyPr wrap="square" lIns="0" tIns="0" rIns="0" bIns="0" rtlCol="0"/>
            <a:lstStyle/>
            <a:p/>
          </p:txBody>
        </p:sp>
        <p:sp>
          <p:nvSpPr>
            <p:cNvPr id="119" name="object 119"/>
            <p:cNvSpPr/>
            <p:nvPr/>
          </p:nvSpPr>
          <p:spPr>
            <a:xfrm>
              <a:off x="2554126" y="1984233"/>
              <a:ext cx="200660" cy="0"/>
            </a:xfrm>
            <a:custGeom>
              <a:avLst/>
              <a:gdLst/>
              <a:ahLst/>
              <a:cxnLst/>
              <a:rect l="l" t="t" r="r" b="b"/>
              <a:pathLst>
                <a:path w="200660">
                  <a:moveTo>
                    <a:pt x="200548" y="0"/>
                  </a:moveTo>
                  <a:lnTo>
                    <a:pt x="0" y="0"/>
                  </a:lnTo>
                </a:path>
              </a:pathLst>
            </a:custGeom>
            <a:solidFill>
              <a:srgbClr val="000000"/>
            </a:solidFill>
          </p:spPr>
          <p:txBody>
            <a:bodyPr wrap="square" lIns="0" tIns="0" rIns="0" bIns="0" rtlCol="0"/>
            <a:lstStyle/>
            <a:p/>
          </p:txBody>
        </p:sp>
        <p:sp>
          <p:nvSpPr>
            <p:cNvPr id="120" name="object 120"/>
            <p:cNvSpPr/>
            <p:nvPr/>
          </p:nvSpPr>
          <p:spPr>
            <a:xfrm>
              <a:off x="2554126" y="1984233"/>
              <a:ext cx="200660" cy="0"/>
            </a:xfrm>
            <a:custGeom>
              <a:avLst/>
              <a:gdLst/>
              <a:ahLst/>
              <a:cxnLst/>
              <a:rect l="l" t="t" r="r" b="b"/>
              <a:pathLst>
                <a:path w="200660">
                  <a:moveTo>
                    <a:pt x="0" y="0"/>
                  </a:moveTo>
                  <a:lnTo>
                    <a:pt x="200548" y="0"/>
                  </a:lnTo>
                </a:path>
              </a:pathLst>
            </a:custGeom>
            <a:ln w="9525">
              <a:solidFill>
                <a:srgbClr val="A6A6A6"/>
              </a:solidFill>
              <a:prstDash val="sysDash"/>
            </a:ln>
          </p:spPr>
          <p:txBody>
            <a:bodyPr wrap="square" lIns="0" tIns="0" rIns="0" bIns="0" rtlCol="0"/>
            <a:lstStyle/>
            <a:p/>
          </p:txBody>
        </p:sp>
        <p:sp>
          <p:nvSpPr>
            <p:cNvPr id="121" name="object 121"/>
            <p:cNvSpPr/>
            <p:nvPr/>
          </p:nvSpPr>
          <p:spPr>
            <a:xfrm>
              <a:off x="3041174" y="1984233"/>
              <a:ext cx="200660" cy="0"/>
            </a:xfrm>
            <a:custGeom>
              <a:avLst/>
              <a:gdLst/>
              <a:ahLst/>
              <a:cxnLst/>
              <a:rect l="l" t="t" r="r" b="b"/>
              <a:pathLst>
                <a:path w="200660">
                  <a:moveTo>
                    <a:pt x="200548" y="0"/>
                  </a:moveTo>
                  <a:lnTo>
                    <a:pt x="0" y="0"/>
                  </a:lnTo>
                </a:path>
              </a:pathLst>
            </a:custGeom>
            <a:solidFill>
              <a:srgbClr val="000000"/>
            </a:solidFill>
          </p:spPr>
          <p:txBody>
            <a:bodyPr wrap="square" lIns="0" tIns="0" rIns="0" bIns="0" rtlCol="0"/>
            <a:lstStyle/>
            <a:p/>
          </p:txBody>
        </p:sp>
        <p:sp>
          <p:nvSpPr>
            <p:cNvPr id="122" name="object 122"/>
            <p:cNvSpPr/>
            <p:nvPr/>
          </p:nvSpPr>
          <p:spPr>
            <a:xfrm>
              <a:off x="3041174" y="1984233"/>
              <a:ext cx="200660" cy="0"/>
            </a:xfrm>
            <a:custGeom>
              <a:avLst/>
              <a:gdLst/>
              <a:ahLst/>
              <a:cxnLst/>
              <a:rect l="l" t="t" r="r" b="b"/>
              <a:pathLst>
                <a:path w="200660">
                  <a:moveTo>
                    <a:pt x="0" y="0"/>
                  </a:moveTo>
                  <a:lnTo>
                    <a:pt x="200548" y="0"/>
                  </a:lnTo>
                </a:path>
              </a:pathLst>
            </a:custGeom>
            <a:ln w="9525">
              <a:solidFill>
                <a:srgbClr val="A6A6A6"/>
              </a:solidFill>
              <a:prstDash val="sysDash"/>
            </a:ln>
          </p:spPr>
          <p:txBody>
            <a:bodyPr wrap="square" lIns="0" tIns="0" rIns="0" bIns="0" rtlCol="0"/>
            <a:lstStyle/>
            <a:p/>
          </p:txBody>
        </p:sp>
        <p:sp>
          <p:nvSpPr>
            <p:cNvPr id="123" name="object 123"/>
            <p:cNvSpPr/>
            <p:nvPr/>
          </p:nvSpPr>
          <p:spPr>
            <a:xfrm>
              <a:off x="706210" y="5621531"/>
              <a:ext cx="2922905" cy="0"/>
            </a:xfrm>
            <a:custGeom>
              <a:avLst/>
              <a:gdLst/>
              <a:ahLst/>
              <a:cxnLst/>
              <a:rect l="l" t="t" r="r" b="b"/>
              <a:pathLst>
                <a:path w="2922904">
                  <a:moveTo>
                    <a:pt x="2922285" y="0"/>
                  </a:moveTo>
                  <a:lnTo>
                    <a:pt x="0" y="0"/>
                  </a:lnTo>
                </a:path>
              </a:pathLst>
            </a:custGeom>
            <a:solidFill>
              <a:srgbClr val="000000"/>
            </a:solidFill>
          </p:spPr>
          <p:txBody>
            <a:bodyPr wrap="square" lIns="0" tIns="0" rIns="0" bIns="0" rtlCol="0"/>
            <a:lstStyle/>
            <a:p/>
          </p:txBody>
        </p:sp>
        <p:sp>
          <p:nvSpPr>
            <p:cNvPr id="124" name="object 124"/>
            <p:cNvSpPr/>
            <p:nvPr/>
          </p:nvSpPr>
          <p:spPr>
            <a:xfrm>
              <a:off x="706210" y="5621531"/>
              <a:ext cx="2922905" cy="0"/>
            </a:xfrm>
            <a:custGeom>
              <a:avLst/>
              <a:gdLst/>
              <a:ahLst/>
              <a:cxnLst/>
              <a:rect l="l" t="t" r="r" b="b"/>
              <a:pathLst>
                <a:path w="2922904">
                  <a:moveTo>
                    <a:pt x="0" y="0"/>
                  </a:moveTo>
                  <a:lnTo>
                    <a:pt x="2922285" y="0"/>
                  </a:lnTo>
                </a:path>
              </a:pathLst>
            </a:custGeom>
            <a:ln w="9525">
              <a:solidFill>
                <a:srgbClr val="ADB4B7"/>
              </a:solidFill>
            </a:ln>
          </p:spPr>
          <p:txBody>
            <a:bodyPr wrap="square" lIns="0" tIns="0" rIns="0" bIns="0" rtlCol="0"/>
            <a:lstStyle/>
            <a:p/>
          </p:txBody>
        </p:sp>
        <p:sp>
          <p:nvSpPr>
            <p:cNvPr id="125" name="object 125"/>
            <p:cNvSpPr/>
            <p:nvPr/>
          </p:nvSpPr>
          <p:spPr>
            <a:xfrm>
              <a:off x="706210" y="1984233"/>
              <a:ext cx="0" cy="3637915"/>
            </a:xfrm>
            <a:custGeom>
              <a:avLst/>
              <a:gdLst/>
              <a:ahLst/>
              <a:cxnLst/>
              <a:rect l="l" t="t" r="r" b="b"/>
              <a:pathLst>
                <a:path h="3637915">
                  <a:moveTo>
                    <a:pt x="0" y="3637298"/>
                  </a:moveTo>
                  <a:lnTo>
                    <a:pt x="0" y="0"/>
                  </a:lnTo>
                </a:path>
              </a:pathLst>
            </a:custGeom>
            <a:solidFill>
              <a:srgbClr val="000000"/>
            </a:solidFill>
          </p:spPr>
          <p:txBody>
            <a:bodyPr wrap="square" lIns="0" tIns="0" rIns="0" bIns="0" rtlCol="0"/>
            <a:lstStyle/>
            <a:p/>
          </p:txBody>
        </p:sp>
        <p:sp>
          <p:nvSpPr>
            <p:cNvPr id="126" name="object 126"/>
            <p:cNvSpPr/>
            <p:nvPr/>
          </p:nvSpPr>
          <p:spPr>
            <a:xfrm>
              <a:off x="706210" y="1984233"/>
              <a:ext cx="0" cy="3637915"/>
            </a:xfrm>
            <a:custGeom>
              <a:avLst/>
              <a:gdLst/>
              <a:ahLst/>
              <a:cxnLst/>
              <a:rect l="l" t="t" r="r" b="b"/>
              <a:pathLst>
                <a:path h="3637915">
                  <a:moveTo>
                    <a:pt x="0" y="0"/>
                  </a:moveTo>
                  <a:lnTo>
                    <a:pt x="0" y="3637298"/>
                  </a:lnTo>
                </a:path>
              </a:pathLst>
            </a:custGeom>
            <a:ln w="12700">
              <a:solidFill>
                <a:srgbClr val="ADB4B7"/>
              </a:solidFill>
            </a:ln>
          </p:spPr>
          <p:txBody>
            <a:bodyPr wrap="square" lIns="0" tIns="0" rIns="0" bIns="0" rtlCol="0"/>
            <a:lstStyle/>
            <a:p/>
          </p:txBody>
        </p:sp>
        <p:sp>
          <p:nvSpPr>
            <p:cNvPr id="127" name="object 127"/>
            <p:cNvSpPr/>
            <p:nvPr/>
          </p:nvSpPr>
          <p:spPr>
            <a:xfrm>
              <a:off x="666205" y="562153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28" name="object 128"/>
            <p:cNvSpPr/>
            <p:nvPr/>
          </p:nvSpPr>
          <p:spPr>
            <a:xfrm>
              <a:off x="666205" y="562153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129" name="object 129"/>
            <p:cNvSpPr/>
            <p:nvPr/>
          </p:nvSpPr>
          <p:spPr>
            <a:xfrm>
              <a:off x="666205" y="489407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30" name="object 130"/>
            <p:cNvSpPr/>
            <p:nvPr/>
          </p:nvSpPr>
          <p:spPr>
            <a:xfrm>
              <a:off x="666205" y="489407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131" name="object 131"/>
            <p:cNvSpPr/>
            <p:nvPr/>
          </p:nvSpPr>
          <p:spPr>
            <a:xfrm>
              <a:off x="666205" y="416661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32" name="object 132"/>
            <p:cNvSpPr/>
            <p:nvPr/>
          </p:nvSpPr>
          <p:spPr>
            <a:xfrm>
              <a:off x="666205" y="416661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133" name="object 133"/>
            <p:cNvSpPr/>
            <p:nvPr/>
          </p:nvSpPr>
          <p:spPr>
            <a:xfrm>
              <a:off x="666205" y="343915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34" name="object 134"/>
            <p:cNvSpPr/>
            <p:nvPr/>
          </p:nvSpPr>
          <p:spPr>
            <a:xfrm>
              <a:off x="666205" y="343915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135" name="object 135"/>
            <p:cNvSpPr/>
            <p:nvPr/>
          </p:nvSpPr>
          <p:spPr>
            <a:xfrm>
              <a:off x="666205" y="271169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36" name="object 136"/>
            <p:cNvSpPr/>
            <p:nvPr/>
          </p:nvSpPr>
          <p:spPr>
            <a:xfrm>
              <a:off x="666205" y="271169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137" name="object 137"/>
            <p:cNvSpPr/>
            <p:nvPr/>
          </p:nvSpPr>
          <p:spPr>
            <a:xfrm>
              <a:off x="666205" y="198423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138" name="object 138"/>
            <p:cNvSpPr/>
            <p:nvPr/>
          </p:nvSpPr>
          <p:spPr>
            <a:xfrm>
              <a:off x="666205" y="198423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grpSp>
      <p:sp>
        <p:nvSpPr>
          <p:cNvPr id="139" name="object 139"/>
          <p:cNvSpPr txBox="1"/>
          <p:nvPr/>
        </p:nvSpPr>
        <p:spPr>
          <a:xfrm>
            <a:off x="319087" y="1882575"/>
            <a:ext cx="302895" cy="185420"/>
          </a:xfrm>
          <a:prstGeom prst="rect">
            <a:avLst/>
          </a:prstGeom>
        </p:spPr>
        <p:txBody>
          <a:bodyPr vert="horz" wrap="square" lIns="0" tIns="12700" rIns="0" bIns="0" rtlCol="0">
            <a:spAutoFit/>
          </a:bodyPr>
          <a:lstStyle/>
          <a:p>
            <a:pPr marL="12700">
              <a:lnSpc>
                <a:spcPct val="100000"/>
              </a:lnSpc>
              <a:spcBef>
                <a:spcPts val="100"/>
              </a:spcBef>
            </a:pPr>
            <a:r>
              <a:rPr sz="1050" spc="-135" dirty="0">
                <a:solidFill>
                  <a:srgbClr val="353535"/>
                </a:solidFill>
                <a:latin typeface="Arial Unicode MS" panose="020B0604020202020204" charset="-122"/>
                <a:cs typeface="Arial Unicode MS" panose="020B0604020202020204" charset="-122"/>
              </a:rPr>
              <a:t>100%</a:t>
            </a:r>
            <a:endParaRPr sz="1050">
              <a:latin typeface="Arial Unicode MS" panose="020B0604020202020204" charset="-122"/>
              <a:cs typeface="Arial Unicode MS" panose="020B0604020202020204" charset="-122"/>
            </a:endParaRPr>
          </a:p>
        </p:txBody>
      </p:sp>
      <p:sp>
        <p:nvSpPr>
          <p:cNvPr id="140" name="object 140"/>
          <p:cNvSpPr txBox="1"/>
          <p:nvPr/>
        </p:nvSpPr>
        <p:spPr>
          <a:xfrm>
            <a:off x="392112" y="2610035"/>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80%</a:t>
            </a:r>
            <a:endParaRPr sz="1050">
              <a:latin typeface="Arial Unicode MS" panose="020B0604020202020204" charset="-122"/>
              <a:cs typeface="Arial Unicode MS" panose="020B0604020202020204" charset="-122"/>
            </a:endParaRPr>
          </a:p>
        </p:txBody>
      </p:sp>
      <p:sp>
        <p:nvSpPr>
          <p:cNvPr id="141" name="object 141"/>
          <p:cNvSpPr txBox="1"/>
          <p:nvPr/>
        </p:nvSpPr>
        <p:spPr>
          <a:xfrm>
            <a:off x="392112" y="3337494"/>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60%</a:t>
            </a:r>
            <a:endParaRPr sz="1050">
              <a:latin typeface="Arial Unicode MS" panose="020B0604020202020204" charset="-122"/>
              <a:cs typeface="Arial Unicode MS" panose="020B0604020202020204" charset="-122"/>
            </a:endParaRPr>
          </a:p>
        </p:txBody>
      </p:sp>
      <p:sp>
        <p:nvSpPr>
          <p:cNvPr id="142" name="object 142"/>
          <p:cNvSpPr txBox="1"/>
          <p:nvPr/>
        </p:nvSpPr>
        <p:spPr>
          <a:xfrm>
            <a:off x="392112" y="4064954"/>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40%</a:t>
            </a:r>
            <a:endParaRPr sz="1050">
              <a:latin typeface="Arial Unicode MS" panose="020B0604020202020204" charset="-122"/>
              <a:cs typeface="Arial Unicode MS" panose="020B0604020202020204" charset="-122"/>
            </a:endParaRPr>
          </a:p>
        </p:txBody>
      </p:sp>
      <p:sp>
        <p:nvSpPr>
          <p:cNvPr id="143" name="object 143"/>
          <p:cNvSpPr txBox="1"/>
          <p:nvPr/>
        </p:nvSpPr>
        <p:spPr>
          <a:xfrm>
            <a:off x="392112" y="4792414"/>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20%</a:t>
            </a:r>
            <a:endParaRPr sz="1050">
              <a:latin typeface="Arial Unicode MS" panose="020B0604020202020204" charset="-122"/>
              <a:cs typeface="Arial Unicode MS" panose="020B0604020202020204" charset="-122"/>
            </a:endParaRPr>
          </a:p>
        </p:txBody>
      </p:sp>
      <p:sp>
        <p:nvSpPr>
          <p:cNvPr id="144" name="object 144"/>
          <p:cNvSpPr txBox="1"/>
          <p:nvPr/>
        </p:nvSpPr>
        <p:spPr>
          <a:xfrm>
            <a:off x="458787" y="5519873"/>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145" name="object 145"/>
          <p:cNvSpPr txBox="1"/>
          <p:nvPr/>
        </p:nvSpPr>
        <p:spPr>
          <a:xfrm>
            <a:off x="784634" y="4366850"/>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63.4%</a:t>
            </a:r>
            <a:endParaRPr sz="1050">
              <a:latin typeface="Arial Unicode MS" panose="020B0604020202020204" charset="-122"/>
              <a:cs typeface="Arial Unicode MS" panose="020B0604020202020204" charset="-122"/>
            </a:endParaRPr>
          </a:p>
        </p:txBody>
      </p:sp>
      <p:sp>
        <p:nvSpPr>
          <p:cNvPr id="146" name="object 146"/>
          <p:cNvSpPr txBox="1"/>
          <p:nvPr/>
        </p:nvSpPr>
        <p:spPr>
          <a:xfrm>
            <a:off x="1271682" y="4335933"/>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65.1%</a:t>
            </a:r>
            <a:endParaRPr sz="1050">
              <a:latin typeface="Arial Unicode MS" panose="020B0604020202020204" charset="-122"/>
              <a:cs typeface="Arial Unicode MS" panose="020B0604020202020204" charset="-122"/>
            </a:endParaRPr>
          </a:p>
        </p:txBody>
      </p:sp>
      <p:sp>
        <p:nvSpPr>
          <p:cNvPr id="147" name="object 147"/>
          <p:cNvSpPr txBox="1"/>
          <p:nvPr/>
        </p:nvSpPr>
        <p:spPr>
          <a:xfrm>
            <a:off x="1758729" y="4323202"/>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65.8%</a:t>
            </a:r>
            <a:endParaRPr sz="1050">
              <a:latin typeface="Arial Unicode MS" panose="020B0604020202020204" charset="-122"/>
              <a:cs typeface="Arial Unicode MS" panose="020B0604020202020204" charset="-122"/>
            </a:endParaRPr>
          </a:p>
        </p:txBody>
      </p:sp>
      <p:sp>
        <p:nvSpPr>
          <p:cNvPr id="148" name="object 148"/>
          <p:cNvSpPr txBox="1"/>
          <p:nvPr/>
        </p:nvSpPr>
        <p:spPr>
          <a:xfrm>
            <a:off x="2245777" y="4310472"/>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66.5%</a:t>
            </a:r>
            <a:endParaRPr sz="1050">
              <a:latin typeface="Arial Unicode MS" panose="020B0604020202020204" charset="-122"/>
              <a:cs typeface="Arial Unicode MS" panose="020B0604020202020204" charset="-122"/>
            </a:endParaRPr>
          </a:p>
        </p:txBody>
      </p:sp>
      <p:sp>
        <p:nvSpPr>
          <p:cNvPr id="149" name="object 149"/>
          <p:cNvSpPr txBox="1"/>
          <p:nvPr/>
        </p:nvSpPr>
        <p:spPr>
          <a:xfrm>
            <a:off x="2732825" y="4295922"/>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67.3%</a:t>
            </a:r>
            <a:endParaRPr sz="1050">
              <a:latin typeface="Arial Unicode MS" panose="020B0604020202020204" charset="-122"/>
              <a:cs typeface="Arial Unicode MS" panose="020B0604020202020204" charset="-122"/>
            </a:endParaRPr>
          </a:p>
        </p:txBody>
      </p:sp>
      <p:sp>
        <p:nvSpPr>
          <p:cNvPr id="150" name="object 150"/>
          <p:cNvSpPr txBox="1"/>
          <p:nvPr/>
        </p:nvSpPr>
        <p:spPr>
          <a:xfrm>
            <a:off x="3219872" y="4279555"/>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FFFFFF"/>
                </a:solidFill>
                <a:latin typeface="Arial Unicode MS" panose="020B0604020202020204" charset="-122"/>
                <a:cs typeface="Arial Unicode MS" panose="020B0604020202020204" charset="-122"/>
              </a:rPr>
              <a:t>68.2%</a:t>
            </a:r>
            <a:endParaRPr sz="1050">
              <a:latin typeface="Arial Unicode MS" panose="020B0604020202020204" charset="-122"/>
              <a:cs typeface="Arial Unicode MS" panose="020B0604020202020204" charset="-122"/>
            </a:endParaRPr>
          </a:p>
        </p:txBody>
      </p:sp>
      <p:sp>
        <p:nvSpPr>
          <p:cNvPr id="151" name="object 151"/>
          <p:cNvSpPr txBox="1"/>
          <p:nvPr/>
        </p:nvSpPr>
        <p:spPr>
          <a:xfrm>
            <a:off x="784634" y="2713697"/>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27.5%</a:t>
            </a:r>
            <a:endParaRPr sz="1050">
              <a:latin typeface="Arial Unicode MS" panose="020B0604020202020204" charset="-122"/>
              <a:cs typeface="Arial Unicode MS" panose="020B0604020202020204" charset="-122"/>
            </a:endParaRPr>
          </a:p>
        </p:txBody>
      </p:sp>
      <p:sp>
        <p:nvSpPr>
          <p:cNvPr id="152" name="object 152"/>
          <p:cNvSpPr txBox="1"/>
          <p:nvPr/>
        </p:nvSpPr>
        <p:spPr>
          <a:xfrm>
            <a:off x="1271682" y="2653682"/>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27.4%</a:t>
            </a:r>
            <a:endParaRPr sz="1050">
              <a:latin typeface="Arial Unicode MS" panose="020B0604020202020204" charset="-122"/>
              <a:cs typeface="Arial Unicode MS" panose="020B0604020202020204" charset="-122"/>
            </a:endParaRPr>
          </a:p>
        </p:txBody>
      </p:sp>
      <p:sp>
        <p:nvSpPr>
          <p:cNvPr id="153" name="object 153"/>
          <p:cNvSpPr txBox="1"/>
          <p:nvPr/>
        </p:nvSpPr>
        <p:spPr>
          <a:xfrm>
            <a:off x="1758729" y="2635496"/>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27.0%</a:t>
            </a:r>
            <a:endParaRPr sz="1050">
              <a:latin typeface="Arial Unicode MS" panose="020B0604020202020204" charset="-122"/>
              <a:cs typeface="Arial Unicode MS" panose="020B0604020202020204" charset="-122"/>
            </a:endParaRPr>
          </a:p>
        </p:txBody>
      </p:sp>
      <p:sp>
        <p:nvSpPr>
          <p:cNvPr id="154" name="object 154"/>
          <p:cNvSpPr txBox="1"/>
          <p:nvPr/>
        </p:nvSpPr>
        <p:spPr>
          <a:xfrm>
            <a:off x="2245777" y="2611853"/>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26.9%</a:t>
            </a:r>
            <a:endParaRPr sz="1050">
              <a:latin typeface="Arial Unicode MS" panose="020B0604020202020204" charset="-122"/>
              <a:cs typeface="Arial Unicode MS" panose="020B0604020202020204" charset="-122"/>
            </a:endParaRPr>
          </a:p>
        </p:txBody>
      </p:sp>
      <p:sp>
        <p:nvSpPr>
          <p:cNvPr id="155" name="object 155"/>
          <p:cNvSpPr txBox="1"/>
          <p:nvPr/>
        </p:nvSpPr>
        <p:spPr>
          <a:xfrm>
            <a:off x="2732825" y="2582755"/>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26.9%</a:t>
            </a:r>
            <a:endParaRPr sz="1050">
              <a:latin typeface="Arial Unicode MS" panose="020B0604020202020204" charset="-122"/>
              <a:cs typeface="Arial Unicode MS" panose="020B0604020202020204" charset="-122"/>
            </a:endParaRPr>
          </a:p>
        </p:txBody>
      </p:sp>
      <p:sp>
        <p:nvSpPr>
          <p:cNvPr id="156" name="object 156"/>
          <p:cNvSpPr txBox="1"/>
          <p:nvPr/>
        </p:nvSpPr>
        <p:spPr>
          <a:xfrm>
            <a:off x="3219872" y="2577299"/>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25.4%</a:t>
            </a:r>
            <a:endParaRPr sz="1050">
              <a:latin typeface="Arial Unicode MS" panose="020B0604020202020204" charset="-122"/>
              <a:cs typeface="Arial Unicode MS" panose="020B0604020202020204" charset="-122"/>
            </a:endParaRPr>
          </a:p>
        </p:txBody>
      </p:sp>
      <p:sp>
        <p:nvSpPr>
          <p:cNvPr id="157" name="object 157"/>
          <p:cNvSpPr txBox="1"/>
          <p:nvPr/>
        </p:nvSpPr>
        <p:spPr>
          <a:xfrm>
            <a:off x="822734" y="2048072"/>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9.1%</a:t>
            </a:r>
            <a:endParaRPr sz="1050">
              <a:latin typeface="Arial Unicode MS" panose="020B0604020202020204" charset="-122"/>
              <a:cs typeface="Arial Unicode MS" panose="020B0604020202020204" charset="-122"/>
            </a:endParaRPr>
          </a:p>
        </p:txBody>
      </p:sp>
      <p:sp>
        <p:nvSpPr>
          <p:cNvPr id="158" name="object 158"/>
          <p:cNvSpPr txBox="1"/>
          <p:nvPr/>
        </p:nvSpPr>
        <p:spPr>
          <a:xfrm>
            <a:off x="1309782" y="2018974"/>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7.5%</a:t>
            </a:r>
            <a:endParaRPr sz="1050">
              <a:latin typeface="Arial Unicode MS" panose="020B0604020202020204" charset="-122"/>
              <a:cs typeface="Arial Unicode MS" panose="020B0604020202020204" charset="-122"/>
            </a:endParaRPr>
          </a:p>
        </p:txBody>
      </p:sp>
      <p:sp>
        <p:nvSpPr>
          <p:cNvPr id="159" name="object 159"/>
          <p:cNvSpPr txBox="1"/>
          <p:nvPr/>
        </p:nvSpPr>
        <p:spPr>
          <a:xfrm>
            <a:off x="1796829" y="2013518"/>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7.2%</a:t>
            </a:r>
            <a:endParaRPr sz="1050">
              <a:latin typeface="Arial Unicode MS" panose="020B0604020202020204" charset="-122"/>
              <a:cs typeface="Arial Unicode MS" panose="020B0604020202020204" charset="-122"/>
            </a:endParaRPr>
          </a:p>
        </p:txBody>
      </p:sp>
      <p:sp>
        <p:nvSpPr>
          <p:cNvPr id="160" name="object 160"/>
          <p:cNvSpPr txBox="1"/>
          <p:nvPr/>
        </p:nvSpPr>
        <p:spPr>
          <a:xfrm>
            <a:off x="2283877" y="2002606"/>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6.6%</a:t>
            </a:r>
            <a:endParaRPr sz="1050">
              <a:latin typeface="Arial Unicode MS" panose="020B0604020202020204" charset="-122"/>
              <a:cs typeface="Arial Unicode MS" panose="020B0604020202020204" charset="-122"/>
            </a:endParaRPr>
          </a:p>
        </p:txBody>
      </p:sp>
      <p:sp>
        <p:nvSpPr>
          <p:cNvPr id="161" name="object 161"/>
          <p:cNvSpPr txBox="1"/>
          <p:nvPr/>
        </p:nvSpPr>
        <p:spPr>
          <a:xfrm>
            <a:off x="2770925" y="1988056"/>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5.8%</a:t>
            </a:r>
            <a:endParaRPr sz="1050">
              <a:latin typeface="Arial Unicode MS" panose="020B0604020202020204" charset="-122"/>
              <a:cs typeface="Arial Unicode MS" panose="020B0604020202020204" charset="-122"/>
            </a:endParaRPr>
          </a:p>
        </p:txBody>
      </p:sp>
      <p:sp>
        <p:nvSpPr>
          <p:cNvPr id="162" name="object 162"/>
          <p:cNvSpPr txBox="1"/>
          <p:nvPr/>
        </p:nvSpPr>
        <p:spPr>
          <a:xfrm>
            <a:off x="3257972" y="1998969"/>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6.4%</a:t>
            </a:r>
            <a:endParaRPr sz="1050">
              <a:latin typeface="Arial Unicode MS" panose="020B0604020202020204" charset="-122"/>
              <a:cs typeface="Arial Unicode MS" panose="020B0604020202020204" charset="-122"/>
            </a:endParaRPr>
          </a:p>
        </p:txBody>
      </p:sp>
      <p:grpSp>
        <p:nvGrpSpPr>
          <p:cNvPr id="163" name="object 163"/>
          <p:cNvGrpSpPr/>
          <p:nvPr/>
        </p:nvGrpSpPr>
        <p:grpSpPr>
          <a:xfrm>
            <a:off x="802855" y="6074453"/>
            <a:ext cx="81915" cy="81915"/>
            <a:chOff x="802855" y="6074453"/>
            <a:chExt cx="81915" cy="81915"/>
          </a:xfrm>
        </p:grpSpPr>
        <p:sp>
          <p:nvSpPr>
            <p:cNvPr id="164" name="object 164"/>
            <p:cNvSpPr/>
            <p:nvPr/>
          </p:nvSpPr>
          <p:spPr>
            <a:xfrm>
              <a:off x="807617" y="6079216"/>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sp>
          <p:nvSpPr>
            <p:cNvPr id="165" name="object 165"/>
            <p:cNvSpPr/>
            <p:nvPr/>
          </p:nvSpPr>
          <p:spPr>
            <a:xfrm>
              <a:off x="807617" y="6079216"/>
              <a:ext cx="72390" cy="72390"/>
            </a:xfrm>
            <a:custGeom>
              <a:avLst/>
              <a:gdLst/>
              <a:ahLst/>
              <a:cxnLst/>
              <a:rect l="l" t="t" r="r" b="b"/>
              <a:pathLst>
                <a:path w="72390" h="72389">
                  <a:moveTo>
                    <a:pt x="72008" y="72008"/>
                  </a:moveTo>
                  <a:lnTo>
                    <a:pt x="0" y="72008"/>
                  </a:lnTo>
                  <a:lnTo>
                    <a:pt x="0" y="0"/>
                  </a:lnTo>
                  <a:lnTo>
                    <a:pt x="72008" y="0"/>
                  </a:lnTo>
                  <a:lnTo>
                    <a:pt x="72008" y="72008"/>
                  </a:lnTo>
                  <a:close/>
                </a:path>
              </a:pathLst>
            </a:custGeom>
            <a:solidFill>
              <a:srgbClr val="970201"/>
            </a:solidFill>
          </p:spPr>
          <p:txBody>
            <a:bodyPr wrap="square" lIns="0" tIns="0" rIns="0" bIns="0" rtlCol="0"/>
            <a:lstStyle/>
            <a:p/>
          </p:txBody>
        </p:sp>
        <p:sp>
          <p:nvSpPr>
            <p:cNvPr id="166" name="object 166"/>
            <p:cNvSpPr/>
            <p:nvPr/>
          </p:nvSpPr>
          <p:spPr>
            <a:xfrm>
              <a:off x="807617" y="6079216"/>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grpSp>
      <p:grpSp>
        <p:nvGrpSpPr>
          <p:cNvPr id="167" name="object 167"/>
          <p:cNvGrpSpPr/>
          <p:nvPr/>
        </p:nvGrpSpPr>
        <p:grpSpPr>
          <a:xfrm>
            <a:off x="1575811" y="6074453"/>
            <a:ext cx="81915" cy="81915"/>
            <a:chOff x="1575811" y="6074453"/>
            <a:chExt cx="81915" cy="81915"/>
          </a:xfrm>
        </p:grpSpPr>
        <p:sp>
          <p:nvSpPr>
            <p:cNvPr id="168" name="object 168"/>
            <p:cNvSpPr/>
            <p:nvPr/>
          </p:nvSpPr>
          <p:spPr>
            <a:xfrm>
              <a:off x="1580574" y="6079216"/>
              <a:ext cx="72390" cy="72390"/>
            </a:xfrm>
            <a:custGeom>
              <a:avLst/>
              <a:gdLst/>
              <a:ahLst/>
              <a:cxnLst/>
              <a:rect l="l" t="t" r="r" b="b"/>
              <a:pathLst>
                <a:path w="72389" h="72389">
                  <a:moveTo>
                    <a:pt x="0" y="0"/>
                  </a:moveTo>
                  <a:lnTo>
                    <a:pt x="72008" y="0"/>
                  </a:lnTo>
                  <a:lnTo>
                    <a:pt x="72008" y="72008"/>
                  </a:lnTo>
                  <a:lnTo>
                    <a:pt x="0" y="72008"/>
                  </a:lnTo>
                  <a:lnTo>
                    <a:pt x="0" y="0"/>
                  </a:lnTo>
                  <a:close/>
                </a:path>
              </a:pathLst>
            </a:custGeom>
            <a:ln w="9525">
              <a:solidFill>
                <a:srgbClr val="353535"/>
              </a:solidFill>
            </a:ln>
          </p:spPr>
          <p:txBody>
            <a:bodyPr wrap="square" lIns="0" tIns="0" rIns="0" bIns="0" rtlCol="0"/>
            <a:lstStyle/>
            <a:p/>
          </p:txBody>
        </p:sp>
        <p:sp>
          <p:nvSpPr>
            <p:cNvPr id="169" name="object 169"/>
            <p:cNvSpPr/>
            <p:nvPr/>
          </p:nvSpPr>
          <p:spPr>
            <a:xfrm>
              <a:off x="1580574" y="6079216"/>
              <a:ext cx="72390" cy="72390"/>
            </a:xfrm>
            <a:custGeom>
              <a:avLst/>
              <a:gdLst/>
              <a:ahLst/>
              <a:cxnLst/>
              <a:rect l="l" t="t" r="r" b="b"/>
              <a:pathLst>
                <a:path w="72389" h="72389">
                  <a:moveTo>
                    <a:pt x="72008" y="72008"/>
                  </a:moveTo>
                  <a:lnTo>
                    <a:pt x="0" y="72008"/>
                  </a:lnTo>
                  <a:lnTo>
                    <a:pt x="0" y="0"/>
                  </a:lnTo>
                  <a:lnTo>
                    <a:pt x="72008" y="0"/>
                  </a:lnTo>
                  <a:lnTo>
                    <a:pt x="72008" y="72008"/>
                  </a:lnTo>
                  <a:close/>
                </a:path>
              </a:pathLst>
            </a:custGeom>
            <a:solidFill>
              <a:srgbClr val="ADB4B7"/>
            </a:solidFill>
          </p:spPr>
          <p:txBody>
            <a:bodyPr wrap="square" lIns="0" tIns="0" rIns="0" bIns="0" rtlCol="0"/>
            <a:lstStyle/>
            <a:p/>
          </p:txBody>
        </p:sp>
        <p:sp>
          <p:nvSpPr>
            <p:cNvPr id="170" name="object 170"/>
            <p:cNvSpPr/>
            <p:nvPr/>
          </p:nvSpPr>
          <p:spPr>
            <a:xfrm>
              <a:off x="1580574" y="6079216"/>
              <a:ext cx="72390" cy="72390"/>
            </a:xfrm>
            <a:custGeom>
              <a:avLst/>
              <a:gdLst/>
              <a:ahLst/>
              <a:cxnLst/>
              <a:rect l="l" t="t" r="r" b="b"/>
              <a:pathLst>
                <a:path w="72389" h="72389">
                  <a:moveTo>
                    <a:pt x="0" y="0"/>
                  </a:moveTo>
                  <a:lnTo>
                    <a:pt x="72008" y="0"/>
                  </a:lnTo>
                  <a:lnTo>
                    <a:pt x="72008" y="72008"/>
                  </a:lnTo>
                  <a:lnTo>
                    <a:pt x="0" y="72008"/>
                  </a:lnTo>
                  <a:lnTo>
                    <a:pt x="0" y="0"/>
                  </a:lnTo>
                  <a:close/>
                </a:path>
              </a:pathLst>
            </a:custGeom>
            <a:ln w="9525">
              <a:solidFill>
                <a:srgbClr val="353535"/>
              </a:solidFill>
            </a:ln>
          </p:spPr>
          <p:txBody>
            <a:bodyPr wrap="square" lIns="0" tIns="0" rIns="0" bIns="0" rtlCol="0"/>
            <a:lstStyle/>
            <a:p/>
          </p:txBody>
        </p:sp>
      </p:grpSp>
      <p:sp>
        <p:nvSpPr>
          <p:cNvPr id="171" name="object 171"/>
          <p:cNvSpPr txBox="1"/>
          <p:nvPr/>
        </p:nvSpPr>
        <p:spPr>
          <a:xfrm>
            <a:off x="714784" y="5669733"/>
            <a:ext cx="2912745" cy="529590"/>
          </a:xfrm>
          <a:prstGeom prst="rect">
            <a:avLst/>
          </a:prstGeom>
        </p:spPr>
        <p:txBody>
          <a:bodyPr vert="horz" wrap="square" lIns="0" tIns="12700" rIns="0" bIns="0" rtlCol="0">
            <a:spAutoFit/>
          </a:bodyPr>
          <a:lstStyle/>
          <a:p>
            <a:pPr algn="ctr">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2019Q1 2019Q2 2019Q3 2019Q4 2020Q1</a:t>
            </a:r>
            <a:r>
              <a:rPr sz="1050" spc="25" dirty="0">
                <a:solidFill>
                  <a:srgbClr val="353535"/>
                </a:solidFill>
                <a:latin typeface="Arial Unicode MS" panose="020B0604020202020204" charset="-122"/>
                <a:cs typeface="Arial Unicode MS" panose="020B0604020202020204" charset="-122"/>
              </a:rPr>
              <a:t> </a:t>
            </a:r>
            <a:r>
              <a:rPr sz="1050" spc="-35" dirty="0">
                <a:solidFill>
                  <a:srgbClr val="353535"/>
                </a:solidFill>
                <a:latin typeface="Arial Unicode MS" panose="020B0604020202020204" charset="-122"/>
                <a:cs typeface="Arial Unicode MS" panose="020B0604020202020204" charset="-122"/>
              </a:rPr>
              <a:t>2020Q2</a:t>
            </a:r>
            <a:endParaRPr sz="1050">
              <a:latin typeface="Arial Unicode MS" panose="020B0604020202020204" charset="-122"/>
              <a:cs typeface="Arial Unicode MS" panose="020B0604020202020204" charset="-122"/>
            </a:endParaRPr>
          </a:p>
          <a:p>
            <a:pPr>
              <a:lnSpc>
                <a:spcPct val="100000"/>
              </a:lnSpc>
              <a:spcBef>
                <a:spcPts val="50"/>
              </a:spcBef>
            </a:pPr>
            <a:endParaRPr sz="800">
              <a:latin typeface="Arial Unicode MS" panose="020B0604020202020204" charset="-122"/>
              <a:cs typeface="Arial Unicode MS" panose="020B0604020202020204" charset="-122"/>
            </a:endParaRPr>
          </a:p>
          <a:p>
            <a:pPr marR="23495" algn="ctr">
              <a:lnSpc>
                <a:spcPct val="100000"/>
              </a:lnSpc>
              <a:spcBef>
                <a:spcPts val="5"/>
              </a:spcBef>
              <a:tabLst>
                <a:tab pos="772795" algn="l"/>
                <a:tab pos="1412240" algn="l"/>
              </a:tabLst>
            </a:pPr>
            <a:r>
              <a:rPr sz="1050" dirty="0">
                <a:solidFill>
                  <a:srgbClr val="353535"/>
                </a:solidFill>
                <a:latin typeface="Arial Unicode MS" panose="020B0604020202020204" charset="-122"/>
                <a:cs typeface="Arial Unicode MS" panose="020B0604020202020204" charset="-122"/>
              </a:rPr>
              <a:t>美团外卖	饿了么	饿了么星选及其他</a:t>
            </a:r>
            <a:endParaRPr sz="1050">
              <a:latin typeface="Arial Unicode MS" panose="020B0604020202020204" charset="-122"/>
              <a:cs typeface="Arial Unicode MS" panose="020B0604020202020204" charset="-122"/>
            </a:endParaRPr>
          </a:p>
        </p:txBody>
      </p:sp>
      <p:grpSp>
        <p:nvGrpSpPr>
          <p:cNvPr id="172" name="object 172"/>
          <p:cNvGrpSpPr/>
          <p:nvPr/>
        </p:nvGrpSpPr>
        <p:grpSpPr>
          <a:xfrm>
            <a:off x="2215418" y="6074453"/>
            <a:ext cx="81915" cy="81915"/>
            <a:chOff x="2215418" y="6074453"/>
            <a:chExt cx="81915" cy="81915"/>
          </a:xfrm>
        </p:grpSpPr>
        <p:sp>
          <p:nvSpPr>
            <p:cNvPr id="173" name="object 173"/>
            <p:cNvSpPr/>
            <p:nvPr/>
          </p:nvSpPr>
          <p:spPr>
            <a:xfrm>
              <a:off x="2220180" y="6079216"/>
              <a:ext cx="72390" cy="72390"/>
            </a:xfrm>
            <a:custGeom>
              <a:avLst/>
              <a:gdLst/>
              <a:ahLst/>
              <a:cxnLst/>
              <a:rect l="l" t="t" r="r" b="b"/>
              <a:pathLst>
                <a:path w="72389"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sp>
          <p:nvSpPr>
            <p:cNvPr id="174" name="object 174"/>
            <p:cNvSpPr/>
            <p:nvPr/>
          </p:nvSpPr>
          <p:spPr>
            <a:xfrm>
              <a:off x="2220180" y="6079216"/>
              <a:ext cx="72390" cy="72390"/>
            </a:xfrm>
            <a:custGeom>
              <a:avLst/>
              <a:gdLst/>
              <a:ahLst/>
              <a:cxnLst/>
              <a:rect l="l" t="t" r="r" b="b"/>
              <a:pathLst>
                <a:path w="72389" h="72389">
                  <a:moveTo>
                    <a:pt x="72008" y="72008"/>
                  </a:moveTo>
                  <a:lnTo>
                    <a:pt x="0" y="72008"/>
                  </a:lnTo>
                  <a:lnTo>
                    <a:pt x="0" y="0"/>
                  </a:lnTo>
                  <a:lnTo>
                    <a:pt x="72008" y="0"/>
                  </a:lnTo>
                  <a:lnTo>
                    <a:pt x="72008" y="72008"/>
                  </a:lnTo>
                  <a:close/>
                </a:path>
              </a:pathLst>
            </a:custGeom>
            <a:solidFill>
              <a:srgbClr val="EFEFF1"/>
            </a:solidFill>
          </p:spPr>
          <p:txBody>
            <a:bodyPr wrap="square" lIns="0" tIns="0" rIns="0" bIns="0" rtlCol="0"/>
            <a:lstStyle/>
            <a:p/>
          </p:txBody>
        </p:sp>
        <p:sp>
          <p:nvSpPr>
            <p:cNvPr id="175" name="object 175"/>
            <p:cNvSpPr/>
            <p:nvPr/>
          </p:nvSpPr>
          <p:spPr>
            <a:xfrm>
              <a:off x="2220180" y="6079216"/>
              <a:ext cx="72390" cy="72390"/>
            </a:xfrm>
            <a:custGeom>
              <a:avLst/>
              <a:gdLst/>
              <a:ahLst/>
              <a:cxnLst/>
              <a:rect l="l" t="t" r="r" b="b"/>
              <a:pathLst>
                <a:path w="72389"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grpSp>
      <p:grpSp>
        <p:nvGrpSpPr>
          <p:cNvPr id="176" name="object 176"/>
          <p:cNvGrpSpPr/>
          <p:nvPr/>
        </p:nvGrpSpPr>
        <p:grpSpPr>
          <a:xfrm>
            <a:off x="6694828" y="1988934"/>
            <a:ext cx="2983865" cy="3721100"/>
            <a:chOff x="6694828" y="1988934"/>
            <a:chExt cx="2983865" cy="3721100"/>
          </a:xfrm>
        </p:grpSpPr>
        <p:sp>
          <p:nvSpPr>
            <p:cNvPr id="177" name="object 177"/>
            <p:cNvSpPr/>
            <p:nvPr/>
          </p:nvSpPr>
          <p:spPr>
            <a:xfrm>
              <a:off x="6736728" y="4887569"/>
              <a:ext cx="2936875" cy="815975"/>
            </a:xfrm>
            <a:custGeom>
              <a:avLst/>
              <a:gdLst/>
              <a:ahLst/>
              <a:cxnLst/>
              <a:rect l="l" t="t" r="r" b="b"/>
              <a:pathLst>
                <a:path w="2936875" h="815975">
                  <a:moveTo>
                    <a:pt x="2936811" y="33362"/>
                  </a:moveTo>
                  <a:lnTo>
                    <a:pt x="2349449" y="0"/>
                  </a:lnTo>
                  <a:lnTo>
                    <a:pt x="1762086" y="18529"/>
                  </a:lnTo>
                  <a:lnTo>
                    <a:pt x="1174724" y="3708"/>
                  </a:lnTo>
                  <a:lnTo>
                    <a:pt x="587362" y="18529"/>
                  </a:lnTo>
                  <a:lnTo>
                    <a:pt x="0" y="25946"/>
                  </a:lnTo>
                  <a:lnTo>
                    <a:pt x="0" y="815759"/>
                  </a:lnTo>
                  <a:lnTo>
                    <a:pt x="2936811" y="815759"/>
                  </a:lnTo>
                  <a:lnTo>
                    <a:pt x="2936811" y="33362"/>
                  </a:lnTo>
                  <a:close/>
                </a:path>
              </a:pathLst>
            </a:custGeom>
            <a:solidFill>
              <a:srgbClr val="899397"/>
            </a:solidFill>
          </p:spPr>
          <p:txBody>
            <a:bodyPr wrap="square" lIns="0" tIns="0" rIns="0" bIns="0" rtlCol="0"/>
            <a:lstStyle/>
            <a:p/>
          </p:txBody>
        </p:sp>
        <p:sp>
          <p:nvSpPr>
            <p:cNvPr id="178" name="object 178"/>
            <p:cNvSpPr/>
            <p:nvPr/>
          </p:nvSpPr>
          <p:spPr>
            <a:xfrm>
              <a:off x="6736738" y="3118821"/>
              <a:ext cx="2936875" cy="1802130"/>
            </a:xfrm>
            <a:custGeom>
              <a:avLst/>
              <a:gdLst/>
              <a:ahLst/>
              <a:cxnLst/>
              <a:rect l="l" t="t" r="r" b="b"/>
              <a:pathLst>
                <a:path w="2936875" h="1802129">
                  <a:moveTo>
                    <a:pt x="2936812" y="1802108"/>
                  </a:moveTo>
                  <a:lnTo>
                    <a:pt x="2349449" y="1768736"/>
                  </a:lnTo>
                  <a:lnTo>
                    <a:pt x="1762087" y="1787276"/>
                  </a:lnTo>
                  <a:lnTo>
                    <a:pt x="1174725" y="1772443"/>
                  </a:lnTo>
                  <a:lnTo>
                    <a:pt x="587362" y="1787276"/>
                  </a:lnTo>
                  <a:lnTo>
                    <a:pt x="0" y="1794692"/>
                  </a:lnTo>
                  <a:lnTo>
                    <a:pt x="0" y="14832"/>
                  </a:lnTo>
                  <a:lnTo>
                    <a:pt x="587362" y="37080"/>
                  </a:lnTo>
                  <a:lnTo>
                    <a:pt x="1174725" y="44496"/>
                  </a:lnTo>
                  <a:lnTo>
                    <a:pt x="1762087" y="0"/>
                  </a:lnTo>
                  <a:lnTo>
                    <a:pt x="2349449" y="22248"/>
                  </a:lnTo>
                  <a:lnTo>
                    <a:pt x="2936812" y="70452"/>
                  </a:lnTo>
                  <a:lnTo>
                    <a:pt x="2936812" y="1802108"/>
                  </a:lnTo>
                  <a:close/>
                </a:path>
              </a:pathLst>
            </a:custGeom>
            <a:solidFill>
              <a:srgbClr val="ADB4B7"/>
            </a:solidFill>
          </p:spPr>
          <p:txBody>
            <a:bodyPr wrap="square" lIns="0" tIns="0" rIns="0" bIns="0" rtlCol="0"/>
            <a:lstStyle/>
            <a:p/>
          </p:txBody>
        </p:sp>
        <p:sp>
          <p:nvSpPr>
            <p:cNvPr id="179" name="object 179"/>
            <p:cNvSpPr/>
            <p:nvPr/>
          </p:nvSpPr>
          <p:spPr>
            <a:xfrm>
              <a:off x="6736738" y="3118821"/>
              <a:ext cx="2936875" cy="1802130"/>
            </a:xfrm>
            <a:custGeom>
              <a:avLst/>
              <a:gdLst/>
              <a:ahLst/>
              <a:cxnLst/>
              <a:rect l="l" t="t" r="r" b="b"/>
              <a:pathLst>
                <a:path w="2936875" h="1802129">
                  <a:moveTo>
                    <a:pt x="0" y="14832"/>
                  </a:moveTo>
                  <a:lnTo>
                    <a:pt x="587362" y="37080"/>
                  </a:lnTo>
                  <a:lnTo>
                    <a:pt x="1174725" y="44496"/>
                  </a:lnTo>
                  <a:lnTo>
                    <a:pt x="1762087" y="0"/>
                  </a:lnTo>
                  <a:lnTo>
                    <a:pt x="2349449" y="22248"/>
                  </a:lnTo>
                  <a:lnTo>
                    <a:pt x="2936812" y="70452"/>
                  </a:lnTo>
                  <a:lnTo>
                    <a:pt x="2936812" y="1802108"/>
                  </a:lnTo>
                  <a:lnTo>
                    <a:pt x="2349449" y="1768736"/>
                  </a:lnTo>
                  <a:lnTo>
                    <a:pt x="1762087" y="1787276"/>
                  </a:lnTo>
                  <a:lnTo>
                    <a:pt x="1174725" y="1772443"/>
                  </a:lnTo>
                  <a:lnTo>
                    <a:pt x="587362" y="1787276"/>
                  </a:lnTo>
                  <a:lnTo>
                    <a:pt x="0" y="1794692"/>
                  </a:lnTo>
                  <a:lnTo>
                    <a:pt x="0" y="14832"/>
                  </a:lnTo>
                  <a:close/>
                </a:path>
              </a:pathLst>
            </a:custGeom>
            <a:ln w="9525">
              <a:solidFill>
                <a:srgbClr val="FFFFFF"/>
              </a:solidFill>
            </a:ln>
          </p:spPr>
          <p:txBody>
            <a:bodyPr wrap="square" lIns="0" tIns="0" rIns="0" bIns="0" rtlCol="0"/>
            <a:lstStyle/>
            <a:p/>
          </p:txBody>
        </p:sp>
        <p:sp>
          <p:nvSpPr>
            <p:cNvPr id="180" name="object 180"/>
            <p:cNvSpPr/>
            <p:nvPr/>
          </p:nvSpPr>
          <p:spPr>
            <a:xfrm>
              <a:off x="6736738" y="3118821"/>
              <a:ext cx="2936875" cy="1802130"/>
            </a:xfrm>
            <a:custGeom>
              <a:avLst/>
              <a:gdLst/>
              <a:ahLst/>
              <a:cxnLst/>
              <a:rect l="l" t="t" r="r" b="b"/>
              <a:pathLst>
                <a:path w="2936875" h="1802129">
                  <a:moveTo>
                    <a:pt x="2936812" y="1802108"/>
                  </a:moveTo>
                  <a:lnTo>
                    <a:pt x="2349449" y="1768736"/>
                  </a:lnTo>
                  <a:lnTo>
                    <a:pt x="1762087" y="1787276"/>
                  </a:lnTo>
                  <a:lnTo>
                    <a:pt x="1174725" y="1772443"/>
                  </a:lnTo>
                  <a:lnTo>
                    <a:pt x="587362" y="1787276"/>
                  </a:lnTo>
                  <a:lnTo>
                    <a:pt x="0" y="1794692"/>
                  </a:lnTo>
                  <a:lnTo>
                    <a:pt x="0" y="14832"/>
                  </a:lnTo>
                  <a:lnTo>
                    <a:pt x="587362" y="37080"/>
                  </a:lnTo>
                  <a:lnTo>
                    <a:pt x="1174725" y="44496"/>
                  </a:lnTo>
                  <a:lnTo>
                    <a:pt x="1762087" y="0"/>
                  </a:lnTo>
                  <a:lnTo>
                    <a:pt x="2349449" y="22248"/>
                  </a:lnTo>
                  <a:lnTo>
                    <a:pt x="2936812" y="70452"/>
                  </a:lnTo>
                  <a:lnTo>
                    <a:pt x="2936812" y="1802108"/>
                  </a:lnTo>
                  <a:close/>
                </a:path>
              </a:pathLst>
            </a:custGeom>
            <a:solidFill>
              <a:srgbClr val="ADB4B7"/>
            </a:solidFill>
          </p:spPr>
          <p:txBody>
            <a:bodyPr wrap="square" lIns="0" tIns="0" rIns="0" bIns="0" rtlCol="0"/>
            <a:lstStyle/>
            <a:p/>
          </p:txBody>
        </p:sp>
        <p:sp>
          <p:nvSpPr>
            <p:cNvPr id="181" name="object 181"/>
            <p:cNvSpPr/>
            <p:nvPr/>
          </p:nvSpPr>
          <p:spPr>
            <a:xfrm>
              <a:off x="6736738" y="3118821"/>
              <a:ext cx="2936875" cy="1802130"/>
            </a:xfrm>
            <a:custGeom>
              <a:avLst/>
              <a:gdLst/>
              <a:ahLst/>
              <a:cxnLst/>
              <a:rect l="l" t="t" r="r" b="b"/>
              <a:pathLst>
                <a:path w="2936875" h="1802129">
                  <a:moveTo>
                    <a:pt x="0" y="14832"/>
                  </a:moveTo>
                  <a:lnTo>
                    <a:pt x="587362" y="37080"/>
                  </a:lnTo>
                  <a:lnTo>
                    <a:pt x="1174725" y="44496"/>
                  </a:lnTo>
                  <a:lnTo>
                    <a:pt x="1762087" y="0"/>
                  </a:lnTo>
                  <a:lnTo>
                    <a:pt x="2349449" y="22248"/>
                  </a:lnTo>
                  <a:lnTo>
                    <a:pt x="2936812" y="70452"/>
                  </a:lnTo>
                  <a:lnTo>
                    <a:pt x="2936812" y="1802108"/>
                  </a:lnTo>
                  <a:lnTo>
                    <a:pt x="2349449" y="1768736"/>
                  </a:lnTo>
                  <a:lnTo>
                    <a:pt x="1762087" y="1787276"/>
                  </a:lnTo>
                  <a:lnTo>
                    <a:pt x="1174725" y="1772443"/>
                  </a:lnTo>
                  <a:lnTo>
                    <a:pt x="587362" y="1787276"/>
                  </a:lnTo>
                  <a:lnTo>
                    <a:pt x="0" y="1794692"/>
                  </a:lnTo>
                  <a:lnTo>
                    <a:pt x="0" y="14832"/>
                  </a:lnTo>
                  <a:close/>
                </a:path>
              </a:pathLst>
            </a:custGeom>
            <a:ln w="9525">
              <a:solidFill>
                <a:srgbClr val="FFFFFF"/>
              </a:solidFill>
            </a:ln>
          </p:spPr>
          <p:txBody>
            <a:bodyPr wrap="square" lIns="0" tIns="0" rIns="0" bIns="0" rtlCol="0"/>
            <a:lstStyle/>
            <a:p/>
          </p:txBody>
        </p:sp>
        <p:sp>
          <p:nvSpPr>
            <p:cNvPr id="182" name="object 182"/>
            <p:cNvSpPr/>
            <p:nvPr/>
          </p:nvSpPr>
          <p:spPr>
            <a:xfrm>
              <a:off x="6736738" y="1995284"/>
              <a:ext cx="2936875" cy="1194435"/>
            </a:xfrm>
            <a:custGeom>
              <a:avLst/>
              <a:gdLst/>
              <a:ahLst/>
              <a:cxnLst/>
              <a:rect l="l" t="t" r="r" b="b"/>
              <a:pathLst>
                <a:path w="2936875" h="1194435">
                  <a:moveTo>
                    <a:pt x="2936812" y="1193989"/>
                  </a:moveTo>
                  <a:lnTo>
                    <a:pt x="2349449" y="1145785"/>
                  </a:lnTo>
                  <a:lnTo>
                    <a:pt x="1762087" y="1123536"/>
                  </a:lnTo>
                  <a:lnTo>
                    <a:pt x="1174725" y="1168033"/>
                  </a:lnTo>
                  <a:lnTo>
                    <a:pt x="587362" y="1160617"/>
                  </a:lnTo>
                  <a:lnTo>
                    <a:pt x="0" y="1138368"/>
                  </a:lnTo>
                  <a:lnTo>
                    <a:pt x="0" y="0"/>
                  </a:lnTo>
                  <a:lnTo>
                    <a:pt x="2936812" y="0"/>
                  </a:lnTo>
                  <a:lnTo>
                    <a:pt x="2936812" y="1193989"/>
                  </a:lnTo>
                  <a:close/>
                </a:path>
              </a:pathLst>
            </a:custGeom>
            <a:solidFill>
              <a:srgbClr val="EFEFF1"/>
            </a:solidFill>
          </p:spPr>
          <p:txBody>
            <a:bodyPr wrap="square" lIns="0" tIns="0" rIns="0" bIns="0" rtlCol="0"/>
            <a:lstStyle/>
            <a:p/>
          </p:txBody>
        </p:sp>
        <p:sp>
          <p:nvSpPr>
            <p:cNvPr id="183" name="object 183"/>
            <p:cNvSpPr/>
            <p:nvPr/>
          </p:nvSpPr>
          <p:spPr>
            <a:xfrm>
              <a:off x="6736738" y="1995284"/>
              <a:ext cx="2936875" cy="1194435"/>
            </a:xfrm>
            <a:custGeom>
              <a:avLst/>
              <a:gdLst/>
              <a:ahLst/>
              <a:cxnLst/>
              <a:rect l="l" t="t" r="r" b="b"/>
              <a:pathLst>
                <a:path w="2936875" h="1194435">
                  <a:moveTo>
                    <a:pt x="0" y="0"/>
                  </a:moveTo>
                  <a:lnTo>
                    <a:pt x="0" y="0"/>
                  </a:lnTo>
                  <a:lnTo>
                    <a:pt x="2936812" y="0"/>
                  </a:lnTo>
                  <a:lnTo>
                    <a:pt x="2936812" y="1193989"/>
                  </a:lnTo>
                  <a:lnTo>
                    <a:pt x="2349449" y="1145785"/>
                  </a:lnTo>
                  <a:lnTo>
                    <a:pt x="1762087" y="1123536"/>
                  </a:lnTo>
                  <a:lnTo>
                    <a:pt x="1174725" y="1168033"/>
                  </a:lnTo>
                  <a:lnTo>
                    <a:pt x="587362" y="1160617"/>
                  </a:lnTo>
                  <a:lnTo>
                    <a:pt x="0" y="1138368"/>
                  </a:lnTo>
                  <a:lnTo>
                    <a:pt x="0" y="0"/>
                  </a:lnTo>
                  <a:close/>
                </a:path>
              </a:pathLst>
            </a:custGeom>
            <a:ln w="9525">
              <a:solidFill>
                <a:srgbClr val="FFFFFF"/>
              </a:solidFill>
            </a:ln>
          </p:spPr>
          <p:txBody>
            <a:bodyPr wrap="square" lIns="0" tIns="0" rIns="0" bIns="0" rtlCol="0"/>
            <a:lstStyle/>
            <a:p/>
          </p:txBody>
        </p:sp>
        <p:sp>
          <p:nvSpPr>
            <p:cNvPr id="184" name="object 184"/>
            <p:cNvSpPr/>
            <p:nvPr/>
          </p:nvSpPr>
          <p:spPr>
            <a:xfrm>
              <a:off x="6736738" y="1995284"/>
              <a:ext cx="2936875" cy="1194435"/>
            </a:xfrm>
            <a:custGeom>
              <a:avLst/>
              <a:gdLst/>
              <a:ahLst/>
              <a:cxnLst/>
              <a:rect l="l" t="t" r="r" b="b"/>
              <a:pathLst>
                <a:path w="2936875" h="1194435">
                  <a:moveTo>
                    <a:pt x="2936812" y="1193989"/>
                  </a:moveTo>
                  <a:lnTo>
                    <a:pt x="2349449" y="1145785"/>
                  </a:lnTo>
                  <a:lnTo>
                    <a:pt x="1762087" y="1123536"/>
                  </a:lnTo>
                  <a:lnTo>
                    <a:pt x="1174725" y="1168033"/>
                  </a:lnTo>
                  <a:lnTo>
                    <a:pt x="587362" y="1160617"/>
                  </a:lnTo>
                  <a:lnTo>
                    <a:pt x="0" y="1138368"/>
                  </a:lnTo>
                  <a:lnTo>
                    <a:pt x="0" y="0"/>
                  </a:lnTo>
                  <a:lnTo>
                    <a:pt x="2936812" y="0"/>
                  </a:lnTo>
                  <a:lnTo>
                    <a:pt x="2936812" y="1193989"/>
                  </a:lnTo>
                  <a:close/>
                </a:path>
              </a:pathLst>
            </a:custGeom>
            <a:solidFill>
              <a:srgbClr val="EFEFF1"/>
            </a:solidFill>
          </p:spPr>
          <p:txBody>
            <a:bodyPr wrap="square" lIns="0" tIns="0" rIns="0" bIns="0" rtlCol="0"/>
            <a:lstStyle/>
            <a:p/>
          </p:txBody>
        </p:sp>
        <p:sp>
          <p:nvSpPr>
            <p:cNvPr id="185" name="object 185"/>
            <p:cNvSpPr/>
            <p:nvPr/>
          </p:nvSpPr>
          <p:spPr>
            <a:xfrm>
              <a:off x="6736738" y="1995284"/>
              <a:ext cx="2936875" cy="1194435"/>
            </a:xfrm>
            <a:custGeom>
              <a:avLst/>
              <a:gdLst/>
              <a:ahLst/>
              <a:cxnLst/>
              <a:rect l="l" t="t" r="r" b="b"/>
              <a:pathLst>
                <a:path w="2936875" h="1194435">
                  <a:moveTo>
                    <a:pt x="0" y="0"/>
                  </a:moveTo>
                  <a:lnTo>
                    <a:pt x="0" y="0"/>
                  </a:lnTo>
                  <a:lnTo>
                    <a:pt x="2936812" y="0"/>
                  </a:lnTo>
                  <a:lnTo>
                    <a:pt x="2936812" y="1193989"/>
                  </a:lnTo>
                  <a:lnTo>
                    <a:pt x="2349449" y="1145785"/>
                  </a:lnTo>
                  <a:lnTo>
                    <a:pt x="1762087" y="1123536"/>
                  </a:lnTo>
                  <a:lnTo>
                    <a:pt x="1174725" y="1168033"/>
                  </a:lnTo>
                  <a:lnTo>
                    <a:pt x="587362" y="1160617"/>
                  </a:lnTo>
                  <a:lnTo>
                    <a:pt x="0" y="1138368"/>
                  </a:lnTo>
                  <a:lnTo>
                    <a:pt x="0" y="0"/>
                  </a:lnTo>
                  <a:close/>
                </a:path>
              </a:pathLst>
            </a:custGeom>
            <a:ln w="9525">
              <a:solidFill>
                <a:srgbClr val="FFFFFF"/>
              </a:solidFill>
            </a:ln>
          </p:spPr>
          <p:txBody>
            <a:bodyPr wrap="square" lIns="0" tIns="0" rIns="0" bIns="0" rtlCol="0"/>
            <a:lstStyle/>
            <a:p/>
          </p:txBody>
        </p:sp>
        <p:sp>
          <p:nvSpPr>
            <p:cNvPr id="186" name="object 186"/>
            <p:cNvSpPr/>
            <p:nvPr/>
          </p:nvSpPr>
          <p:spPr>
            <a:xfrm>
              <a:off x="6736738" y="5703326"/>
              <a:ext cx="2936875" cy="0"/>
            </a:xfrm>
            <a:custGeom>
              <a:avLst/>
              <a:gdLst/>
              <a:ahLst/>
              <a:cxnLst/>
              <a:rect l="l" t="t" r="r" b="b"/>
              <a:pathLst>
                <a:path w="2936875">
                  <a:moveTo>
                    <a:pt x="2936812" y="0"/>
                  </a:moveTo>
                  <a:lnTo>
                    <a:pt x="0" y="0"/>
                  </a:lnTo>
                </a:path>
              </a:pathLst>
            </a:custGeom>
            <a:solidFill>
              <a:srgbClr val="000000"/>
            </a:solidFill>
          </p:spPr>
          <p:txBody>
            <a:bodyPr wrap="square" lIns="0" tIns="0" rIns="0" bIns="0" rtlCol="0"/>
            <a:lstStyle/>
            <a:p/>
          </p:txBody>
        </p:sp>
        <p:sp>
          <p:nvSpPr>
            <p:cNvPr id="187" name="object 187"/>
            <p:cNvSpPr/>
            <p:nvPr/>
          </p:nvSpPr>
          <p:spPr>
            <a:xfrm>
              <a:off x="6736738" y="5703326"/>
              <a:ext cx="2936875" cy="0"/>
            </a:xfrm>
            <a:custGeom>
              <a:avLst/>
              <a:gdLst/>
              <a:ahLst/>
              <a:cxnLst/>
              <a:rect l="l" t="t" r="r" b="b"/>
              <a:pathLst>
                <a:path w="2936875">
                  <a:moveTo>
                    <a:pt x="0" y="0"/>
                  </a:moveTo>
                  <a:lnTo>
                    <a:pt x="2936812" y="0"/>
                  </a:lnTo>
                </a:path>
              </a:pathLst>
            </a:custGeom>
            <a:ln w="9525">
              <a:solidFill>
                <a:srgbClr val="899397"/>
              </a:solidFill>
            </a:ln>
          </p:spPr>
          <p:txBody>
            <a:bodyPr wrap="square" lIns="0" tIns="0" rIns="0" bIns="0" rtlCol="0"/>
            <a:lstStyle/>
            <a:p/>
          </p:txBody>
        </p:sp>
        <p:sp>
          <p:nvSpPr>
            <p:cNvPr id="188" name="object 188"/>
            <p:cNvSpPr/>
            <p:nvPr/>
          </p:nvSpPr>
          <p:spPr>
            <a:xfrm>
              <a:off x="6736738" y="1995284"/>
              <a:ext cx="0" cy="3708400"/>
            </a:xfrm>
            <a:custGeom>
              <a:avLst/>
              <a:gdLst/>
              <a:ahLst/>
              <a:cxnLst/>
              <a:rect l="l" t="t" r="r" b="b"/>
              <a:pathLst>
                <a:path h="3708400">
                  <a:moveTo>
                    <a:pt x="0" y="3708042"/>
                  </a:moveTo>
                  <a:lnTo>
                    <a:pt x="0" y="0"/>
                  </a:lnTo>
                </a:path>
              </a:pathLst>
            </a:custGeom>
            <a:solidFill>
              <a:srgbClr val="000000"/>
            </a:solidFill>
          </p:spPr>
          <p:txBody>
            <a:bodyPr wrap="square" lIns="0" tIns="0" rIns="0" bIns="0" rtlCol="0"/>
            <a:lstStyle/>
            <a:p/>
          </p:txBody>
        </p:sp>
        <p:sp>
          <p:nvSpPr>
            <p:cNvPr id="189" name="object 189"/>
            <p:cNvSpPr/>
            <p:nvPr/>
          </p:nvSpPr>
          <p:spPr>
            <a:xfrm>
              <a:off x="6736738" y="1995284"/>
              <a:ext cx="0" cy="3708400"/>
            </a:xfrm>
            <a:custGeom>
              <a:avLst/>
              <a:gdLst/>
              <a:ahLst/>
              <a:cxnLst/>
              <a:rect l="l" t="t" r="r" b="b"/>
              <a:pathLst>
                <a:path h="3708400">
                  <a:moveTo>
                    <a:pt x="0" y="0"/>
                  </a:moveTo>
                  <a:lnTo>
                    <a:pt x="0" y="3708042"/>
                  </a:lnTo>
                </a:path>
              </a:pathLst>
            </a:custGeom>
            <a:ln w="12700">
              <a:solidFill>
                <a:srgbClr val="ADB4B7"/>
              </a:solidFill>
            </a:ln>
          </p:spPr>
          <p:txBody>
            <a:bodyPr wrap="square" lIns="0" tIns="0" rIns="0" bIns="0" rtlCol="0"/>
            <a:lstStyle/>
            <a:p/>
          </p:txBody>
        </p:sp>
        <p:sp>
          <p:nvSpPr>
            <p:cNvPr id="190" name="object 190"/>
            <p:cNvSpPr/>
            <p:nvPr/>
          </p:nvSpPr>
          <p:spPr>
            <a:xfrm>
              <a:off x="6694828" y="5703326"/>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91" name="object 191"/>
            <p:cNvSpPr/>
            <p:nvPr/>
          </p:nvSpPr>
          <p:spPr>
            <a:xfrm>
              <a:off x="6694828" y="5703326"/>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92" name="object 192"/>
            <p:cNvSpPr/>
            <p:nvPr/>
          </p:nvSpPr>
          <p:spPr>
            <a:xfrm>
              <a:off x="6694828" y="4961718"/>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93" name="object 193"/>
            <p:cNvSpPr/>
            <p:nvPr/>
          </p:nvSpPr>
          <p:spPr>
            <a:xfrm>
              <a:off x="6694828" y="4961718"/>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94" name="object 194"/>
            <p:cNvSpPr/>
            <p:nvPr/>
          </p:nvSpPr>
          <p:spPr>
            <a:xfrm>
              <a:off x="6694828" y="4220109"/>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95" name="object 195"/>
            <p:cNvSpPr/>
            <p:nvPr/>
          </p:nvSpPr>
          <p:spPr>
            <a:xfrm>
              <a:off x="6694828" y="4220109"/>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96" name="object 196"/>
            <p:cNvSpPr/>
            <p:nvPr/>
          </p:nvSpPr>
          <p:spPr>
            <a:xfrm>
              <a:off x="6694828" y="3478501"/>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97" name="object 197"/>
            <p:cNvSpPr/>
            <p:nvPr/>
          </p:nvSpPr>
          <p:spPr>
            <a:xfrm>
              <a:off x="6694828" y="3478501"/>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98" name="object 198"/>
            <p:cNvSpPr/>
            <p:nvPr/>
          </p:nvSpPr>
          <p:spPr>
            <a:xfrm>
              <a:off x="6694828" y="2736893"/>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99" name="object 199"/>
            <p:cNvSpPr/>
            <p:nvPr/>
          </p:nvSpPr>
          <p:spPr>
            <a:xfrm>
              <a:off x="6694828" y="2736893"/>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00" name="object 200"/>
            <p:cNvSpPr/>
            <p:nvPr/>
          </p:nvSpPr>
          <p:spPr>
            <a:xfrm>
              <a:off x="6694828" y="1995284"/>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01" name="object 201"/>
            <p:cNvSpPr/>
            <p:nvPr/>
          </p:nvSpPr>
          <p:spPr>
            <a:xfrm>
              <a:off x="6694828" y="1995284"/>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02" name="object 202"/>
            <p:cNvSpPr/>
            <p:nvPr/>
          </p:nvSpPr>
          <p:spPr>
            <a:xfrm>
              <a:off x="9471300" y="5312128"/>
              <a:ext cx="202565" cy="39370"/>
            </a:xfrm>
            <a:custGeom>
              <a:avLst/>
              <a:gdLst/>
              <a:ahLst/>
              <a:cxnLst/>
              <a:rect l="l" t="t" r="r" b="b"/>
              <a:pathLst>
                <a:path w="202565" h="39370">
                  <a:moveTo>
                    <a:pt x="0" y="39369"/>
                  </a:moveTo>
                  <a:lnTo>
                    <a:pt x="202250" y="0"/>
                  </a:lnTo>
                </a:path>
              </a:pathLst>
            </a:custGeom>
            <a:solidFill>
              <a:srgbClr val="000000"/>
            </a:solidFill>
          </p:spPr>
          <p:txBody>
            <a:bodyPr wrap="square" lIns="0" tIns="0" rIns="0" bIns="0" rtlCol="0"/>
            <a:lstStyle/>
            <a:p/>
          </p:txBody>
        </p:sp>
        <p:sp>
          <p:nvSpPr>
            <p:cNvPr id="203" name="object 203"/>
            <p:cNvSpPr/>
            <p:nvPr/>
          </p:nvSpPr>
          <p:spPr>
            <a:xfrm>
              <a:off x="9471300" y="5312128"/>
              <a:ext cx="202565" cy="39370"/>
            </a:xfrm>
            <a:custGeom>
              <a:avLst/>
              <a:gdLst/>
              <a:ahLst/>
              <a:cxnLst/>
              <a:rect l="l" t="t" r="r" b="b"/>
              <a:pathLst>
                <a:path w="202565" h="39370">
                  <a:moveTo>
                    <a:pt x="202250" y="0"/>
                  </a:moveTo>
                  <a:lnTo>
                    <a:pt x="0" y="39369"/>
                  </a:lnTo>
                </a:path>
              </a:pathLst>
            </a:custGeom>
            <a:ln w="9525">
              <a:solidFill>
                <a:srgbClr val="A6A6A6"/>
              </a:solidFill>
            </a:ln>
          </p:spPr>
          <p:txBody>
            <a:bodyPr wrap="square" lIns="0" tIns="0" rIns="0" bIns="0" rtlCol="0"/>
            <a:lstStyle/>
            <a:p/>
          </p:txBody>
        </p:sp>
        <p:sp>
          <p:nvSpPr>
            <p:cNvPr id="204" name="object 204"/>
            <p:cNvSpPr/>
            <p:nvPr/>
          </p:nvSpPr>
          <p:spPr>
            <a:xfrm>
              <a:off x="9471300" y="4040269"/>
              <a:ext cx="202565" cy="77470"/>
            </a:xfrm>
            <a:custGeom>
              <a:avLst/>
              <a:gdLst/>
              <a:ahLst/>
              <a:cxnLst/>
              <a:rect l="l" t="t" r="r" b="b"/>
              <a:pathLst>
                <a:path w="202565" h="77470">
                  <a:moveTo>
                    <a:pt x="0" y="77470"/>
                  </a:moveTo>
                  <a:lnTo>
                    <a:pt x="202250" y="0"/>
                  </a:lnTo>
                </a:path>
              </a:pathLst>
            </a:custGeom>
            <a:solidFill>
              <a:srgbClr val="000000"/>
            </a:solidFill>
          </p:spPr>
          <p:txBody>
            <a:bodyPr wrap="square" lIns="0" tIns="0" rIns="0" bIns="0" rtlCol="0"/>
            <a:lstStyle/>
            <a:p/>
          </p:txBody>
        </p:sp>
        <p:sp>
          <p:nvSpPr>
            <p:cNvPr id="205" name="object 205"/>
            <p:cNvSpPr/>
            <p:nvPr/>
          </p:nvSpPr>
          <p:spPr>
            <a:xfrm>
              <a:off x="9471300" y="4040269"/>
              <a:ext cx="202565" cy="77470"/>
            </a:xfrm>
            <a:custGeom>
              <a:avLst/>
              <a:gdLst/>
              <a:ahLst/>
              <a:cxnLst/>
              <a:rect l="l" t="t" r="r" b="b"/>
              <a:pathLst>
                <a:path w="202565" h="77470">
                  <a:moveTo>
                    <a:pt x="202250" y="0"/>
                  </a:moveTo>
                  <a:lnTo>
                    <a:pt x="0" y="77470"/>
                  </a:lnTo>
                </a:path>
              </a:pathLst>
            </a:custGeom>
            <a:ln w="9525">
              <a:solidFill>
                <a:srgbClr val="A6A6A6"/>
              </a:solidFill>
            </a:ln>
          </p:spPr>
          <p:txBody>
            <a:bodyPr wrap="square" lIns="0" tIns="0" rIns="0" bIns="0" rtlCol="0"/>
            <a:lstStyle/>
            <a:p/>
          </p:txBody>
        </p:sp>
      </p:grpSp>
      <p:sp>
        <p:nvSpPr>
          <p:cNvPr id="206" name="object 206"/>
          <p:cNvSpPr txBox="1"/>
          <p:nvPr/>
        </p:nvSpPr>
        <p:spPr>
          <a:xfrm>
            <a:off x="6619263" y="5757452"/>
            <a:ext cx="23812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a:t>
            </a:r>
            <a:r>
              <a:rPr sz="1100" dirty="0">
                <a:solidFill>
                  <a:srgbClr val="353535"/>
                </a:solidFill>
                <a:latin typeface="Arial Unicode MS" panose="020B0604020202020204" charset="-122"/>
                <a:cs typeface="Arial Unicode MS" panose="020B0604020202020204" charset="-122"/>
              </a:rPr>
              <a:t>月</a:t>
            </a:r>
            <a:endParaRPr sz="1100">
              <a:latin typeface="Arial Unicode MS" panose="020B0604020202020204" charset="-122"/>
              <a:cs typeface="Arial Unicode MS" panose="020B0604020202020204" charset="-122"/>
            </a:endParaRPr>
          </a:p>
        </p:txBody>
      </p:sp>
      <p:sp>
        <p:nvSpPr>
          <p:cNvPr id="207" name="object 207"/>
          <p:cNvSpPr txBox="1"/>
          <p:nvPr/>
        </p:nvSpPr>
        <p:spPr>
          <a:xfrm>
            <a:off x="7206626" y="5757452"/>
            <a:ext cx="23812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a:t>
            </a:r>
            <a:r>
              <a:rPr sz="1100" dirty="0">
                <a:solidFill>
                  <a:srgbClr val="353535"/>
                </a:solidFill>
                <a:latin typeface="Arial Unicode MS" panose="020B0604020202020204" charset="-122"/>
                <a:cs typeface="Arial Unicode MS" panose="020B0604020202020204" charset="-122"/>
              </a:rPr>
              <a:t>月</a:t>
            </a:r>
            <a:endParaRPr sz="1100">
              <a:latin typeface="Arial Unicode MS" panose="020B0604020202020204" charset="-122"/>
              <a:cs typeface="Arial Unicode MS" panose="020B0604020202020204" charset="-122"/>
            </a:endParaRPr>
          </a:p>
        </p:txBody>
      </p:sp>
      <p:sp>
        <p:nvSpPr>
          <p:cNvPr id="208" name="object 208"/>
          <p:cNvSpPr txBox="1"/>
          <p:nvPr/>
        </p:nvSpPr>
        <p:spPr>
          <a:xfrm>
            <a:off x="7793988" y="5757452"/>
            <a:ext cx="23812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3</a:t>
            </a:r>
            <a:r>
              <a:rPr sz="1100" dirty="0">
                <a:solidFill>
                  <a:srgbClr val="353535"/>
                </a:solidFill>
                <a:latin typeface="Arial Unicode MS" panose="020B0604020202020204" charset="-122"/>
                <a:cs typeface="Arial Unicode MS" panose="020B0604020202020204" charset="-122"/>
              </a:rPr>
              <a:t>月</a:t>
            </a:r>
            <a:endParaRPr sz="1100">
              <a:latin typeface="Arial Unicode MS" panose="020B0604020202020204" charset="-122"/>
              <a:cs typeface="Arial Unicode MS" panose="020B0604020202020204" charset="-122"/>
            </a:endParaRPr>
          </a:p>
        </p:txBody>
      </p:sp>
      <p:sp>
        <p:nvSpPr>
          <p:cNvPr id="209" name="object 209"/>
          <p:cNvSpPr txBox="1"/>
          <p:nvPr/>
        </p:nvSpPr>
        <p:spPr>
          <a:xfrm>
            <a:off x="8381350" y="5757452"/>
            <a:ext cx="1146175" cy="491490"/>
          </a:xfrm>
          <a:prstGeom prst="rect">
            <a:avLst/>
          </a:prstGeom>
        </p:spPr>
        <p:txBody>
          <a:bodyPr vert="horz" wrap="square" lIns="0" tIns="12700" rIns="0" bIns="0" rtlCol="0">
            <a:spAutoFit/>
          </a:bodyPr>
          <a:lstStyle/>
          <a:p>
            <a:pPr marL="12700">
              <a:lnSpc>
                <a:spcPct val="100000"/>
              </a:lnSpc>
              <a:spcBef>
                <a:spcPts val="100"/>
              </a:spcBef>
              <a:tabLst>
                <a:tab pos="599440" algn="l"/>
              </a:tabLst>
            </a:pPr>
            <a:r>
              <a:rPr sz="1100" spc="-40" dirty="0">
                <a:solidFill>
                  <a:srgbClr val="353535"/>
                </a:solidFill>
                <a:latin typeface="Arial Unicode MS" panose="020B0604020202020204" charset="-122"/>
                <a:cs typeface="Arial Unicode MS" panose="020B0604020202020204" charset="-122"/>
              </a:rPr>
              <a:t>4</a:t>
            </a:r>
            <a:r>
              <a:rPr sz="1100" dirty="0">
                <a:solidFill>
                  <a:srgbClr val="353535"/>
                </a:solidFill>
                <a:latin typeface="Arial Unicode MS" panose="020B0604020202020204" charset="-122"/>
                <a:cs typeface="Arial Unicode MS" panose="020B0604020202020204" charset="-122"/>
              </a:rPr>
              <a:t>月	</a:t>
            </a:r>
            <a:r>
              <a:rPr sz="1100" spc="-40" dirty="0">
                <a:solidFill>
                  <a:srgbClr val="353535"/>
                </a:solidFill>
                <a:latin typeface="Arial Unicode MS" panose="020B0604020202020204" charset="-122"/>
                <a:cs typeface="Arial Unicode MS" panose="020B0604020202020204" charset="-122"/>
              </a:rPr>
              <a:t>5</a:t>
            </a:r>
            <a:r>
              <a:rPr sz="1100" dirty="0">
                <a:solidFill>
                  <a:srgbClr val="353535"/>
                </a:solidFill>
                <a:latin typeface="Arial Unicode MS" panose="020B0604020202020204" charset="-122"/>
                <a:cs typeface="Arial Unicode MS" panose="020B0604020202020204" charset="-122"/>
              </a:rPr>
              <a:t>月</a:t>
            </a:r>
            <a:endParaRPr sz="1100">
              <a:latin typeface="Arial Unicode MS" panose="020B0604020202020204" charset="-122"/>
              <a:cs typeface="Arial Unicode MS" panose="020B0604020202020204" charset="-122"/>
            </a:endParaRPr>
          </a:p>
          <a:p>
            <a:pPr>
              <a:lnSpc>
                <a:spcPct val="100000"/>
              </a:lnSpc>
              <a:spcBef>
                <a:spcPts val="70"/>
              </a:spcBef>
            </a:pPr>
            <a:endParaRPr sz="550">
              <a:latin typeface="Arial Unicode MS" panose="020B0604020202020204" charset="-122"/>
              <a:cs typeface="Arial Unicode MS" panose="020B0604020202020204" charset="-122"/>
            </a:endParaRPr>
          </a:p>
          <a:p>
            <a:pPr marL="154940">
              <a:lnSpc>
                <a:spcPct val="100000"/>
              </a:lnSpc>
            </a:pPr>
            <a:r>
              <a:rPr sz="1100" dirty="0">
                <a:solidFill>
                  <a:srgbClr val="353535"/>
                </a:solidFill>
                <a:latin typeface="Arial Unicode MS" panose="020B0604020202020204" charset="-122"/>
                <a:cs typeface="Arial Unicode MS" panose="020B0604020202020204" charset="-122"/>
              </a:rPr>
              <a:t>三线及以下城市</a:t>
            </a:r>
            <a:endParaRPr sz="1100">
              <a:latin typeface="Arial Unicode MS" panose="020B0604020202020204" charset="-122"/>
              <a:cs typeface="Arial Unicode MS" panose="020B0604020202020204" charset="-122"/>
            </a:endParaRPr>
          </a:p>
        </p:txBody>
      </p:sp>
      <p:sp>
        <p:nvSpPr>
          <p:cNvPr id="210" name="object 210"/>
          <p:cNvSpPr txBox="1"/>
          <p:nvPr/>
        </p:nvSpPr>
        <p:spPr>
          <a:xfrm>
            <a:off x="9556075" y="5757452"/>
            <a:ext cx="23812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6</a:t>
            </a:r>
            <a:r>
              <a:rPr sz="1100" dirty="0">
                <a:solidFill>
                  <a:srgbClr val="353535"/>
                </a:solidFill>
                <a:latin typeface="Arial Unicode MS" panose="020B0604020202020204" charset="-122"/>
                <a:cs typeface="Arial Unicode MS" panose="020B0604020202020204" charset="-122"/>
              </a:rPr>
              <a:t>月</a:t>
            </a:r>
            <a:endParaRPr sz="1100">
              <a:latin typeface="Arial Unicode MS" panose="020B0604020202020204" charset="-122"/>
              <a:cs typeface="Arial Unicode MS" panose="020B0604020202020204" charset="-122"/>
            </a:endParaRPr>
          </a:p>
        </p:txBody>
      </p:sp>
      <p:sp>
        <p:nvSpPr>
          <p:cNvPr id="211" name="object 211"/>
          <p:cNvSpPr txBox="1"/>
          <p:nvPr/>
        </p:nvSpPr>
        <p:spPr>
          <a:xfrm>
            <a:off x="6477068" y="5597431"/>
            <a:ext cx="168910" cy="193040"/>
          </a:xfrm>
          <a:prstGeom prst="rect">
            <a:avLst/>
          </a:prstGeom>
        </p:spPr>
        <p:txBody>
          <a:bodyPr vert="horz" wrap="square" lIns="0" tIns="12700" rIns="0" bIns="0" rtlCol="0">
            <a:spAutoFit/>
          </a:bodyPr>
          <a:lstStyle/>
          <a:p>
            <a:pPr marL="12700">
              <a:lnSpc>
                <a:spcPct val="100000"/>
              </a:lnSpc>
              <a:spcBef>
                <a:spcPts val="100"/>
              </a:spcBef>
            </a:pPr>
            <a:r>
              <a:rPr sz="1100" spc="-240"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212" name="object 212"/>
          <p:cNvSpPr txBox="1"/>
          <p:nvPr/>
        </p:nvSpPr>
        <p:spPr>
          <a:xfrm>
            <a:off x="6399281" y="4855823"/>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solidFill>
                  <a:srgbClr val="353535"/>
                </a:solidFill>
                <a:latin typeface="Arial Unicode MS" panose="020B0604020202020204" charset="-122"/>
                <a:cs typeface="Arial Unicode MS" panose="020B0604020202020204" charset="-122"/>
              </a:rPr>
              <a:t>20%</a:t>
            </a:r>
            <a:endParaRPr sz="1100">
              <a:latin typeface="Arial Unicode MS" panose="020B0604020202020204" charset="-122"/>
              <a:cs typeface="Arial Unicode MS" panose="020B0604020202020204" charset="-122"/>
            </a:endParaRPr>
          </a:p>
        </p:txBody>
      </p:sp>
      <p:sp>
        <p:nvSpPr>
          <p:cNvPr id="213" name="object 213"/>
          <p:cNvSpPr txBox="1"/>
          <p:nvPr/>
        </p:nvSpPr>
        <p:spPr>
          <a:xfrm>
            <a:off x="6399281" y="4114215"/>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solidFill>
                  <a:srgbClr val="353535"/>
                </a:solidFill>
                <a:latin typeface="Arial Unicode MS" panose="020B0604020202020204" charset="-122"/>
                <a:cs typeface="Arial Unicode MS" panose="020B0604020202020204" charset="-122"/>
              </a:rPr>
              <a:t>40%</a:t>
            </a:r>
            <a:endParaRPr sz="1100">
              <a:latin typeface="Arial Unicode MS" panose="020B0604020202020204" charset="-122"/>
              <a:cs typeface="Arial Unicode MS" panose="020B0604020202020204" charset="-122"/>
            </a:endParaRPr>
          </a:p>
        </p:txBody>
      </p:sp>
      <p:sp>
        <p:nvSpPr>
          <p:cNvPr id="214" name="object 214"/>
          <p:cNvSpPr txBox="1"/>
          <p:nvPr/>
        </p:nvSpPr>
        <p:spPr>
          <a:xfrm>
            <a:off x="6399281" y="3372607"/>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solidFill>
                  <a:srgbClr val="353535"/>
                </a:solidFill>
                <a:latin typeface="Arial Unicode MS" panose="020B0604020202020204" charset="-122"/>
                <a:cs typeface="Arial Unicode MS" panose="020B0604020202020204" charset="-122"/>
              </a:rPr>
              <a:t>60%</a:t>
            </a:r>
            <a:endParaRPr sz="1100">
              <a:latin typeface="Arial Unicode MS" panose="020B0604020202020204" charset="-122"/>
              <a:cs typeface="Arial Unicode MS" panose="020B0604020202020204" charset="-122"/>
            </a:endParaRPr>
          </a:p>
        </p:txBody>
      </p:sp>
      <p:sp>
        <p:nvSpPr>
          <p:cNvPr id="215" name="object 215"/>
          <p:cNvSpPr txBox="1"/>
          <p:nvPr/>
        </p:nvSpPr>
        <p:spPr>
          <a:xfrm>
            <a:off x="6399281" y="2630998"/>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solidFill>
                  <a:srgbClr val="353535"/>
                </a:solidFill>
                <a:latin typeface="Arial Unicode MS" panose="020B0604020202020204" charset="-122"/>
                <a:cs typeface="Arial Unicode MS" panose="020B0604020202020204" charset="-122"/>
              </a:rPr>
              <a:t>80%</a:t>
            </a:r>
            <a:endParaRPr sz="1100">
              <a:latin typeface="Arial Unicode MS" panose="020B0604020202020204" charset="-122"/>
              <a:cs typeface="Arial Unicode MS" panose="020B0604020202020204" charset="-122"/>
            </a:endParaRPr>
          </a:p>
        </p:txBody>
      </p:sp>
      <p:sp>
        <p:nvSpPr>
          <p:cNvPr id="216" name="object 216"/>
          <p:cNvSpPr txBox="1"/>
          <p:nvPr/>
        </p:nvSpPr>
        <p:spPr>
          <a:xfrm>
            <a:off x="6327843" y="1889390"/>
            <a:ext cx="315595" cy="193040"/>
          </a:xfrm>
          <a:prstGeom prst="rect">
            <a:avLst/>
          </a:prstGeom>
        </p:spPr>
        <p:txBody>
          <a:bodyPr vert="horz" wrap="square" lIns="0" tIns="12700" rIns="0" bIns="0" rtlCol="0">
            <a:spAutoFit/>
          </a:bodyPr>
          <a:lstStyle/>
          <a:p>
            <a:pPr marL="12700">
              <a:lnSpc>
                <a:spcPct val="100000"/>
              </a:lnSpc>
              <a:spcBef>
                <a:spcPts val="100"/>
              </a:spcBef>
            </a:pPr>
            <a:r>
              <a:rPr sz="1100" spc="-1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217" name="object 217"/>
          <p:cNvSpPr txBox="1"/>
          <p:nvPr/>
        </p:nvSpPr>
        <p:spPr>
          <a:xfrm>
            <a:off x="6734379" y="5202525"/>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21.3%</a:t>
            </a:r>
            <a:endParaRPr sz="1100">
              <a:latin typeface="Arial Unicode MS" panose="020B0604020202020204" charset="-122"/>
              <a:cs typeface="Arial Unicode MS" panose="020B0604020202020204" charset="-122"/>
            </a:endParaRPr>
          </a:p>
        </p:txBody>
      </p:sp>
      <p:sp>
        <p:nvSpPr>
          <p:cNvPr id="218" name="object 218"/>
          <p:cNvSpPr txBox="1"/>
          <p:nvPr/>
        </p:nvSpPr>
        <p:spPr>
          <a:xfrm>
            <a:off x="7744776" y="5191401"/>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21.9%</a:t>
            </a:r>
            <a:endParaRPr sz="1100">
              <a:latin typeface="Arial Unicode MS" panose="020B0604020202020204" charset="-122"/>
              <a:cs typeface="Arial Unicode MS" panose="020B0604020202020204" charset="-122"/>
            </a:endParaRPr>
          </a:p>
        </p:txBody>
      </p:sp>
      <p:sp>
        <p:nvSpPr>
          <p:cNvPr id="219" name="object 219"/>
          <p:cNvSpPr txBox="1"/>
          <p:nvPr/>
        </p:nvSpPr>
        <p:spPr>
          <a:xfrm>
            <a:off x="9304612" y="5142733"/>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21.1%</a:t>
            </a:r>
            <a:endParaRPr sz="1100">
              <a:latin typeface="Arial Unicode MS" panose="020B0604020202020204" charset="-122"/>
              <a:cs typeface="Arial Unicode MS" panose="020B0604020202020204" charset="-122"/>
            </a:endParaRPr>
          </a:p>
        </p:txBody>
      </p:sp>
      <p:sp>
        <p:nvSpPr>
          <p:cNvPr id="220" name="object 220"/>
          <p:cNvSpPr txBox="1"/>
          <p:nvPr/>
        </p:nvSpPr>
        <p:spPr>
          <a:xfrm>
            <a:off x="6759661" y="3930388"/>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48.0%</a:t>
            </a:r>
            <a:endParaRPr sz="1100">
              <a:latin typeface="Arial Unicode MS" panose="020B0604020202020204" charset="-122"/>
              <a:cs typeface="Arial Unicode MS" panose="020B0604020202020204" charset="-122"/>
            </a:endParaRPr>
          </a:p>
        </p:txBody>
      </p:sp>
      <p:sp>
        <p:nvSpPr>
          <p:cNvPr id="221" name="object 221"/>
          <p:cNvSpPr txBox="1"/>
          <p:nvPr/>
        </p:nvSpPr>
        <p:spPr>
          <a:xfrm>
            <a:off x="7744776" y="3928812"/>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46.6%</a:t>
            </a:r>
            <a:endParaRPr sz="1100">
              <a:latin typeface="Arial Unicode MS" panose="020B0604020202020204" charset="-122"/>
              <a:cs typeface="Arial Unicode MS" panose="020B0604020202020204" charset="-122"/>
            </a:endParaRPr>
          </a:p>
        </p:txBody>
      </p:sp>
      <p:sp>
        <p:nvSpPr>
          <p:cNvPr id="222" name="object 222"/>
          <p:cNvSpPr txBox="1"/>
          <p:nvPr/>
        </p:nvSpPr>
        <p:spPr>
          <a:xfrm>
            <a:off x="9304612" y="3908975"/>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FFFFFF"/>
                </a:solidFill>
                <a:latin typeface="Arial Unicode MS" panose="020B0604020202020204" charset="-122"/>
                <a:cs typeface="Arial Unicode MS" panose="020B0604020202020204" charset="-122"/>
              </a:rPr>
              <a:t>46.7%</a:t>
            </a:r>
            <a:endParaRPr sz="1100">
              <a:latin typeface="Arial Unicode MS" panose="020B0604020202020204" charset="-122"/>
              <a:cs typeface="Arial Unicode MS" panose="020B0604020202020204" charset="-122"/>
            </a:endParaRPr>
          </a:p>
        </p:txBody>
      </p:sp>
      <p:sp>
        <p:nvSpPr>
          <p:cNvPr id="223" name="object 223"/>
          <p:cNvSpPr txBox="1"/>
          <p:nvPr/>
        </p:nvSpPr>
        <p:spPr>
          <a:xfrm>
            <a:off x="6721738" y="2496674"/>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30.7%</a:t>
            </a:r>
            <a:endParaRPr sz="1100">
              <a:latin typeface="Arial Unicode MS" panose="020B0604020202020204" charset="-122"/>
              <a:cs typeface="Arial Unicode MS" panose="020B0604020202020204" charset="-122"/>
            </a:endParaRPr>
          </a:p>
        </p:txBody>
      </p:sp>
      <p:sp>
        <p:nvSpPr>
          <p:cNvPr id="224" name="object 224"/>
          <p:cNvSpPr txBox="1"/>
          <p:nvPr/>
        </p:nvSpPr>
        <p:spPr>
          <a:xfrm>
            <a:off x="7744776" y="2469698"/>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31.5%</a:t>
            </a:r>
            <a:endParaRPr sz="1100">
              <a:latin typeface="Arial Unicode MS" panose="020B0604020202020204" charset="-122"/>
              <a:cs typeface="Arial Unicode MS" panose="020B0604020202020204" charset="-122"/>
            </a:endParaRPr>
          </a:p>
        </p:txBody>
      </p:sp>
      <p:sp>
        <p:nvSpPr>
          <p:cNvPr id="225" name="object 225"/>
          <p:cNvSpPr txBox="1"/>
          <p:nvPr/>
        </p:nvSpPr>
        <p:spPr>
          <a:xfrm>
            <a:off x="9367756" y="2435306"/>
            <a:ext cx="346710" cy="193040"/>
          </a:xfrm>
          <a:prstGeom prst="rect">
            <a:avLst/>
          </a:prstGeom>
        </p:spPr>
        <p:txBody>
          <a:bodyPr vert="horz" wrap="square" lIns="0" tIns="12700" rIns="0" bIns="0" rtlCol="0">
            <a:spAutoFit/>
          </a:bodyPr>
          <a:lstStyle/>
          <a:p>
            <a:pPr marL="12700">
              <a:lnSpc>
                <a:spcPct val="100000"/>
              </a:lnSpc>
              <a:spcBef>
                <a:spcPts val="100"/>
              </a:spcBef>
            </a:pPr>
            <a:r>
              <a:rPr sz="1100" spc="-125" dirty="0">
                <a:solidFill>
                  <a:srgbClr val="353535"/>
                </a:solidFill>
                <a:latin typeface="Arial Unicode MS" panose="020B0604020202020204" charset="-122"/>
                <a:cs typeface="Arial Unicode MS" panose="020B0604020202020204" charset="-122"/>
              </a:rPr>
              <a:t>32.2%</a:t>
            </a:r>
            <a:endParaRPr sz="1100">
              <a:latin typeface="Arial Unicode MS" panose="020B0604020202020204" charset="-122"/>
              <a:cs typeface="Arial Unicode MS" panose="020B0604020202020204" charset="-122"/>
            </a:endParaRPr>
          </a:p>
        </p:txBody>
      </p:sp>
      <p:sp>
        <p:nvSpPr>
          <p:cNvPr id="226" name="object 226"/>
          <p:cNvSpPr/>
          <p:nvPr/>
        </p:nvSpPr>
        <p:spPr>
          <a:xfrm>
            <a:off x="6804065" y="6124082"/>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899397"/>
          </a:solidFill>
        </p:spPr>
        <p:txBody>
          <a:bodyPr wrap="square" lIns="0" tIns="0" rIns="0" bIns="0" rtlCol="0"/>
          <a:lstStyle/>
          <a:p/>
        </p:txBody>
      </p:sp>
      <p:sp>
        <p:nvSpPr>
          <p:cNvPr id="227" name="object 227"/>
          <p:cNvSpPr txBox="1"/>
          <p:nvPr/>
        </p:nvSpPr>
        <p:spPr>
          <a:xfrm>
            <a:off x="6698767" y="6055907"/>
            <a:ext cx="1600200" cy="618490"/>
          </a:xfrm>
          <a:prstGeom prst="rect">
            <a:avLst/>
          </a:prstGeom>
        </p:spPr>
        <p:txBody>
          <a:bodyPr vert="horz" wrap="square" lIns="0" tIns="12700" rIns="0" bIns="0" rtlCol="0">
            <a:spAutoFit/>
          </a:bodyPr>
          <a:lstStyle/>
          <a:p>
            <a:pPr marL="218440">
              <a:lnSpc>
                <a:spcPct val="100000"/>
              </a:lnSpc>
              <a:spcBef>
                <a:spcPts val="100"/>
              </a:spcBef>
              <a:tabLst>
                <a:tab pos="1028065" algn="l"/>
              </a:tabLst>
            </a:pPr>
            <a:r>
              <a:rPr sz="1100" dirty="0">
                <a:solidFill>
                  <a:srgbClr val="353535"/>
                </a:solidFill>
                <a:latin typeface="Arial Unicode MS" panose="020B0604020202020204" charset="-122"/>
                <a:cs typeface="Arial Unicode MS" panose="020B0604020202020204" charset="-122"/>
              </a:rPr>
              <a:t>一线城市	二线城市</a:t>
            </a:r>
            <a:endParaRPr sz="1100">
              <a:latin typeface="Arial Unicode MS" panose="020B0604020202020204" charset="-122"/>
              <a:cs typeface="Arial Unicode MS" panose="020B0604020202020204" charset="-122"/>
            </a:endParaRPr>
          </a:p>
          <a:p>
            <a:pPr>
              <a:lnSpc>
                <a:spcPct val="100000"/>
              </a:lnSpc>
              <a:spcBef>
                <a:spcPts val="75"/>
              </a:spcBef>
            </a:pPr>
            <a:endParaRPr sz="1050">
              <a:latin typeface="Arial Unicode MS" panose="020B0604020202020204" charset="-122"/>
              <a:cs typeface="Arial Unicode MS" panose="020B0604020202020204" charset="-122"/>
            </a:endParaRPr>
          </a:p>
          <a:p>
            <a:pPr marL="12700">
              <a:lnSpc>
                <a:spcPct val="10000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228" name="object 228"/>
          <p:cNvSpPr/>
          <p:nvPr/>
        </p:nvSpPr>
        <p:spPr>
          <a:xfrm>
            <a:off x="7613818" y="6124082"/>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ADB4B7"/>
          </a:solidFill>
        </p:spPr>
        <p:txBody>
          <a:bodyPr wrap="square" lIns="0" tIns="0" rIns="0" bIns="0" rtlCol="0"/>
          <a:lstStyle/>
          <a:p/>
        </p:txBody>
      </p:sp>
      <p:sp>
        <p:nvSpPr>
          <p:cNvPr id="229" name="object 229"/>
          <p:cNvSpPr/>
          <p:nvPr/>
        </p:nvSpPr>
        <p:spPr>
          <a:xfrm>
            <a:off x="8423570" y="6124082"/>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EFEFF1"/>
          </a:solidFill>
        </p:spPr>
        <p:txBody>
          <a:bodyPr wrap="square" lIns="0" tIns="0" rIns="0" bIns="0" rtlCol="0"/>
          <a:lstStyle/>
          <a:p/>
        </p:txBody>
      </p:sp>
      <p:sp>
        <p:nvSpPr>
          <p:cNvPr id="230" name="object 230"/>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231" name="object 23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91605" y="1977883"/>
            <a:ext cx="2879725" cy="3650615"/>
            <a:chOff x="691605" y="1977883"/>
            <a:chExt cx="2879725" cy="3650615"/>
          </a:xfrm>
        </p:grpSpPr>
        <p:sp>
          <p:nvSpPr>
            <p:cNvPr id="3" name="object 3"/>
            <p:cNvSpPr/>
            <p:nvPr/>
          </p:nvSpPr>
          <p:spPr>
            <a:xfrm>
              <a:off x="778154" y="4338789"/>
              <a:ext cx="268605" cy="1283335"/>
            </a:xfrm>
            <a:custGeom>
              <a:avLst/>
              <a:gdLst/>
              <a:ahLst/>
              <a:cxnLst/>
              <a:rect l="l" t="t" r="r" b="b"/>
              <a:pathLst>
                <a:path w="268605" h="1283335">
                  <a:moveTo>
                    <a:pt x="267982" y="745515"/>
                  </a:moveTo>
                  <a:lnTo>
                    <a:pt x="0" y="745515"/>
                  </a:lnTo>
                  <a:lnTo>
                    <a:pt x="0" y="1282750"/>
                  </a:lnTo>
                  <a:lnTo>
                    <a:pt x="267982" y="1282750"/>
                  </a:lnTo>
                  <a:lnTo>
                    <a:pt x="267982" y="745515"/>
                  </a:lnTo>
                  <a:close/>
                </a:path>
                <a:path w="268605" h="1283335">
                  <a:moveTo>
                    <a:pt x="267982" y="0"/>
                  </a:moveTo>
                  <a:lnTo>
                    <a:pt x="0" y="0"/>
                  </a:lnTo>
                  <a:lnTo>
                    <a:pt x="0" y="542315"/>
                  </a:lnTo>
                  <a:lnTo>
                    <a:pt x="267982" y="542315"/>
                  </a:lnTo>
                  <a:lnTo>
                    <a:pt x="267982" y="0"/>
                  </a:lnTo>
                  <a:close/>
                </a:path>
              </a:pathLst>
            </a:custGeom>
            <a:solidFill>
              <a:srgbClr val="899397"/>
            </a:solidFill>
          </p:spPr>
          <p:txBody>
            <a:bodyPr wrap="square" lIns="0" tIns="0" rIns="0" bIns="0" rtlCol="0"/>
            <a:lstStyle/>
            <a:p/>
          </p:txBody>
        </p:sp>
        <p:sp>
          <p:nvSpPr>
            <p:cNvPr id="4" name="object 4"/>
            <p:cNvSpPr/>
            <p:nvPr/>
          </p:nvSpPr>
          <p:spPr>
            <a:xfrm>
              <a:off x="778157" y="4338778"/>
              <a:ext cx="268605" cy="1283335"/>
            </a:xfrm>
            <a:custGeom>
              <a:avLst/>
              <a:gdLst/>
              <a:ahLst/>
              <a:cxnLst/>
              <a:rect l="l" t="t" r="r" b="b"/>
              <a:pathLst>
                <a:path w="268605" h="1283335">
                  <a:moveTo>
                    <a:pt x="0" y="0"/>
                  </a:moveTo>
                  <a:lnTo>
                    <a:pt x="267980" y="0"/>
                  </a:lnTo>
                  <a:lnTo>
                    <a:pt x="267980" y="1282753"/>
                  </a:lnTo>
                  <a:lnTo>
                    <a:pt x="0" y="1282753"/>
                  </a:lnTo>
                  <a:lnTo>
                    <a:pt x="0" y="0"/>
                  </a:lnTo>
                  <a:close/>
                </a:path>
              </a:pathLst>
            </a:custGeom>
            <a:ln w="3175">
              <a:solidFill>
                <a:srgbClr val="000000"/>
              </a:solidFill>
            </a:ln>
          </p:spPr>
          <p:txBody>
            <a:bodyPr wrap="square" lIns="0" tIns="0" rIns="0" bIns="0" rtlCol="0"/>
            <a:lstStyle/>
            <a:p/>
          </p:txBody>
        </p:sp>
        <p:sp>
          <p:nvSpPr>
            <p:cNvPr id="5" name="object 5"/>
            <p:cNvSpPr/>
            <p:nvPr/>
          </p:nvSpPr>
          <p:spPr>
            <a:xfrm>
              <a:off x="778154" y="4338789"/>
              <a:ext cx="268605" cy="1283335"/>
            </a:xfrm>
            <a:custGeom>
              <a:avLst/>
              <a:gdLst/>
              <a:ahLst/>
              <a:cxnLst/>
              <a:rect l="l" t="t" r="r" b="b"/>
              <a:pathLst>
                <a:path w="268605" h="1283335">
                  <a:moveTo>
                    <a:pt x="267982" y="745515"/>
                  </a:moveTo>
                  <a:lnTo>
                    <a:pt x="0" y="745515"/>
                  </a:lnTo>
                  <a:lnTo>
                    <a:pt x="0" y="1282750"/>
                  </a:lnTo>
                  <a:lnTo>
                    <a:pt x="267982" y="1282750"/>
                  </a:lnTo>
                  <a:lnTo>
                    <a:pt x="267982" y="745515"/>
                  </a:lnTo>
                  <a:close/>
                </a:path>
                <a:path w="268605" h="1283335">
                  <a:moveTo>
                    <a:pt x="267982" y="0"/>
                  </a:moveTo>
                  <a:lnTo>
                    <a:pt x="0" y="0"/>
                  </a:lnTo>
                  <a:lnTo>
                    <a:pt x="0" y="542315"/>
                  </a:lnTo>
                  <a:lnTo>
                    <a:pt x="267982" y="542315"/>
                  </a:lnTo>
                  <a:lnTo>
                    <a:pt x="267982" y="0"/>
                  </a:lnTo>
                  <a:close/>
                </a:path>
              </a:pathLst>
            </a:custGeom>
            <a:solidFill>
              <a:srgbClr val="000000"/>
            </a:solidFill>
          </p:spPr>
          <p:txBody>
            <a:bodyPr wrap="square" lIns="0" tIns="0" rIns="0" bIns="0" rtlCol="0"/>
            <a:lstStyle/>
            <a:p/>
          </p:txBody>
        </p:sp>
        <p:sp>
          <p:nvSpPr>
            <p:cNvPr id="6" name="object 6"/>
            <p:cNvSpPr/>
            <p:nvPr/>
          </p:nvSpPr>
          <p:spPr>
            <a:xfrm>
              <a:off x="778157" y="4338778"/>
              <a:ext cx="268605" cy="1283335"/>
            </a:xfrm>
            <a:custGeom>
              <a:avLst/>
              <a:gdLst/>
              <a:ahLst/>
              <a:cxnLst/>
              <a:rect l="l" t="t" r="r" b="b"/>
              <a:pathLst>
                <a:path w="268605" h="1283335">
                  <a:moveTo>
                    <a:pt x="0" y="0"/>
                  </a:moveTo>
                  <a:lnTo>
                    <a:pt x="267980" y="0"/>
                  </a:lnTo>
                  <a:lnTo>
                    <a:pt x="267980" y="1282753"/>
                  </a:lnTo>
                  <a:lnTo>
                    <a:pt x="0" y="1282753"/>
                  </a:lnTo>
                  <a:lnTo>
                    <a:pt x="0" y="0"/>
                  </a:lnTo>
                  <a:close/>
                </a:path>
              </a:pathLst>
            </a:custGeom>
            <a:ln w="9525">
              <a:solidFill>
                <a:srgbClr val="000000"/>
              </a:solidFill>
            </a:ln>
          </p:spPr>
          <p:txBody>
            <a:bodyPr wrap="square" lIns="0" tIns="0" rIns="0" bIns="0" rtlCol="0"/>
            <a:lstStyle/>
            <a:p/>
          </p:txBody>
        </p:sp>
        <p:sp>
          <p:nvSpPr>
            <p:cNvPr id="7" name="object 7"/>
            <p:cNvSpPr/>
            <p:nvPr/>
          </p:nvSpPr>
          <p:spPr>
            <a:xfrm>
              <a:off x="1126528" y="4035678"/>
              <a:ext cx="268605" cy="1586230"/>
            </a:xfrm>
            <a:custGeom>
              <a:avLst/>
              <a:gdLst/>
              <a:ahLst/>
              <a:cxnLst/>
              <a:rect l="l" t="t" r="r" b="b"/>
              <a:pathLst>
                <a:path w="268605" h="1586229">
                  <a:moveTo>
                    <a:pt x="267982" y="897064"/>
                  </a:moveTo>
                  <a:lnTo>
                    <a:pt x="0" y="897064"/>
                  </a:lnTo>
                  <a:lnTo>
                    <a:pt x="0" y="1585861"/>
                  </a:lnTo>
                  <a:lnTo>
                    <a:pt x="267982" y="1585861"/>
                  </a:lnTo>
                  <a:lnTo>
                    <a:pt x="267982" y="897064"/>
                  </a:lnTo>
                  <a:close/>
                </a:path>
                <a:path w="268605" h="1586229">
                  <a:moveTo>
                    <a:pt x="267982" y="0"/>
                  </a:moveTo>
                  <a:lnTo>
                    <a:pt x="0" y="0"/>
                  </a:lnTo>
                  <a:lnTo>
                    <a:pt x="0" y="693864"/>
                  </a:lnTo>
                  <a:lnTo>
                    <a:pt x="267982" y="693864"/>
                  </a:lnTo>
                  <a:lnTo>
                    <a:pt x="267982" y="0"/>
                  </a:lnTo>
                  <a:close/>
                </a:path>
              </a:pathLst>
            </a:custGeom>
            <a:solidFill>
              <a:srgbClr val="899397"/>
            </a:solidFill>
          </p:spPr>
          <p:txBody>
            <a:bodyPr wrap="square" lIns="0" tIns="0" rIns="0" bIns="0" rtlCol="0"/>
            <a:lstStyle/>
            <a:p/>
          </p:txBody>
        </p:sp>
        <p:sp>
          <p:nvSpPr>
            <p:cNvPr id="8" name="object 8"/>
            <p:cNvSpPr/>
            <p:nvPr/>
          </p:nvSpPr>
          <p:spPr>
            <a:xfrm>
              <a:off x="1126532" y="4035669"/>
              <a:ext cx="268605" cy="1586230"/>
            </a:xfrm>
            <a:custGeom>
              <a:avLst/>
              <a:gdLst/>
              <a:ahLst/>
              <a:cxnLst/>
              <a:rect l="l" t="t" r="r" b="b"/>
              <a:pathLst>
                <a:path w="268605" h="1586229">
                  <a:moveTo>
                    <a:pt x="0" y="0"/>
                  </a:moveTo>
                  <a:lnTo>
                    <a:pt x="267980" y="0"/>
                  </a:lnTo>
                  <a:lnTo>
                    <a:pt x="267980" y="1585861"/>
                  </a:lnTo>
                  <a:lnTo>
                    <a:pt x="0" y="1585861"/>
                  </a:lnTo>
                  <a:lnTo>
                    <a:pt x="0" y="0"/>
                  </a:lnTo>
                  <a:close/>
                </a:path>
              </a:pathLst>
            </a:custGeom>
            <a:ln w="3175">
              <a:solidFill>
                <a:srgbClr val="000000"/>
              </a:solidFill>
            </a:ln>
          </p:spPr>
          <p:txBody>
            <a:bodyPr wrap="square" lIns="0" tIns="0" rIns="0" bIns="0" rtlCol="0"/>
            <a:lstStyle/>
            <a:p/>
          </p:txBody>
        </p:sp>
        <p:sp>
          <p:nvSpPr>
            <p:cNvPr id="9" name="object 9"/>
            <p:cNvSpPr/>
            <p:nvPr/>
          </p:nvSpPr>
          <p:spPr>
            <a:xfrm>
              <a:off x="1126528" y="4035678"/>
              <a:ext cx="268605" cy="1586230"/>
            </a:xfrm>
            <a:custGeom>
              <a:avLst/>
              <a:gdLst/>
              <a:ahLst/>
              <a:cxnLst/>
              <a:rect l="l" t="t" r="r" b="b"/>
              <a:pathLst>
                <a:path w="268605" h="1586229">
                  <a:moveTo>
                    <a:pt x="267982" y="897064"/>
                  </a:moveTo>
                  <a:lnTo>
                    <a:pt x="0" y="897064"/>
                  </a:lnTo>
                  <a:lnTo>
                    <a:pt x="0" y="1585861"/>
                  </a:lnTo>
                  <a:lnTo>
                    <a:pt x="267982" y="1585861"/>
                  </a:lnTo>
                  <a:lnTo>
                    <a:pt x="267982" y="897064"/>
                  </a:lnTo>
                  <a:close/>
                </a:path>
                <a:path w="268605" h="1586229">
                  <a:moveTo>
                    <a:pt x="267982" y="0"/>
                  </a:moveTo>
                  <a:lnTo>
                    <a:pt x="0" y="0"/>
                  </a:lnTo>
                  <a:lnTo>
                    <a:pt x="0" y="693864"/>
                  </a:lnTo>
                  <a:lnTo>
                    <a:pt x="267982" y="693864"/>
                  </a:lnTo>
                  <a:lnTo>
                    <a:pt x="267982" y="0"/>
                  </a:lnTo>
                  <a:close/>
                </a:path>
              </a:pathLst>
            </a:custGeom>
            <a:solidFill>
              <a:srgbClr val="000000"/>
            </a:solidFill>
          </p:spPr>
          <p:txBody>
            <a:bodyPr wrap="square" lIns="0" tIns="0" rIns="0" bIns="0" rtlCol="0"/>
            <a:lstStyle/>
            <a:p/>
          </p:txBody>
        </p:sp>
        <p:sp>
          <p:nvSpPr>
            <p:cNvPr id="10" name="object 10"/>
            <p:cNvSpPr/>
            <p:nvPr/>
          </p:nvSpPr>
          <p:spPr>
            <a:xfrm>
              <a:off x="1126532" y="4035669"/>
              <a:ext cx="268605" cy="1586230"/>
            </a:xfrm>
            <a:custGeom>
              <a:avLst/>
              <a:gdLst/>
              <a:ahLst/>
              <a:cxnLst/>
              <a:rect l="l" t="t" r="r" b="b"/>
              <a:pathLst>
                <a:path w="268605" h="1586229">
                  <a:moveTo>
                    <a:pt x="0" y="0"/>
                  </a:moveTo>
                  <a:lnTo>
                    <a:pt x="267980" y="0"/>
                  </a:lnTo>
                  <a:lnTo>
                    <a:pt x="267980" y="1585861"/>
                  </a:lnTo>
                  <a:lnTo>
                    <a:pt x="0" y="1585861"/>
                  </a:lnTo>
                  <a:lnTo>
                    <a:pt x="0" y="0"/>
                  </a:lnTo>
                  <a:close/>
                </a:path>
              </a:pathLst>
            </a:custGeom>
            <a:ln w="9525">
              <a:solidFill>
                <a:srgbClr val="000000"/>
              </a:solidFill>
            </a:ln>
          </p:spPr>
          <p:txBody>
            <a:bodyPr wrap="square" lIns="0" tIns="0" rIns="0" bIns="0" rtlCol="0"/>
            <a:lstStyle/>
            <a:p/>
          </p:txBody>
        </p:sp>
        <p:sp>
          <p:nvSpPr>
            <p:cNvPr id="11" name="object 11"/>
            <p:cNvSpPr/>
            <p:nvPr/>
          </p:nvSpPr>
          <p:spPr>
            <a:xfrm>
              <a:off x="1474901" y="3647693"/>
              <a:ext cx="268605" cy="1974214"/>
            </a:xfrm>
            <a:custGeom>
              <a:avLst/>
              <a:gdLst/>
              <a:ahLst/>
              <a:cxnLst/>
              <a:rect l="l" t="t" r="r" b="b"/>
              <a:pathLst>
                <a:path w="268605" h="1974214">
                  <a:moveTo>
                    <a:pt x="267982" y="1091069"/>
                  </a:moveTo>
                  <a:lnTo>
                    <a:pt x="0" y="1091069"/>
                  </a:lnTo>
                  <a:lnTo>
                    <a:pt x="0" y="1973846"/>
                  </a:lnTo>
                  <a:lnTo>
                    <a:pt x="267982" y="1973846"/>
                  </a:lnTo>
                  <a:lnTo>
                    <a:pt x="267982" y="1091069"/>
                  </a:lnTo>
                  <a:close/>
                </a:path>
                <a:path w="268605" h="1974214">
                  <a:moveTo>
                    <a:pt x="267982" y="0"/>
                  </a:moveTo>
                  <a:lnTo>
                    <a:pt x="0" y="0"/>
                  </a:lnTo>
                  <a:lnTo>
                    <a:pt x="0" y="887869"/>
                  </a:lnTo>
                  <a:lnTo>
                    <a:pt x="267982" y="887869"/>
                  </a:lnTo>
                  <a:lnTo>
                    <a:pt x="267982" y="0"/>
                  </a:lnTo>
                  <a:close/>
                </a:path>
              </a:pathLst>
            </a:custGeom>
            <a:solidFill>
              <a:srgbClr val="899397"/>
            </a:solidFill>
          </p:spPr>
          <p:txBody>
            <a:bodyPr wrap="square" lIns="0" tIns="0" rIns="0" bIns="0" rtlCol="0"/>
            <a:lstStyle/>
            <a:p/>
          </p:txBody>
        </p:sp>
        <p:sp>
          <p:nvSpPr>
            <p:cNvPr id="12" name="object 12"/>
            <p:cNvSpPr/>
            <p:nvPr/>
          </p:nvSpPr>
          <p:spPr>
            <a:xfrm>
              <a:off x="1474907" y="3647691"/>
              <a:ext cx="268605" cy="1974214"/>
            </a:xfrm>
            <a:custGeom>
              <a:avLst/>
              <a:gdLst/>
              <a:ahLst/>
              <a:cxnLst/>
              <a:rect l="l" t="t" r="r" b="b"/>
              <a:pathLst>
                <a:path w="268605" h="1974214">
                  <a:moveTo>
                    <a:pt x="0" y="0"/>
                  </a:moveTo>
                  <a:lnTo>
                    <a:pt x="267980" y="0"/>
                  </a:lnTo>
                  <a:lnTo>
                    <a:pt x="267980" y="1973840"/>
                  </a:lnTo>
                  <a:lnTo>
                    <a:pt x="0" y="1973840"/>
                  </a:lnTo>
                  <a:lnTo>
                    <a:pt x="0" y="0"/>
                  </a:lnTo>
                  <a:close/>
                </a:path>
              </a:pathLst>
            </a:custGeom>
            <a:ln w="3175">
              <a:solidFill>
                <a:srgbClr val="000000"/>
              </a:solidFill>
            </a:ln>
          </p:spPr>
          <p:txBody>
            <a:bodyPr wrap="square" lIns="0" tIns="0" rIns="0" bIns="0" rtlCol="0"/>
            <a:lstStyle/>
            <a:p/>
          </p:txBody>
        </p:sp>
        <p:sp>
          <p:nvSpPr>
            <p:cNvPr id="13" name="object 13"/>
            <p:cNvSpPr/>
            <p:nvPr/>
          </p:nvSpPr>
          <p:spPr>
            <a:xfrm>
              <a:off x="1474901" y="3647693"/>
              <a:ext cx="268605" cy="1974214"/>
            </a:xfrm>
            <a:custGeom>
              <a:avLst/>
              <a:gdLst/>
              <a:ahLst/>
              <a:cxnLst/>
              <a:rect l="l" t="t" r="r" b="b"/>
              <a:pathLst>
                <a:path w="268605" h="1974214">
                  <a:moveTo>
                    <a:pt x="267982" y="1091069"/>
                  </a:moveTo>
                  <a:lnTo>
                    <a:pt x="0" y="1091069"/>
                  </a:lnTo>
                  <a:lnTo>
                    <a:pt x="0" y="1973846"/>
                  </a:lnTo>
                  <a:lnTo>
                    <a:pt x="267982" y="1973846"/>
                  </a:lnTo>
                  <a:lnTo>
                    <a:pt x="267982" y="1091069"/>
                  </a:lnTo>
                  <a:close/>
                </a:path>
                <a:path w="268605" h="1974214">
                  <a:moveTo>
                    <a:pt x="267982" y="0"/>
                  </a:moveTo>
                  <a:lnTo>
                    <a:pt x="0" y="0"/>
                  </a:lnTo>
                  <a:lnTo>
                    <a:pt x="0" y="887869"/>
                  </a:lnTo>
                  <a:lnTo>
                    <a:pt x="267982" y="887869"/>
                  </a:lnTo>
                  <a:lnTo>
                    <a:pt x="267982" y="0"/>
                  </a:lnTo>
                  <a:close/>
                </a:path>
              </a:pathLst>
            </a:custGeom>
            <a:solidFill>
              <a:srgbClr val="000000"/>
            </a:solidFill>
          </p:spPr>
          <p:txBody>
            <a:bodyPr wrap="square" lIns="0" tIns="0" rIns="0" bIns="0" rtlCol="0"/>
            <a:lstStyle/>
            <a:p/>
          </p:txBody>
        </p:sp>
        <p:sp>
          <p:nvSpPr>
            <p:cNvPr id="14" name="object 14"/>
            <p:cNvSpPr/>
            <p:nvPr/>
          </p:nvSpPr>
          <p:spPr>
            <a:xfrm>
              <a:off x="1474907" y="3647691"/>
              <a:ext cx="268605" cy="1974214"/>
            </a:xfrm>
            <a:custGeom>
              <a:avLst/>
              <a:gdLst/>
              <a:ahLst/>
              <a:cxnLst/>
              <a:rect l="l" t="t" r="r" b="b"/>
              <a:pathLst>
                <a:path w="268605" h="1974214">
                  <a:moveTo>
                    <a:pt x="0" y="0"/>
                  </a:moveTo>
                  <a:lnTo>
                    <a:pt x="267980" y="0"/>
                  </a:lnTo>
                  <a:lnTo>
                    <a:pt x="267980" y="1973840"/>
                  </a:lnTo>
                  <a:lnTo>
                    <a:pt x="0" y="1973840"/>
                  </a:lnTo>
                  <a:lnTo>
                    <a:pt x="0" y="0"/>
                  </a:lnTo>
                  <a:close/>
                </a:path>
              </a:pathLst>
            </a:custGeom>
            <a:ln w="9525">
              <a:solidFill>
                <a:srgbClr val="000000"/>
              </a:solidFill>
            </a:ln>
          </p:spPr>
          <p:txBody>
            <a:bodyPr wrap="square" lIns="0" tIns="0" rIns="0" bIns="0" rtlCol="0"/>
            <a:lstStyle/>
            <a:p/>
          </p:txBody>
        </p:sp>
        <p:sp>
          <p:nvSpPr>
            <p:cNvPr id="15" name="object 15"/>
            <p:cNvSpPr/>
            <p:nvPr/>
          </p:nvSpPr>
          <p:spPr>
            <a:xfrm>
              <a:off x="1823275" y="3308222"/>
              <a:ext cx="268605" cy="2313940"/>
            </a:xfrm>
            <a:custGeom>
              <a:avLst/>
              <a:gdLst/>
              <a:ahLst/>
              <a:cxnLst/>
              <a:rect l="l" t="t" r="r" b="b"/>
              <a:pathLst>
                <a:path w="268605" h="2313940">
                  <a:moveTo>
                    <a:pt x="267982" y="1260792"/>
                  </a:moveTo>
                  <a:lnTo>
                    <a:pt x="0" y="1260792"/>
                  </a:lnTo>
                  <a:lnTo>
                    <a:pt x="0" y="2313317"/>
                  </a:lnTo>
                  <a:lnTo>
                    <a:pt x="267982" y="2313317"/>
                  </a:lnTo>
                  <a:lnTo>
                    <a:pt x="267982" y="1260792"/>
                  </a:lnTo>
                  <a:close/>
                </a:path>
                <a:path w="268605" h="2313940">
                  <a:moveTo>
                    <a:pt x="267982" y="0"/>
                  </a:moveTo>
                  <a:lnTo>
                    <a:pt x="0" y="0"/>
                  </a:lnTo>
                  <a:lnTo>
                    <a:pt x="0" y="1057592"/>
                  </a:lnTo>
                  <a:lnTo>
                    <a:pt x="267982" y="1057592"/>
                  </a:lnTo>
                  <a:lnTo>
                    <a:pt x="267982" y="0"/>
                  </a:lnTo>
                  <a:close/>
                </a:path>
              </a:pathLst>
            </a:custGeom>
            <a:solidFill>
              <a:srgbClr val="899397"/>
            </a:solidFill>
          </p:spPr>
          <p:txBody>
            <a:bodyPr wrap="square" lIns="0" tIns="0" rIns="0" bIns="0" rtlCol="0"/>
            <a:lstStyle/>
            <a:p/>
          </p:txBody>
        </p:sp>
        <p:sp>
          <p:nvSpPr>
            <p:cNvPr id="16" name="object 16"/>
            <p:cNvSpPr/>
            <p:nvPr/>
          </p:nvSpPr>
          <p:spPr>
            <a:xfrm>
              <a:off x="1823282" y="3308210"/>
              <a:ext cx="268605" cy="2313940"/>
            </a:xfrm>
            <a:custGeom>
              <a:avLst/>
              <a:gdLst/>
              <a:ahLst/>
              <a:cxnLst/>
              <a:rect l="l" t="t" r="r" b="b"/>
              <a:pathLst>
                <a:path w="268605" h="2313940">
                  <a:moveTo>
                    <a:pt x="0" y="0"/>
                  </a:moveTo>
                  <a:lnTo>
                    <a:pt x="267980" y="0"/>
                  </a:lnTo>
                  <a:lnTo>
                    <a:pt x="267980" y="2313321"/>
                  </a:lnTo>
                  <a:lnTo>
                    <a:pt x="0" y="2313321"/>
                  </a:lnTo>
                  <a:lnTo>
                    <a:pt x="0" y="0"/>
                  </a:lnTo>
                  <a:close/>
                </a:path>
              </a:pathLst>
            </a:custGeom>
            <a:ln w="3175">
              <a:solidFill>
                <a:srgbClr val="000000"/>
              </a:solidFill>
            </a:ln>
          </p:spPr>
          <p:txBody>
            <a:bodyPr wrap="square" lIns="0" tIns="0" rIns="0" bIns="0" rtlCol="0"/>
            <a:lstStyle/>
            <a:p/>
          </p:txBody>
        </p:sp>
        <p:sp>
          <p:nvSpPr>
            <p:cNvPr id="17" name="object 17"/>
            <p:cNvSpPr/>
            <p:nvPr/>
          </p:nvSpPr>
          <p:spPr>
            <a:xfrm>
              <a:off x="1823275" y="3308222"/>
              <a:ext cx="268605" cy="2313940"/>
            </a:xfrm>
            <a:custGeom>
              <a:avLst/>
              <a:gdLst/>
              <a:ahLst/>
              <a:cxnLst/>
              <a:rect l="l" t="t" r="r" b="b"/>
              <a:pathLst>
                <a:path w="268605" h="2313940">
                  <a:moveTo>
                    <a:pt x="267982" y="1260792"/>
                  </a:moveTo>
                  <a:lnTo>
                    <a:pt x="0" y="1260792"/>
                  </a:lnTo>
                  <a:lnTo>
                    <a:pt x="0" y="2313317"/>
                  </a:lnTo>
                  <a:lnTo>
                    <a:pt x="267982" y="2313317"/>
                  </a:lnTo>
                  <a:lnTo>
                    <a:pt x="267982" y="1260792"/>
                  </a:lnTo>
                  <a:close/>
                </a:path>
                <a:path w="268605" h="2313940">
                  <a:moveTo>
                    <a:pt x="267982" y="0"/>
                  </a:moveTo>
                  <a:lnTo>
                    <a:pt x="0" y="0"/>
                  </a:lnTo>
                  <a:lnTo>
                    <a:pt x="0" y="1057592"/>
                  </a:lnTo>
                  <a:lnTo>
                    <a:pt x="267982" y="1057592"/>
                  </a:lnTo>
                  <a:lnTo>
                    <a:pt x="267982" y="0"/>
                  </a:lnTo>
                  <a:close/>
                </a:path>
              </a:pathLst>
            </a:custGeom>
            <a:solidFill>
              <a:srgbClr val="000000"/>
            </a:solidFill>
          </p:spPr>
          <p:txBody>
            <a:bodyPr wrap="square" lIns="0" tIns="0" rIns="0" bIns="0" rtlCol="0"/>
            <a:lstStyle/>
            <a:p/>
          </p:txBody>
        </p:sp>
        <p:sp>
          <p:nvSpPr>
            <p:cNvPr id="18" name="object 18"/>
            <p:cNvSpPr/>
            <p:nvPr/>
          </p:nvSpPr>
          <p:spPr>
            <a:xfrm>
              <a:off x="1823282" y="3308210"/>
              <a:ext cx="268605" cy="2313940"/>
            </a:xfrm>
            <a:custGeom>
              <a:avLst/>
              <a:gdLst/>
              <a:ahLst/>
              <a:cxnLst/>
              <a:rect l="l" t="t" r="r" b="b"/>
              <a:pathLst>
                <a:path w="268605" h="2313940">
                  <a:moveTo>
                    <a:pt x="0" y="0"/>
                  </a:moveTo>
                  <a:lnTo>
                    <a:pt x="267980" y="0"/>
                  </a:lnTo>
                  <a:lnTo>
                    <a:pt x="267980" y="2313321"/>
                  </a:lnTo>
                  <a:lnTo>
                    <a:pt x="0" y="2313321"/>
                  </a:lnTo>
                  <a:lnTo>
                    <a:pt x="0" y="0"/>
                  </a:lnTo>
                  <a:close/>
                </a:path>
              </a:pathLst>
            </a:custGeom>
            <a:ln w="9525">
              <a:solidFill>
                <a:srgbClr val="000000"/>
              </a:solidFill>
            </a:ln>
          </p:spPr>
          <p:txBody>
            <a:bodyPr wrap="square" lIns="0" tIns="0" rIns="0" bIns="0" rtlCol="0"/>
            <a:lstStyle/>
            <a:p/>
          </p:txBody>
        </p:sp>
        <p:sp>
          <p:nvSpPr>
            <p:cNvPr id="19" name="object 19"/>
            <p:cNvSpPr/>
            <p:nvPr/>
          </p:nvSpPr>
          <p:spPr>
            <a:xfrm>
              <a:off x="2171649" y="2997834"/>
              <a:ext cx="268605" cy="2623820"/>
            </a:xfrm>
            <a:custGeom>
              <a:avLst/>
              <a:gdLst/>
              <a:ahLst/>
              <a:cxnLst/>
              <a:rect l="l" t="t" r="r" b="b"/>
              <a:pathLst>
                <a:path w="268605" h="2623820">
                  <a:moveTo>
                    <a:pt x="267982" y="1314107"/>
                  </a:moveTo>
                  <a:lnTo>
                    <a:pt x="0" y="1314107"/>
                  </a:lnTo>
                  <a:lnTo>
                    <a:pt x="0" y="2623705"/>
                  </a:lnTo>
                  <a:lnTo>
                    <a:pt x="267982" y="2623705"/>
                  </a:lnTo>
                  <a:lnTo>
                    <a:pt x="267982" y="1314107"/>
                  </a:lnTo>
                  <a:close/>
                </a:path>
                <a:path w="268605" h="2623820">
                  <a:moveTo>
                    <a:pt x="267982" y="0"/>
                  </a:moveTo>
                  <a:lnTo>
                    <a:pt x="0" y="0"/>
                  </a:lnTo>
                  <a:lnTo>
                    <a:pt x="0" y="1110907"/>
                  </a:lnTo>
                  <a:lnTo>
                    <a:pt x="267982" y="1110907"/>
                  </a:lnTo>
                  <a:lnTo>
                    <a:pt x="267982" y="0"/>
                  </a:lnTo>
                  <a:close/>
                </a:path>
              </a:pathLst>
            </a:custGeom>
            <a:solidFill>
              <a:srgbClr val="899397"/>
            </a:solidFill>
          </p:spPr>
          <p:txBody>
            <a:bodyPr wrap="square" lIns="0" tIns="0" rIns="0" bIns="0" rtlCol="0"/>
            <a:lstStyle/>
            <a:p/>
          </p:txBody>
        </p:sp>
        <p:sp>
          <p:nvSpPr>
            <p:cNvPr id="20" name="object 20"/>
            <p:cNvSpPr/>
            <p:nvPr/>
          </p:nvSpPr>
          <p:spPr>
            <a:xfrm>
              <a:off x="2171657" y="2997827"/>
              <a:ext cx="268605" cy="2623820"/>
            </a:xfrm>
            <a:custGeom>
              <a:avLst/>
              <a:gdLst/>
              <a:ahLst/>
              <a:cxnLst/>
              <a:rect l="l" t="t" r="r" b="b"/>
              <a:pathLst>
                <a:path w="268605" h="2623820">
                  <a:moveTo>
                    <a:pt x="0" y="0"/>
                  </a:moveTo>
                  <a:lnTo>
                    <a:pt x="267980" y="0"/>
                  </a:lnTo>
                  <a:lnTo>
                    <a:pt x="267980" y="2623704"/>
                  </a:lnTo>
                  <a:lnTo>
                    <a:pt x="0" y="2623704"/>
                  </a:lnTo>
                  <a:lnTo>
                    <a:pt x="0" y="0"/>
                  </a:lnTo>
                  <a:close/>
                </a:path>
              </a:pathLst>
            </a:custGeom>
            <a:ln w="3175">
              <a:solidFill>
                <a:srgbClr val="000000"/>
              </a:solidFill>
            </a:ln>
          </p:spPr>
          <p:txBody>
            <a:bodyPr wrap="square" lIns="0" tIns="0" rIns="0" bIns="0" rtlCol="0"/>
            <a:lstStyle/>
            <a:p/>
          </p:txBody>
        </p:sp>
        <p:sp>
          <p:nvSpPr>
            <p:cNvPr id="21" name="object 21"/>
            <p:cNvSpPr/>
            <p:nvPr/>
          </p:nvSpPr>
          <p:spPr>
            <a:xfrm>
              <a:off x="2171649" y="2997834"/>
              <a:ext cx="268605" cy="2623820"/>
            </a:xfrm>
            <a:custGeom>
              <a:avLst/>
              <a:gdLst/>
              <a:ahLst/>
              <a:cxnLst/>
              <a:rect l="l" t="t" r="r" b="b"/>
              <a:pathLst>
                <a:path w="268605" h="2623820">
                  <a:moveTo>
                    <a:pt x="267982" y="1314107"/>
                  </a:moveTo>
                  <a:lnTo>
                    <a:pt x="0" y="1314107"/>
                  </a:lnTo>
                  <a:lnTo>
                    <a:pt x="0" y="2623705"/>
                  </a:lnTo>
                  <a:lnTo>
                    <a:pt x="267982" y="2623705"/>
                  </a:lnTo>
                  <a:lnTo>
                    <a:pt x="267982" y="1314107"/>
                  </a:lnTo>
                  <a:close/>
                </a:path>
                <a:path w="268605" h="2623820">
                  <a:moveTo>
                    <a:pt x="267982" y="0"/>
                  </a:moveTo>
                  <a:lnTo>
                    <a:pt x="0" y="0"/>
                  </a:lnTo>
                  <a:lnTo>
                    <a:pt x="0" y="1110907"/>
                  </a:lnTo>
                  <a:lnTo>
                    <a:pt x="267982" y="1110907"/>
                  </a:lnTo>
                  <a:lnTo>
                    <a:pt x="267982" y="0"/>
                  </a:lnTo>
                  <a:close/>
                </a:path>
              </a:pathLst>
            </a:custGeom>
            <a:solidFill>
              <a:srgbClr val="000000"/>
            </a:solidFill>
          </p:spPr>
          <p:txBody>
            <a:bodyPr wrap="square" lIns="0" tIns="0" rIns="0" bIns="0" rtlCol="0"/>
            <a:lstStyle/>
            <a:p/>
          </p:txBody>
        </p:sp>
        <p:sp>
          <p:nvSpPr>
            <p:cNvPr id="22" name="object 22"/>
            <p:cNvSpPr/>
            <p:nvPr/>
          </p:nvSpPr>
          <p:spPr>
            <a:xfrm>
              <a:off x="2171657" y="2997827"/>
              <a:ext cx="268605" cy="2623820"/>
            </a:xfrm>
            <a:custGeom>
              <a:avLst/>
              <a:gdLst/>
              <a:ahLst/>
              <a:cxnLst/>
              <a:rect l="l" t="t" r="r" b="b"/>
              <a:pathLst>
                <a:path w="268605" h="2623820">
                  <a:moveTo>
                    <a:pt x="0" y="0"/>
                  </a:moveTo>
                  <a:lnTo>
                    <a:pt x="267980" y="0"/>
                  </a:lnTo>
                  <a:lnTo>
                    <a:pt x="267980" y="2623704"/>
                  </a:lnTo>
                  <a:lnTo>
                    <a:pt x="0" y="2623704"/>
                  </a:lnTo>
                  <a:lnTo>
                    <a:pt x="0" y="0"/>
                  </a:lnTo>
                  <a:close/>
                </a:path>
              </a:pathLst>
            </a:custGeom>
            <a:ln w="9525">
              <a:solidFill>
                <a:srgbClr val="000000"/>
              </a:solidFill>
            </a:ln>
          </p:spPr>
          <p:txBody>
            <a:bodyPr wrap="square" lIns="0" tIns="0" rIns="0" bIns="0" rtlCol="0"/>
            <a:lstStyle/>
            <a:p/>
          </p:txBody>
        </p:sp>
        <p:sp>
          <p:nvSpPr>
            <p:cNvPr id="23" name="object 23"/>
            <p:cNvSpPr/>
            <p:nvPr/>
          </p:nvSpPr>
          <p:spPr>
            <a:xfrm>
              <a:off x="2520022" y="2723819"/>
              <a:ext cx="268605" cy="2898140"/>
            </a:xfrm>
            <a:custGeom>
              <a:avLst/>
              <a:gdLst/>
              <a:ahLst/>
              <a:cxnLst/>
              <a:rect l="l" t="t" r="r" b="b"/>
              <a:pathLst>
                <a:path w="268605" h="2898140">
                  <a:moveTo>
                    <a:pt x="267982" y="1367180"/>
                  </a:moveTo>
                  <a:lnTo>
                    <a:pt x="0" y="1367180"/>
                  </a:lnTo>
                  <a:lnTo>
                    <a:pt x="0" y="2897721"/>
                  </a:lnTo>
                  <a:lnTo>
                    <a:pt x="267982" y="2897721"/>
                  </a:lnTo>
                  <a:lnTo>
                    <a:pt x="267982" y="1367180"/>
                  </a:lnTo>
                  <a:close/>
                </a:path>
                <a:path w="268605" h="2898140">
                  <a:moveTo>
                    <a:pt x="267982" y="0"/>
                  </a:moveTo>
                  <a:lnTo>
                    <a:pt x="0" y="0"/>
                  </a:lnTo>
                  <a:lnTo>
                    <a:pt x="0" y="1163980"/>
                  </a:lnTo>
                  <a:lnTo>
                    <a:pt x="267982" y="1163980"/>
                  </a:lnTo>
                  <a:lnTo>
                    <a:pt x="267982" y="0"/>
                  </a:lnTo>
                  <a:close/>
                </a:path>
              </a:pathLst>
            </a:custGeom>
            <a:solidFill>
              <a:srgbClr val="899397"/>
            </a:solidFill>
          </p:spPr>
          <p:txBody>
            <a:bodyPr wrap="square" lIns="0" tIns="0" rIns="0" bIns="0" rtlCol="0"/>
            <a:lstStyle/>
            <a:p/>
          </p:txBody>
        </p:sp>
        <p:sp>
          <p:nvSpPr>
            <p:cNvPr id="24" name="object 24"/>
            <p:cNvSpPr/>
            <p:nvPr/>
          </p:nvSpPr>
          <p:spPr>
            <a:xfrm>
              <a:off x="2520032" y="2723817"/>
              <a:ext cx="268605" cy="2898140"/>
            </a:xfrm>
            <a:custGeom>
              <a:avLst/>
              <a:gdLst/>
              <a:ahLst/>
              <a:cxnLst/>
              <a:rect l="l" t="t" r="r" b="b"/>
              <a:pathLst>
                <a:path w="268605" h="2898140">
                  <a:moveTo>
                    <a:pt x="0" y="0"/>
                  </a:moveTo>
                  <a:lnTo>
                    <a:pt x="267980" y="0"/>
                  </a:lnTo>
                  <a:lnTo>
                    <a:pt x="267980" y="2897714"/>
                  </a:lnTo>
                  <a:lnTo>
                    <a:pt x="0" y="2897714"/>
                  </a:lnTo>
                  <a:lnTo>
                    <a:pt x="0" y="0"/>
                  </a:lnTo>
                  <a:close/>
                </a:path>
              </a:pathLst>
            </a:custGeom>
            <a:ln w="3175">
              <a:solidFill>
                <a:srgbClr val="000000"/>
              </a:solidFill>
            </a:ln>
          </p:spPr>
          <p:txBody>
            <a:bodyPr wrap="square" lIns="0" tIns="0" rIns="0" bIns="0" rtlCol="0"/>
            <a:lstStyle/>
            <a:p/>
          </p:txBody>
        </p:sp>
        <p:sp>
          <p:nvSpPr>
            <p:cNvPr id="25" name="object 25"/>
            <p:cNvSpPr/>
            <p:nvPr/>
          </p:nvSpPr>
          <p:spPr>
            <a:xfrm>
              <a:off x="2520022" y="2723819"/>
              <a:ext cx="268605" cy="2898140"/>
            </a:xfrm>
            <a:custGeom>
              <a:avLst/>
              <a:gdLst/>
              <a:ahLst/>
              <a:cxnLst/>
              <a:rect l="l" t="t" r="r" b="b"/>
              <a:pathLst>
                <a:path w="268605" h="2898140">
                  <a:moveTo>
                    <a:pt x="267982" y="1367180"/>
                  </a:moveTo>
                  <a:lnTo>
                    <a:pt x="0" y="1367180"/>
                  </a:lnTo>
                  <a:lnTo>
                    <a:pt x="0" y="2897721"/>
                  </a:lnTo>
                  <a:lnTo>
                    <a:pt x="267982" y="2897721"/>
                  </a:lnTo>
                  <a:lnTo>
                    <a:pt x="267982" y="1367180"/>
                  </a:lnTo>
                  <a:close/>
                </a:path>
                <a:path w="268605" h="2898140">
                  <a:moveTo>
                    <a:pt x="267982" y="0"/>
                  </a:moveTo>
                  <a:lnTo>
                    <a:pt x="0" y="0"/>
                  </a:lnTo>
                  <a:lnTo>
                    <a:pt x="0" y="1163980"/>
                  </a:lnTo>
                  <a:lnTo>
                    <a:pt x="267982" y="1163980"/>
                  </a:lnTo>
                  <a:lnTo>
                    <a:pt x="267982" y="0"/>
                  </a:lnTo>
                  <a:close/>
                </a:path>
              </a:pathLst>
            </a:custGeom>
            <a:solidFill>
              <a:srgbClr val="000000"/>
            </a:solidFill>
          </p:spPr>
          <p:txBody>
            <a:bodyPr wrap="square" lIns="0" tIns="0" rIns="0" bIns="0" rtlCol="0"/>
            <a:lstStyle/>
            <a:p/>
          </p:txBody>
        </p:sp>
        <p:sp>
          <p:nvSpPr>
            <p:cNvPr id="26" name="object 26"/>
            <p:cNvSpPr/>
            <p:nvPr/>
          </p:nvSpPr>
          <p:spPr>
            <a:xfrm>
              <a:off x="2520032" y="2723817"/>
              <a:ext cx="268605" cy="2898140"/>
            </a:xfrm>
            <a:custGeom>
              <a:avLst/>
              <a:gdLst/>
              <a:ahLst/>
              <a:cxnLst/>
              <a:rect l="l" t="t" r="r" b="b"/>
              <a:pathLst>
                <a:path w="268605" h="2898140">
                  <a:moveTo>
                    <a:pt x="0" y="0"/>
                  </a:moveTo>
                  <a:lnTo>
                    <a:pt x="267980" y="0"/>
                  </a:lnTo>
                  <a:lnTo>
                    <a:pt x="267980" y="2897714"/>
                  </a:lnTo>
                  <a:lnTo>
                    <a:pt x="0" y="2897714"/>
                  </a:lnTo>
                  <a:lnTo>
                    <a:pt x="0" y="0"/>
                  </a:lnTo>
                  <a:close/>
                </a:path>
              </a:pathLst>
            </a:custGeom>
            <a:ln w="9524">
              <a:solidFill>
                <a:srgbClr val="000000"/>
              </a:solidFill>
            </a:ln>
          </p:spPr>
          <p:txBody>
            <a:bodyPr wrap="square" lIns="0" tIns="0" rIns="0" bIns="0" rtlCol="0"/>
            <a:lstStyle/>
            <a:p/>
          </p:txBody>
        </p:sp>
        <p:sp>
          <p:nvSpPr>
            <p:cNvPr id="27" name="object 27"/>
            <p:cNvSpPr/>
            <p:nvPr/>
          </p:nvSpPr>
          <p:spPr>
            <a:xfrm>
              <a:off x="2868396" y="2464358"/>
              <a:ext cx="268605" cy="3157220"/>
            </a:xfrm>
            <a:custGeom>
              <a:avLst/>
              <a:gdLst/>
              <a:ahLst/>
              <a:cxnLst/>
              <a:rect l="l" t="t" r="r" b="b"/>
              <a:pathLst>
                <a:path w="268605" h="3157220">
                  <a:moveTo>
                    <a:pt x="267982" y="1400695"/>
                  </a:moveTo>
                  <a:lnTo>
                    <a:pt x="0" y="1400695"/>
                  </a:lnTo>
                  <a:lnTo>
                    <a:pt x="0" y="3157182"/>
                  </a:lnTo>
                  <a:lnTo>
                    <a:pt x="267982" y="3157182"/>
                  </a:lnTo>
                  <a:lnTo>
                    <a:pt x="267982" y="1400695"/>
                  </a:lnTo>
                  <a:close/>
                </a:path>
                <a:path w="268605" h="3157220">
                  <a:moveTo>
                    <a:pt x="267982" y="0"/>
                  </a:moveTo>
                  <a:lnTo>
                    <a:pt x="0" y="0"/>
                  </a:lnTo>
                  <a:lnTo>
                    <a:pt x="0" y="1197495"/>
                  </a:lnTo>
                  <a:lnTo>
                    <a:pt x="267982" y="1197495"/>
                  </a:lnTo>
                  <a:lnTo>
                    <a:pt x="267982" y="0"/>
                  </a:lnTo>
                  <a:close/>
                </a:path>
              </a:pathLst>
            </a:custGeom>
            <a:solidFill>
              <a:srgbClr val="899397"/>
            </a:solidFill>
          </p:spPr>
          <p:txBody>
            <a:bodyPr wrap="square" lIns="0" tIns="0" rIns="0" bIns="0" rtlCol="0"/>
            <a:lstStyle/>
            <a:p/>
          </p:txBody>
        </p:sp>
        <p:sp>
          <p:nvSpPr>
            <p:cNvPr id="28" name="object 28"/>
            <p:cNvSpPr/>
            <p:nvPr/>
          </p:nvSpPr>
          <p:spPr>
            <a:xfrm>
              <a:off x="2868407" y="2464357"/>
              <a:ext cx="268605" cy="3157220"/>
            </a:xfrm>
            <a:custGeom>
              <a:avLst/>
              <a:gdLst/>
              <a:ahLst/>
              <a:cxnLst/>
              <a:rect l="l" t="t" r="r" b="b"/>
              <a:pathLst>
                <a:path w="268605" h="3157220">
                  <a:moveTo>
                    <a:pt x="0" y="0"/>
                  </a:moveTo>
                  <a:lnTo>
                    <a:pt x="267980" y="0"/>
                  </a:lnTo>
                  <a:lnTo>
                    <a:pt x="267980" y="3157174"/>
                  </a:lnTo>
                  <a:lnTo>
                    <a:pt x="0" y="3157174"/>
                  </a:lnTo>
                  <a:lnTo>
                    <a:pt x="0" y="0"/>
                  </a:lnTo>
                  <a:close/>
                </a:path>
              </a:pathLst>
            </a:custGeom>
            <a:ln w="3175">
              <a:solidFill>
                <a:srgbClr val="000000"/>
              </a:solidFill>
            </a:ln>
          </p:spPr>
          <p:txBody>
            <a:bodyPr wrap="square" lIns="0" tIns="0" rIns="0" bIns="0" rtlCol="0"/>
            <a:lstStyle/>
            <a:p/>
          </p:txBody>
        </p:sp>
        <p:sp>
          <p:nvSpPr>
            <p:cNvPr id="29" name="object 29"/>
            <p:cNvSpPr/>
            <p:nvPr/>
          </p:nvSpPr>
          <p:spPr>
            <a:xfrm>
              <a:off x="2868396" y="2464358"/>
              <a:ext cx="268605" cy="3157220"/>
            </a:xfrm>
            <a:custGeom>
              <a:avLst/>
              <a:gdLst/>
              <a:ahLst/>
              <a:cxnLst/>
              <a:rect l="l" t="t" r="r" b="b"/>
              <a:pathLst>
                <a:path w="268605" h="3157220">
                  <a:moveTo>
                    <a:pt x="267982" y="1400695"/>
                  </a:moveTo>
                  <a:lnTo>
                    <a:pt x="0" y="1400695"/>
                  </a:lnTo>
                  <a:lnTo>
                    <a:pt x="0" y="3157182"/>
                  </a:lnTo>
                  <a:lnTo>
                    <a:pt x="267982" y="3157182"/>
                  </a:lnTo>
                  <a:lnTo>
                    <a:pt x="267982" y="1400695"/>
                  </a:lnTo>
                  <a:close/>
                </a:path>
                <a:path w="268605" h="3157220">
                  <a:moveTo>
                    <a:pt x="267982" y="0"/>
                  </a:moveTo>
                  <a:lnTo>
                    <a:pt x="0" y="0"/>
                  </a:lnTo>
                  <a:lnTo>
                    <a:pt x="0" y="1197495"/>
                  </a:lnTo>
                  <a:lnTo>
                    <a:pt x="267982" y="1197495"/>
                  </a:lnTo>
                  <a:lnTo>
                    <a:pt x="267982" y="0"/>
                  </a:lnTo>
                  <a:close/>
                </a:path>
              </a:pathLst>
            </a:custGeom>
            <a:solidFill>
              <a:srgbClr val="000000"/>
            </a:solidFill>
          </p:spPr>
          <p:txBody>
            <a:bodyPr wrap="square" lIns="0" tIns="0" rIns="0" bIns="0" rtlCol="0"/>
            <a:lstStyle/>
            <a:p/>
          </p:txBody>
        </p:sp>
        <p:sp>
          <p:nvSpPr>
            <p:cNvPr id="30" name="object 30"/>
            <p:cNvSpPr/>
            <p:nvPr/>
          </p:nvSpPr>
          <p:spPr>
            <a:xfrm>
              <a:off x="2868407" y="2464357"/>
              <a:ext cx="268605" cy="3157220"/>
            </a:xfrm>
            <a:custGeom>
              <a:avLst/>
              <a:gdLst/>
              <a:ahLst/>
              <a:cxnLst/>
              <a:rect l="l" t="t" r="r" b="b"/>
              <a:pathLst>
                <a:path w="268605" h="3157220">
                  <a:moveTo>
                    <a:pt x="0" y="0"/>
                  </a:moveTo>
                  <a:lnTo>
                    <a:pt x="267980" y="0"/>
                  </a:lnTo>
                  <a:lnTo>
                    <a:pt x="267980" y="3157174"/>
                  </a:lnTo>
                  <a:lnTo>
                    <a:pt x="0" y="3157174"/>
                  </a:lnTo>
                  <a:lnTo>
                    <a:pt x="0" y="0"/>
                  </a:lnTo>
                  <a:close/>
                </a:path>
              </a:pathLst>
            </a:custGeom>
            <a:ln w="9525">
              <a:solidFill>
                <a:srgbClr val="000000"/>
              </a:solidFill>
            </a:ln>
          </p:spPr>
          <p:txBody>
            <a:bodyPr wrap="square" lIns="0" tIns="0" rIns="0" bIns="0" rtlCol="0"/>
            <a:lstStyle/>
            <a:p/>
          </p:txBody>
        </p:sp>
        <p:sp>
          <p:nvSpPr>
            <p:cNvPr id="31" name="object 31"/>
            <p:cNvSpPr/>
            <p:nvPr/>
          </p:nvSpPr>
          <p:spPr>
            <a:xfrm>
              <a:off x="3216770" y="2234005"/>
              <a:ext cx="268605" cy="3387725"/>
            </a:xfrm>
            <a:custGeom>
              <a:avLst/>
              <a:gdLst/>
              <a:ahLst/>
              <a:cxnLst/>
              <a:rect l="l" t="t" r="r" b="b"/>
              <a:pathLst>
                <a:path w="268604" h="3387725">
                  <a:moveTo>
                    <a:pt x="267982" y="1369656"/>
                  </a:moveTo>
                  <a:lnTo>
                    <a:pt x="0" y="1369656"/>
                  </a:lnTo>
                  <a:lnTo>
                    <a:pt x="0" y="3387534"/>
                  </a:lnTo>
                  <a:lnTo>
                    <a:pt x="267982" y="3387534"/>
                  </a:lnTo>
                  <a:lnTo>
                    <a:pt x="267982" y="1369656"/>
                  </a:lnTo>
                  <a:close/>
                </a:path>
                <a:path w="268604" h="3387725">
                  <a:moveTo>
                    <a:pt x="267982" y="0"/>
                  </a:moveTo>
                  <a:lnTo>
                    <a:pt x="0" y="0"/>
                  </a:lnTo>
                  <a:lnTo>
                    <a:pt x="0" y="1166456"/>
                  </a:lnTo>
                  <a:lnTo>
                    <a:pt x="267982" y="1166456"/>
                  </a:lnTo>
                  <a:lnTo>
                    <a:pt x="267982" y="0"/>
                  </a:lnTo>
                  <a:close/>
                </a:path>
              </a:pathLst>
            </a:custGeom>
            <a:solidFill>
              <a:srgbClr val="899397"/>
            </a:solidFill>
          </p:spPr>
          <p:txBody>
            <a:bodyPr wrap="square" lIns="0" tIns="0" rIns="0" bIns="0" rtlCol="0"/>
            <a:lstStyle/>
            <a:p/>
          </p:txBody>
        </p:sp>
        <p:sp>
          <p:nvSpPr>
            <p:cNvPr id="32" name="object 32"/>
            <p:cNvSpPr/>
            <p:nvPr/>
          </p:nvSpPr>
          <p:spPr>
            <a:xfrm>
              <a:off x="3216782" y="2233995"/>
              <a:ext cx="268605" cy="3387725"/>
            </a:xfrm>
            <a:custGeom>
              <a:avLst/>
              <a:gdLst/>
              <a:ahLst/>
              <a:cxnLst/>
              <a:rect l="l" t="t" r="r" b="b"/>
              <a:pathLst>
                <a:path w="268604" h="3387725">
                  <a:moveTo>
                    <a:pt x="0" y="0"/>
                  </a:moveTo>
                  <a:lnTo>
                    <a:pt x="267980" y="0"/>
                  </a:lnTo>
                  <a:lnTo>
                    <a:pt x="267980" y="3387537"/>
                  </a:lnTo>
                  <a:lnTo>
                    <a:pt x="0" y="3387537"/>
                  </a:lnTo>
                  <a:lnTo>
                    <a:pt x="0" y="0"/>
                  </a:lnTo>
                  <a:close/>
                </a:path>
              </a:pathLst>
            </a:custGeom>
            <a:ln w="3175">
              <a:solidFill>
                <a:srgbClr val="000000"/>
              </a:solidFill>
            </a:ln>
          </p:spPr>
          <p:txBody>
            <a:bodyPr wrap="square" lIns="0" tIns="0" rIns="0" bIns="0" rtlCol="0"/>
            <a:lstStyle/>
            <a:p/>
          </p:txBody>
        </p:sp>
        <p:sp>
          <p:nvSpPr>
            <p:cNvPr id="33" name="object 33"/>
            <p:cNvSpPr/>
            <p:nvPr/>
          </p:nvSpPr>
          <p:spPr>
            <a:xfrm>
              <a:off x="3216770" y="2234005"/>
              <a:ext cx="268605" cy="3387725"/>
            </a:xfrm>
            <a:custGeom>
              <a:avLst/>
              <a:gdLst/>
              <a:ahLst/>
              <a:cxnLst/>
              <a:rect l="l" t="t" r="r" b="b"/>
              <a:pathLst>
                <a:path w="268604" h="3387725">
                  <a:moveTo>
                    <a:pt x="267982" y="1369656"/>
                  </a:moveTo>
                  <a:lnTo>
                    <a:pt x="0" y="1369656"/>
                  </a:lnTo>
                  <a:lnTo>
                    <a:pt x="0" y="3387534"/>
                  </a:lnTo>
                  <a:lnTo>
                    <a:pt x="267982" y="3387534"/>
                  </a:lnTo>
                  <a:lnTo>
                    <a:pt x="267982" y="1369656"/>
                  </a:lnTo>
                  <a:close/>
                </a:path>
                <a:path w="268604" h="3387725">
                  <a:moveTo>
                    <a:pt x="267982" y="0"/>
                  </a:moveTo>
                  <a:lnTo>
                    <a:pt x="0" y="0"/>
                  </a:lnTo>
                  <a:lnTo>
                    <a:pt x="0" y="1166456"/>
                  </a:lnTo>
                  <a:lnTo>
                    <a:pt x="267982" y="1166456"/>
                  </a:lnTo>
                  <a:lnTo>
                    <a:pt x="267982" y="0"/>
                  </a:lnTo>
                  <a:close/>
                </a:path>
              </a:pathLst>
            </a:custGeom>
            <a:solidFill>
              <a:srgbClr val="000000"/>
            </a:solidFill>
          </p:spPr>
          <p:txBody>
            <a:bodyPr wrap="square" lIns="0" tIns="0" rIns="0" bIns="0" rtlCol="0"/>
            <a:lstStyle/>
            <a:p/>
          </p:txBody>
        </p:sp>
        <p:sp>
          <p:nvSpPr>
            <p:cNvPr id="34" name="object 34"/>
            <p:cNvSpPr/>
            <p:nvPr/>
          </p:nvSpPr>
          <p:spPr>
            <a:xfrm>
              <a:off x="3216782" y="2233995"/>
              <a:ext cx="268605" cy="3387725"/>
            </a:xfrm>
            <a:custGeom>
              <a:avLst/>
              <a:gdLst/>
              <a:ahLst/>
              <a:cxnLst/>
              <a:rect l="l" t="t" r="r" b="b"/>
              <a:pathLst>
                <a:path w="268604" h="3387725">
                  <a:moveTo>
                    <a:pt x="0" y="0"/>
                  </a:moveTo>
                  <a:lnTo>
                    <a:pt x="267980" y="0"/>
                  </a:lnTo>
                  <a:lnTo>
                    <a:pt x="267980" y="3387537"/>
                  </a:lnTo>
                  <a:lnTo>
                    <a:pt x="0" y="3387537"/>
                  </a:lnTo>
                  <a:lnTo>
                    <a:pt x="0" y="0"/>
                  </a:lnTo>
                  <a:close/>
                </a:path>
              </a:pathLst>
            </a:custGeom>
            <a:ln w="9524">
              <a:solidFill>
                <a:srgbClr val="000000"/>
              </a:solidFill>
            </a:ln>
          </p:spPr>
          <p:txBody>
            <a:bodyPr wrap="square" lIns="0" tIns="0" rIns="0" bIns="0" rtlCol="0"/>
            <a:lstStyle/>
            <a:p/>
          </p:txBody>
        </p:sp>
        <p:sp>
          <p:nvSpPr>
            <p:cNvPr id="35" name="object 35"/>
            <p:cNvSpPr/>
            <p:nvPr/>
          </p:nvSpPr>
          <p:spPr>
            <a:xfrm>
              <a:off x="737960" y="5621531"/>
              <a:ext cx="2787015" cy="0"/>
            </a:xfrm>
            <a:custGeom>
              <a:avLst/>
              <a:gdLst/>
              <a:ahLst/>
              <a:cxnLst/>
              <a:rect l="l" t="t" r="r" b="b"/>
              <a:pathLst>
                <a:path w="2787015">
                  <a:moveTo>
                    <a:pt x="2786999" y="0"/>
                  </a:moveTo>
                  <a:lnTo>
                    <a:pt x="0" y="0"/>
                  </a:lnTo>
                </a:path>
              </a:pathLst>
            </a:custGeom>
            <a:solidFill>
              <a:srgbClr val="000000"/>
            </a:solidFill>
          </p:spPr>
          <p:txBody>
            <a:bodyPr wrap="square" lIns="0" tIns="0" rIns="0" bIns="0" rtlCol="0"/>
            <a:lstStyle/>
            <a:p/>
          </p:txBody>
        </p:sp>
        <p:sp>
          <p:nvSpPr>
            <p:cNvPr id="36" name="object 36"/>
            <p:cNvSpPr/>
            <p:nvPr/>
          </p:nvSpPr>
          <p:spPr>
            <a:xfrm>
              <a:off x="737960" y="5621531"/>
              <a:ext cx="2787015" cy="0"/>
            </a:xfrm>
            <a:custGeom>
              <a:avLst/>
              <a:gdLst/>
              <a:ahLst/>
              <a:cxnLst/>
              <a:rect l="l" t="t" r="r" b="b"/>
              <a:pathLst>
                <a:path w="2787015">
                  <a:moveTo>
                    <a:pt x="0" y="0"/>
                  </a:moveTo>
                  <a:lnTo>
                    <a:pt x="2786999" y="0"/>
                  </a:lnTo>
                </a:path>
              </a:pathLst>
            </a:custGeom>
            <a:ln w="9525">
              <a:solidFill>
                <a:srgbClr val="ADB4B7"/>
              </a:solidFill>
            </a:ln>
          </p:spPr>
          <p:txBody>
            <a:bodyPr wrap="square" lIns="0" tIns="0" rIns="0" bIns="0" rtlCol="0"/>
            <a:lstStyle/>
            <a:p/>
          </p:txBody>
        </p:sp>
        <p:sp>
          <p:nvSpPr>
            <p:cNvPr id="37" name="object 37"/>
            <p:cNvSpPr/>
            <p:nvPr/>
          </p:nvSpPr>
          <p:spPr>
            <a:xfrm>
              <a:off x="737960" y="1984233"/>
              <a:ext cx="0" cy="3637915"/>
            </a:xfrm>
            <a:custGeom>
              <a:avLst/>
              <a:gdLst/>
              <a:ahLst/>
              <a:cxnLst/>
              <a:rect l="l" t="t" r="r" b="b"/>
              <a:pathLst>
                <a:path h="3637915">
                  <a:moveTo>
                    <a:pt x="0" y="3100061"/>
                  </a:moveTo>
                  <a:lnTo>
                    <a:pt x="0" y="3637298"/>
                  </a:lnTo>
                </a:path>
                <a:path h="3637915">
                  <a:moveTo>
                    <a:pt x="0" y="0"/>
                  </a:moveTo>
                  <a:lnTo>
                    <a:pt x="0" y="2896861"/>
                  </a:lnTo>
                </a:path>
              </a:pathLst>
            </a:custGeom>
            <a:ln w="12700">
              <a:solidFill>
                <a:srgbClr val="ADB4B7"/>
              </a:solidFill>
            </a:ln>
          </p:spPr>
          <p:txBody>
            <a:bodyPr wrap="square" lIns="0" tIns="0" rIns="0" bIns="0" rtlCol="0"/>
            <a:lstStyle/>
            <a:p/>
          </p:txBody>
        </p:sp>
        <p:sp>
          <p:nvSpPr>
            <p:cNvPr id="38" name="object 38"/>
            <p:cNvSpPr/>
            <p:nvPr/>
          </p:nvSpPr>
          <p:spPr>
            <a:xfrm>
              <a:off x="697955" y="562153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39" name="object 39"/>
            <p:cNvSpPr/>
            <p:nvPr/>
          </p:nvSpPr>
          <p:spPr>
            <a:xfrm>
              <a:off x="697955" y="562153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0" name="object 40"/>
            <p:cNvSpPr/>
            <p:nvPr/>
          </p:nvSpPr>
          <p:spPr>
            <a:xfrm>
              <a:off x="697955" y="4894072"/>
              <a:ext cx="22225" cy="0"/>
            </a:xfrm>
            <a:custGeom>
              <a:avLst/>
              <a:gdLst/>
              <a:ahLst/>
              <a:cxnLst/>
              <a:rect l="l" t="t" r="r" b="b"/>
              <a:pathLst>
                <a:path w="22225">
                  <a:moveTo>
                    <a:pt x="0" y="0"/>
                  </a:moveTo>
                  <a:lnTo>
                    <a:pt x="22104" y="0"/>
                  </a:lnTo>
                  <a:lnTo>
                    <a:pt x="0" y="0"/>
                  </a:lnTo>
                  <a:close/>
                </a:path>
              </a:pathLst>
            </a:custGeom>
            <a:solidFill>
              <a:srgbClr val="000000"/>
            </a:solidFill>
          </p:spPr>
          <p:txBody>
            <a:bodyPr wrap="square" lIns="0" tIns="0" rIns="0" bIns="0" rtlCol="0"/>
            <a:lstStyle/>
            <a:p/>
          </p:txBody>
        </p:sp>
        <p:sp>
          <p:nvSpPr>
            <p:cNvPr id="41" name="object 41"/>
            <p:cNvSpPr/>
            <p:nvPr/>
          </p:nvSpPr>
          <p:spPr>
            <a:xfrm>
              <a:off x="697955" y="4894072"/>
              <a:ext cx="22225" cy="0"/>
            </a:xfrm>
            <a:custGeom>
              <a:avLst/>
              <a:gdLst/>
              <a:ahLst/>
              <a:cxnLst/>
              <a:rect l="l" t="t" r="r" b="b"/>
              <a:pathLst>
                <a:path w="22225">
                  <a:moveTo>
                    <a:pt x="0" y="0"/>
                  </a:moveTo>
                  <a:lnTo>
                    <a:pt x="22104" y="0"/>
                  </a:lnTo>
                </a:path>
              </a:pathLst>
            </a:custGeom>
            <a:ln w="12700">
              <a:solidFill>
                <a:srgbClr val="ADB4B7"/>
              </a:solidFill>
            </a:ln>
          </p:spPr>
          <p:txBody>
            <a:bodyPr wrap="square" lIns="0" tIns="0" rIns="0" bIns="0" rtlCol="0"/>
            <a:lstStyle/>
            <a:p/>
          </p:txBody>
        </p:sp>
        <p:sp>
          <p:nvSpPr>
            <p:cNvPr id="42" name="object 42"/>
            <p:cNvSpPr/>
            <p:nvPr/>
          </p:nvSpPr>
          <p:spPr>
            <a:xfrm>
              <a:off x="697955" y="416661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3" name="object 43"/>
            <p:cNvSpPr/>
            <p:nvPr/>
          </p:nvSpPr>
          <p:spPr>
            <a:xfrm>
              <a:off x="697955" y="416661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4" name="object 44"/>
            <p:cNvSpPr/>
            <p:nvPr/>
          </p:nvSpPr>
          <p:spPr>
            <a:xfrm>
              <a:off x="697955" y="343915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5" name="object 45"/>
            <p:cNvSpPr/>
            <p:nvPr/>
          </p:nvSpPr>
          <p:spPr>
            <a:xfrm>
              <a:off x="697955" y="343915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6" name="object 46"/>
            <p:cNvSpPr/>
            <p:nvPr/>
          </p:nvSpPr>
          <p:spPr>
            <a:xfrm>
              <a:off x="697955" y="271169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7" name="object 47"/>
            <p:cNvSpPr/>
            <p:nvPr/>
          </p:nvSpPr>
          <p:spPr>
            <a:xfrm>
              <a:off x="697955" y="271169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8" name="object 48"/>
            <p:cNvSpPr/>
            <p:nvPr/>
          </p:nvSpPr>
          <p:spPr>
            <a:xfrm>
              <a:off x="697955" y="198423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9" name="object 49"/>
            <p:cNvSpPr/>
            <p:nvPr/>
          </p:nvSpPr>
          <p:spPr>
            <a:xfrm>
              <a:off x="697955" y="198423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0" name="object 50"/>
            <p:cNvSpPr/>
            <p:nvPr/>
          </p:nvSpPr>
          <p:spPr>
            <a:xfrm>
              <a:off x="3524960" y="1984233"/>
              <a:ext cx="0" cy="3637915"/>
            </a:xfrm>
            <a:custGeom>
              <a:avLst/>
              <a:gdLst/>
              <a:ahLst/>
              <a:cxnLst/>
              <a:rect l="l" t="t" r="r" b="b"/>
              <a:pathLst>
                <a:path h="3637915">
                  <a:moveTo>
                    <a:pt x="0" y="1619425"/>
                  </a:moveTo>
                  <a:lnTo>
                    <a:pt x="0" y="3637298"/>
                  </a:lnTo>
                </a:path>
                <a:path h="3637915">
                  <a:moveTo>
                    <a:pt x="0" y="0"/>
                  </a:moveTo>
                  <a:lnTo>
                    <a:pt x="0" y="1416225"/>
                  </a:lnTo>
                </a:path>
              </a:pathLst>
            </a:custGeom>
            <a:ln w="12700">
              <a:solidFill>
                <a:srgbClr val="353535"/>
              </a:solidFill>
            </a:ln>
          </p:spPr>
          <p:txBody>
            <a:bodyPr wrap="square" lIns="0" tIns="0" rIns="0" bIns="0" rtlCol="0"/>
            <a:lstStyle/>
            <a:p/>
          </p:txBody>
        </p:sp>
        <p:sp>
          <p:nvSpPr>
            <p:cNvPr id="51" name="object 51"/>
            <p:cNvSpPr/>
            <p:nvPr/>
          </p:nvSpPr>
          <p:spPr>
            <a:xfrm>
              <a:off x="3524960" y="56215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2" name="object 52"/>
            <p:cNvSpPr/>
            <p:nvPr/>
          </p:nvSpPr>
          <p:spPr>
            <a:xfrm>
              <a:off x="3524960" y="5621532"/>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53" name="object 53"/>
            <p:cNvSpPr/>
            <p:nvPr/>
          </p:nvSpPr>
          <p:spPr>
            <a:xfrm>
              <a:off x="3524960" y="5101918"/>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4" name="object 54"/>
            <p:cNvSpPr/>
            <p:nvPr/>
          </p:nvSpPr>
          <p:spPr>
            <a:xfrm>
              <a:off x="3524960" y="5101918"/>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55" name="object 55"/>
            <p:cNvSpPr/>
            <p:nvPr/>
          </p:nvSpPr>
          <p:spPr>
            <a:xfrm>
              <a:off x="3524960" y="4582304"/>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6" name="object 56"/>
            <p:cNvSpPr/>
            <p:nvPr/>
          </p:nvSpPr>
          <p:spPr>
            <a:xfrm>
              <a:off x="3524960" y="4582304"/>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57" name="object 57"/>
            <p:cNvSpPr/>
            <p:nvPr/>
          </p:nvSpPr>
          <p:spPr>
            <a:xfrm>
              <a:off x="3524960" y="4062690"/>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8" name="object 58"/>
            <p:cNvSpPr/>
            <p:nvPr/>
          </p:nvSpPr>
          <p:spPr>
            <a:xfrm>
              <a:off x="3524960" y="4062690"/>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59" name="object 59"/>
            <p:cNvSpPr/>
            <p:nvPr/>
          </p:nvSpPr>
          <p:spPr>
            <a:xfrm>
              <a:off x="3524960" y="3023461"/>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0" name="object 60"/>
            <p:cNvSpPr/>
            <p:nvPr/>
          </p:nvSpPr>
          <p:spPr>
            <a:xfrm>
              <a:off x="3524960" y="3023461"/>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61" name="object 61"/>
            <p:cNvSpPr/>
            <p:nvPr/>
          </p:nvSpPr>
          <p:spPr>
            <a:xfrm>
              <a:off x="3524960" y="2503847"/>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2" name="object 62"/>
            <p:cNvSpPr/>
            <p:nvPr/>
          </p:nvSpPr>
          <p:spPr>
            <a:xfrm>
              <a:off x="3524960" y="2503847"/>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63" name="object 63"/>
            <p:cNvSpPr/>
            <p:nvPr/>
          </p:nvSpPr>
          <p:spPr>
            <a:xfrm>
              <a:off x="3524960" y="19842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4" name="object 64"/>
            <p:cNvSpPr/>
            <p:nvPr/>
          </p:nvSpPr>
          <p:spPr>
            <a:xfrm>
              <a:off x="3524960" y="1984233"/>
              <a:ext cx="40005" cy="0"/>
            </a:xfrm>
            <a:custGeom>
              <a:avLst/>
              <a:gdLst/>
              <a:ahLst/>
              <a:cxnLst/>
              <a:rect l="l" t="t" r="r" b="b"/>
              <a:pathLst>
                <a:path w="40004">
                  <a:moveTo>
                    <a:pt x="0" y="0"/>
                  </a:moveTo>
                  <a:lnTo>
                    <a:pt x="40004" y="0"/>
                  </a:lnTo>
                </a:path>
              </a:pathLst>
            </a:custGeom>
            <a:ln w="12700">
              <a:solidFill>
                <a:srgbClr val="353535"/>
              </a:solidFill>
            </a:ln>
          </p:spPr>
          <p:txBody>
            <a:bodyPr wrap="square" lIns="0" tIns="0" rIns="0" bIns="0" rtlCol="0"/>
            <a:lstStyle/>
            <a:p/>
          </p:txBody>
        </p:sp>
        <p:sp>
          <p:nvSpPr>
            <p:cNvPr id="65" name="object 65"/>
            <p:cNvSpPr/>
            <p:nvPr/>
          </p:nvSpPr>
          <p:spPr>
            <a:xfrm>
              <a:off x="912148" y="2439697"/>
              <a:ext cx="2439035" cy="2423795"/>
            </a:xfrm>
            <a:custGeom>
              <a:avLst/>
              <a:gdLst/>
              <a:ahLst/>
              <a:cxnLst/>
              <a:rect l="l" t="t" r="r" b="b"/>
              <a:pathLst>
                <a:path w="2439035" h="2423795">
                  <a:moveTo>
                    <a:pt x="0" y="0"/>
                  </a:moveTo>
                  <a:lnTo>
                    <a:pt x="348374" y="726191"/>
                  </a:lnTo>
                  <a:lnTo>
                    <a:pt x="696749" y="639380"/>
                  </a:lnTo>
                  <a:lnTo>
                    <a:pt x="1045124" y="1394463"/>
                  </a:lnTo>
                  <a:lnTo>
                    <a:pt x="1393499" y="1787481"/>
                  </a:lnTo>
                  <a:lnTo>
                    <a:pt x="1741874" y="2096503"/>
                  </a:lnTo>
                  <a:lnTo>
                    <a:pt x="2090249" y="2251311"/>
                  </a:lnTo>
                  <a:lnTo>
                    <a:pt x="2438624" y="2423564"/>
                  </a:lnTo>
                </a:path>
              </a:pathLst>
            </a:custGeom>
            <a:ln w="28575">
              <a:solidFill>
                <a:srgbClr val="D9D9D9"/>
              </a:solidFill>
            </a:ln>
          </p:spPr>
          <p:txBody>
            <a:bodyPr wrap="square" lIns="0" tIns="0" rIns="0" bIns="0" rtlCol="0"/>
            <a:lstStyle/>
            <a:p/>
          </p:txBody>
        </p:sp>
        <p:pic>
          <p:nvPicPr>
            <p:cNvPr id="66" name="object 66"/>
            <p:cNvPicPr/>
            <p:nvPr/>
          </p:nvPicPr>
          <p:blipFill>
            <a:blip r:embed="rId1" cstate="print"/>
            <a:stretch>
              <a:fillRect/>
            </a:stretch>
          </p:blipFill>
          <p:spPr>
            <a:xfrm>
              <a:off x="875635" y="2403185"/>
              <a:ext cx="73025" cy="73025"/>
            </a:xfrm>
            <a:prstGeom prst="rect">
              <a:avLst/>
            </a:prstGeom>
          </p:spPr>
        </p:pic>
        <p:pic>
          <p:nvPicPr>
            <p:cNvPr id="67" name="object 67"/>
            <p:cNvPicPr/>
            <p:nvPr/>
          </p:nvPicPr>
          <p:blipFill>
            <a:blip r:embed="rId2" cstate="print"/>
            <a:stretch>
              <a:fillRect/>
            </a:stretch>
          </p:blipFill>
          <p:spPr>
            <a:xfrm>
              <a:off x="1224010" y="3129376"/>
              <a:ext cx="73025" cy="73025"/>
            </a:xfrm>
            <a:prstGeom prst="rect">
              <a:avLst/>
            </a:prstGeom>
          </p:spPr>
        </p:pic>
        <p:pic>
          <p:nvPicPr>
            <p:cNvPr id="68" name="object 68"/>
            <p:cNvPicPr/>
            <p:nvPr/>
          </p:nvPicPr>
          <p:blipFill>
            <a:blip r:embed="rId2" cstate="print"/>
            <a:stretch>
              <a:fillRect/>
            </a:stretch>
          </p:blipFill>
          <p:spPr>
            <a:xfrm>
              <a:off x="1572385" y="3042565"/>
              <a:ext cx="73025" cy="73025"/>
            </a:xfrm>
            <a:prstGeom prst="rect">
              <a:avLst/>
            </a:prstGeom>
          </p:spPr>
        </p:pic>
        <p:pic>
          <p:nvPicPr>
            <p:cNvPr id="69" name="object 69"/>
            <p:cNvPicPr/>
            <p:nvPr/>
          </p:nvPicPr>
          <p:blipFill>
            <a:blip r:embed="rId3" cstate="print"/>
            <a:stretch>
              <a:fillRect/>
            </a:stretch>
          </p:blipFill>
          <p:spPr>
            <a:xfrm>
              <a:off x="1920760" y="3797649"/>
              <a:ext cx="73025" cy="73025"/>
            </a:xfrm>
            <a:prstGeom prst="rect">
              <a:avLst/>
            </a:prstGeom>
          </p:spPr>
        </p:pic>
        <p:pic>
          <p:nvPicPr>
            <p:cNvPr id="70" name="object 70"/>
            <p:cNvPicPr/>
            <p:nvPr/>
          </p:nvPicPr>
          <p:blipFill>
            <a:blip r:embed="rId4" cstate="print"/>
            <a:stretch>
              <a:fillRect/>
            </a:stretch>
          </p:blipFill>
          <p:spPr>
            <a:xfrm>
              <a:off x="2617510" y="4499688"/>
              <a:ext cx="73025" cy="73025"/>
            </a:xfrm>
            <a:prstGeom prst="rect">
              <a:avLst/>
            </a:prstGeom>
          </p:spPr>
        </p:pic>
        <p:pic>
          <p:nvPicPr>
            <p:cNvPr id="71" name="object 71"/>
            <p:cNvPicPr/>
            <p:nvPr/>
          </p:nvPicPr>
          <p:blipFill>
            <a:blip r:embed="rId5" cstate="print"/>
            <a:stretch>
              <a:fillRect/>
            </a:stretch>
          </p:blipFill>
          <p:spPr>
            <a:xfrm>
              <a:off x="2965885" y="4654497"/>
              <a:ext cx="73025" cy="73025"/>
            </a:xfrm>
            <a:prstGeom prst="rect">
              <a:avLst/>
            </a:prstGeom>
          </p:spPr>
        </p:pic>
        <p:pic>
          <p:nvPicPr>
            <p:cNvPr id="72" name="object 72"/>
            <p:cNvPicPr/>
            <p:nvPr/>
          </p:nvPicPr>
          <p:blipFill>
            <a:blip r:embed="rId5" cstate="print"/>
            <a:stretch>
              <a:fillRect/>
            </a:stretch>
          </p:blipFill>
          <p:spPr>
            <a:xfrm>
              <a:off x="3314260" y="4826750"/>
              <a:ext cx="73025" cy="73025"/>
            </a:xfrm>
            <a:prstGeom prst="rect">
              <a:avLst/>
            </a:prstGeom>
          </p:spPr>
        </p:pic>
        <p:sp>
          <p:nvSpPr>
            <p:cNvPr id="73" name="object 73"/>
            <p:cNvSpPr/>
            <p:nvPr/>
          </p:nvSpPr>
          <p:spPr>
            <a:xfrm>
              <a:off x="720060" y="4881095"/>
              <a:ext cx="393700" cy="203200"/>
            </a:xfrm>
            <a:custGeom>
              <a:avLst/>
              <a:gdLst/>
              <a:ahLst/>
              <a:cxnLst/>
              <a:rect l="l" t="t" r="r" b="b"/>
              <a:pathLst>
                <a:path w="393700" h="203200">
                  <a:moveTo>
                    <a:pt x="393700" y="203200"/>
                  </a:moveTo>
                  <a:lnTo>
                    <a:pt x="0" y="203200"/>
                  </a:lnTo>
                  <a:lnTo>
                    <a:pt x="0" y="0"/>
                  </a:lnTo>
                  <a:lnTo>
                    <a:pt x="393700" y="0"/>
                  </a:lnTo>
                  <a:lnTo>
                    <a:pt x="393700" y="203200"/>
                  </a:lnTo>
                  <a:close/>
                </a:path>
              </a:pathLst>
            </a:custGeom>
            <a:solidFill>
              <a:srgbClr val="F2F2F2"/>
            </a:solidFill>
          </p:spPr>
          <p:txBody>
            <a:bodyPr wrap="square" lIns="0" tIns="0" rIns="0" bIns="0" rtlCol="0"/>
            <a:lstStyle/>
            <a:p/>
          </p:txBody>
        </p:sp>
      </p:grpSp>
      <p:sp>
        <p:nvSpPr>
          <p:cNvPr id="74" name="object 74"/>
          <p:cNvSpPr txBox="1"/>
          <p:nvPr/>
        </p:nvSpPr>
        <p:spPr>
          <a:xfrm>
            <a:off x="759748" y="5669733"/>
            <a:ext cx="278320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2016 2017</a:t>
            </a:r>
            <a:r>
              <a:rPr sz="1050" spc="15" dirty="0">
                <a:solidFill>
                  <a:srgbClr val="353535"/>
                </a:solidFill>
                <a:latin typeface="Arial Unicode MS" panose="020B0604020202020204" charset="-122"/>
                <a:cs typeface="Arial Unicode MS" panose="020B0604020202020204" charset="-122"/>
              </a:rPr>
              <a:t> </a:t>
            </a:r>
            <a:r>
              <a:rPr sz="1050" spc="-65" dirty="0">
                <a:solidFill>
                  <a:srgbClr val="353535"/>
                </a:solidFill>
                <a:latin typeface="Arial Unicode MS" panose="020B0604020202020204" charset="-122"/>
                <a:cs typeface="Arial Unicode MS" panose="020B0604020202020204" charset="-122"/>
              </a:rPr>
              <a:t>2018E2019E2020E2021E2022E2023E</a:t>
            </a:r>
            <a:endParaRPr sz="1050">
              <a:latin typeface="Arial Unicode MS" panose="020B0604020202020204" charset="-122"/>
              <a:cs typeface="Arial Unicode MS" panose="020B0604020202020204" charset="-122"/>
            </a:endParaRPr>
          </a:p>
        </p:txBody>
      </p:sp>
      <p:sp>
        <p:nvSpPr>
          <p:cNvPr id="75" name="object 75"/>
          <p:cNvSpPr txBox="1"/>
          <p:nvPr/>
        </p:nvSpPr>
        <p:spPr>
          <a:xfrm>
            <a:off x="322262" y="1882575"/>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1,500</a:t>
            </a:r>
            <a:endParaRPr sz="1050">
              <a:latin typeface="Arial Unicode MS" panose="020B0604020202020204" charset="-122"/>
              <a:cs typeface="Arial Unicode MS" panose="020B0604020202020204" charset="-122"/>
            </a:endParaRPr>
          </a:p>
        </p:txBody>
      </p:sp>
      <p:sp>
        <p:nvSpPr>
          <p:cNvPr id="76" name="object 76"/>
          <p:cNvSpPr txBox="1"/>
          <p:nvPr/>
        </p:nvSpPr>
        <p:spPr>
          <a:xfrm>
            <a:off x="322262" y="2610035"/>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1,200</a:t>
            </a:r>
            <a:endParaRPr sz="1050">
              <a:latin typeface="Arial Unicode MS" panose="020B0604020202020204" charset="-122"/>
              <a:cs typeface="Arial Unicode MS" panose="020B0604020202020204" charset="-122"/>
            </a:endParaRPr>
          </a:p>
        </p:txBody>
      </p:sp>
      <p:sp>
        <p:nvSpPr>
          <p:cNvPr id="77" name="object 77"/>
          <p:cNvSpPr txBox="1"/>
          <p:nvPr/>
        </p:nvSpPr>
        <p:spPr>
          <a:xfrm>
            <a:off x="419100" y="333749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900</a:t>
            </a:r>
            <a:endParaRPr sz="1050">
              <a:latin typeface="Arial Unicode MS" panose="020B0604020202020204" charset="-122"/>
              <a:cs typeface="Arial Unicode MS" panose="020B0604020202020204" charset="-122"/>
            </a:endParaRPr>
          </a:p>
        </p:txBody>
      </p:sp>
      <p:sp>
        <p:nvSpPr>
          <p:cNvPr id="78" name="object 78"/>
          <p:cNvSpPr txBox="1"/>
          <p:nvPr/>
        </p:nvSpPr>
        <p:spPr>
          <a:xfrm>
            <a:off x="419100" y="406495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600</a:t>
            </a:r>
            <a:endParaRPr sz="1050">
              <a:latin typeface="Arial Unicode MS" panose="020B0604020202020204" charset="-122"/>
              <a:cs typeface="Arial Unicode MS" panose="020B0604020202020204" charset="-122"/>
            </a:endParaRPr>
          </a:p>
        </p:txBody>
      </p:sp>
      <p:sp>
        <p:nvSpPr>
          <p:cNvPr id="79" name="object 79"/>
          <p:cNvSpPr txBox="1"/>
          <p:nvPr/>
        </p:nvSpPr>
        <p:spPr>
          <a:xfrm>
            <a:off x="419100" y="479241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300</a:t>
            </a:r>
            <a:endParaRPr sz="1050">
              <a:latin typeface="Arial Unicode MS" panose="020B0604020202020204" charset="-122"/>
              <a:cs typeface="Arial Unicode MS" panose="020B0604020202020204" charset="-122"/>
            </a:endParaRPr>
          </a:p>
        </p:txBody>
      </p:sp>
      <p:sp>
        <p:nvSpPr>
          <p:cNvPr id="80" name="object 80"/>
          <p:cNvSpPr txBox="1"/>
          <p:nvPr/>
        </p:nvSpPr>
        <p:spPr>
          <a:xfrm>
            <a:off x="558800" y="5519873"/>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81" name="object 81"/>
          <p:cNvSpPr txBox="1"/>
          <p:nvPr/>
        </p:nvSpPr>
        <p:spPr>
          <a:xfrm>
            <a:off x="3613633" y="5519873"/>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82" name="object 82"/>
          <p:cNvSpPr txBox="1"/>
          <p:nvPr/>
        </p:nvSpPr>
        <p:spPr>
          <a:xfrm>
            <a:off x="3613633" y="5000259"/>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5%</a:t>
            </a:r>
            <a:endParaRPr sz="1050">
              <a:latin typeface="Arial Unicode MS" panose="020B0604020202020204" charset="-122"/>
              <a:cs typeface="Arial Unicode MS" panose="020B0604020202020204" charset="-122"/>
            </a:endParaRPr>
          </a:p>
        </p:txBody>
      </p:sp>
      <p:sp>
        <p:nvSpPr>
          <p:cNvPr id="83" name="object 83"/>
          <p:cNvSpPr txBox="1"/>
          <p:nvPr/>
        </p:nvSpPr>
        <p:spPr>
          <a:xfrm>
            <a:off x="3616808" y="4480645"/>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10%</a:t>
            </a:r>
            <a:endParaRPr sz="1050">
              <a:latin typeface="Arial Unicode MS" panose="020B0604020202020204" charset="-122"/>
              <a:cs typeface="Arial Unicode MS" panose="020B0604020202020204" charset="-122"/>
            </a:endParaRPr>
          </a:p>
        </p:txBody>
      </p:sp>
      <p:sp>
        <p:nvSpPr>
          <p:cNvPr id="84" name="object 84"/>
          <p:cNvSpPr txBox="1"/>
          <p:nvPr/>
        </p:nvSpPr>
        <p:spPr>
          <a:xfrm>
            <a:off x="3616808" y="3961031"/>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15%</a:t>
            </a:r>
            <a:endParaRPr sz="1050">
              <a:latin typeface="Arial Unicode MS" panose="020B0604020202020204" charset="-122"/>
              <a:cs typeface="Arial Unicode MS" panose="020B0604020202020204" charset="-122"/>
            </a:endParaRPr>
          </a:p>
        </p:txBody>
      </p:sp>
      <p:sp>
        <p:nvSpPr>
          <p:cNvPr id="85" name="object 85"/>
          <p:cNvSpPr txBox="1"/>
          <p:nvPr/>
        </p:nvSpPr>
        <p:spPr>
          <a:xfrm>
            <a:off x="3616808" y="2921803"/>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25%</a:t>
            </a:r>
            <a:endParaRPr sz="1050">
              <a:latin typeface="Arial Unicode MS" panose="020B0604020202020204" charset="-122"/>
              <a:cs typeface="Arial Unicode MS" panose="020B0604020202020204" charset="-122"/>
            </a:endParaRPr>
          </a:p>
        </p:txBody>
      </p:sp>
      <p:sp>
        <p:nvSpPr>
          <p:cNvPr id="86" name="object 86"/>
          <p:cNvSpPr txBox="1"/>
          <p:nvPr/>
        </p:nvSpPr>
        <p:spPr>
          <a:xfrm>
            <a:off x="3616808" y="2402189"/>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30%</a:t>
            </a:r>
            <a:endParaRPr sz="1050">
              <a:latin typeface="Arial Unicode MS" panose="020B0604020202020204" charset="-122"/>
              <a:cs typeface="Arial Unicode MS" panose="020B0604020202020204" charset="-122"/>
            </a:endParaRPr>
          </a:p>
        </p:txBody>
      </p:sp>
      <p:sp>
        <p:nvSpPr>
          <p:cNvPr id="87" name="object 87"/>
          <p:cNvSpPr txBox="1"/>
          <p:nvPr/>
        </p:nvSpPr>
        <p:spPr>
          <a:xfrm>
            <a:off x="3616808" y="1882575"/>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35%</a:t>
            </a:r>
            <a:endParaRPr sz="1050">
              <a:latin typeface="Arial Unicode MS" panose="020B0604020202020204" charset="-122"/>
              <a:cs typeface="Arial Unicode MS" panose="020B0604020202020204" charset="-122"/>
            </a:endParaRPr>
          </a:p>
        </p:txBody>
      </p:sp>
      <p:sp>
        <p:nvSpPr>
          <p:cNvPr id="88" name="object 88"/>
          <p:cNvSpPr txBox="1"/>
          <p:nvPr/>
        </p:nvSpPr>
        <p:spPr>
          <a:xfrm>
            <a:off x="750223" y="4878496"/>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529.0</a:t>
            </a:r>
            <a:endParaRPr sz="1050">
              <a:latin typeface="Arial Unicode MS" panose="020B0604020202020204" charset="-122"/>
              <a:cs typeface="Arial Unicode MS" panose="020B0604020202020204" charset="-122"/>
            </a:endParaRPr>
          </a:p>
        </p:txBody>
      </p:sp>
      <p:sp>
        <p:nvSpPr>
          <p:cNvPr id="89" name="object 89"/>
          <p:cNvSpPr/>
          <p:nvPr/>
        </p:nvSpPr>
        <p:spPr>
          <a:xfrm>
            <a:off x="1068435" y="4729541"/>
            <a:ext cx="393700" cy="203200"/>
          </a:xfrm>
          <a:custGeom>
            <a:avLst/>
            <a:gdLst/>
            <a:ahLst/>
            <a:cxnLst/>
            <a:rect l="l" t="t" r="r" b="b"/>
            <a:pathLst>
              <a:path w="393700" h="203200">
                <a:moveTo>
                  <a:pt x="393700" y="203200"/>
                </a:moveTo>
                <a:lnTo>
                  <a:pt x="0" y="203200"/>
                </a:lnTo>
                <a:lnTo>
                  <a:pt x="0" y="0"/>
                </a:lnTo>
                <a:lnTo>
                  <a:pt x="393700" y="0"/>
                </a:lnTo>
                <a:lnTo>
                  <a:pt x="393700" y="203200"/>
                </a:lnTo>
                <a:close/>
              </a:path>
            </a:pathLst>
          </a:custGeom>
          <a:solidFill>
            <a:srgbClr val="F2F2F2"/>
          </a:solidFill>
        </p:spPr>
        <p:txBody>
          <a:bodyPr wrap="square" lIns="0" tIns="0" rIns="0" bIns="0" rtlCol="0"/>
          <a:lstStyle/>
          <a:p/>
        </p:txBody>
      </p:sp>
      <p:sp>
        <p:nvSpPr>
          <p:cNvPr id="90" name="object 90"/>
          <p:cNvSpPr txBox="1"/>
          <p:nvPr/>
        </p:nvSpPr>
        <p:spPr>
          <a:xfrm>
            <a:off x="1098598" y="4726942"/>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654.0</a:t>
            </a:r>
            <a:endParaRPr sz="1050">
              <a:latin typeface="Arial Unicode MS" panose="020B0604020202020204" charset="-122"/>
              <a:cs typeface="Arial Unicode MS" panose="020B0604020202020204" charset="-122"/>
            </a:endParaRPr>
          </a:p>
        </p:txBody>
      </p:sp>
      <p:sp>
        <p:nvSpPr>
          <p:cNvPr id="91" name="object 91"/>
          <p:cNvSpPr/>
          <p:nvPr/>
        </p:nvSpPr>
        <p:spPr>
          <a:xfrm>
            <a:off x="1416810" y="4535551"/>
            <a:ext cx="393700" cy="203200"/>
          </a:xfrm>
          <a:custGeom>
            <a:avLst/>
            <a:gdLst/>
            <a:ahLst/>
            <a:cxnLst/>
            <a:rect l="l" t="t" r="r" b="b"/>
            <a:pathLst>
              <a:path w="393700" h="203200">
                <a:moveTo>
                  <a:pt x="393700" y="203200"/>
                </a:moveTo>
                <a:lnTo>
                  <a:pt x="0" y="203200"/>
                </a:lnTo>
                <a:lnTo>
                  <a:pt x="0" y="0"/>
                </a:lnTo>
                <a:lnTo>
                  <a:pt x="393700" y="0"/>
                </a:lnTo>
                <a:lnTo>
                  <a:pt x="393700" y="203200"/>
                </a:lnTo>
                <a:close/>
              </a:path>
            </a:pathLst>
          </a:custGeom>
          <a:solidFill>
            <a:srgbClr val="F2F2F2"/>
          </a:solidFill>
        </p:spPr>
        <p:txBody>
          <a:bodyPr wrap="square" lIns="0" tIns="0" rIns="0" bIns="0" rtlCol="0"/>
          <a:lstStyle/>
          <a:p/>
        </p:txBody>
      </p:sp>
      <p:sp>
        <p:nvSpPr>
          <p:cNvPr id="92" name="object 92"/>
          <p:cNvSpPr txBox="1"/>
          <p:nvPr/>
        </p:nvSpPr>
        <p:spPr>
          <a:xfrm>
            <a:off x="1446973" y="4532953"/>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814.0</a:t>
            </a:r>
            <a:endParaRPr sz="1050">
              <a:latin typeface="Arial Unicode MS" panose="020B0604020202020204" charset="-122"/>
              <a:cs typeface="Arial Unicode MS" panose="020B0604020202020204" charset="-122"/>
            </a:endParaRPr>
          </a:p>
        </p:txBody>
      </p:sp>
      <p:sp>
        <p:nvSpPr>
          <p:cNvPr id="93" name="object 93"/>
          <p:cNvSpPr/>
          <p:nvPr/>
        </p:nvSpPr>
        <p:spPr>
          <a:xfrm>
            <a:off x="1765185" y="4365811"/>
            <a:ext cx="393700" cy="203200"/>
          </a:xfrm>
          <a:custGeom>
            <a:avLst/>
            <a:gdLst/>
            <a:ahLst/>
            <a:cxnLst/>
            <a:rect l="l" t="t" r="r" b="b"/>
            <a:pathLst>
              <a:path w="393700" h="203200">
                <a:moveTo>
                  <a:pt x="393700" y="203200"/>
                </a:moveTo>
                <a:lnTo>
                  <a:pt x="0" y="203200"/>
                </a:lnTo>
                <a:lnTo>
                  <a:pt x="0" y="0"/>
                </a:lnTo>
                <a:lnTo>
                  <a:pt x="393700" y="0"/>
                </a:lnTo>
                <a:lnTo>
                  <a:pt x="393700" y="203200"/>
                </a:lnTo>
                <a:close/>
              </a:path>
            </a:pathLst>
          </a:custGeom>
          <a:solidFill>
            <a:srgbClr val="F2F2F2"/>
          </a:solidFill>
        </p:spPr>
        <p:txBody>
          <a:bodyPr wrap="square" lIns="0" tIns="0" rIns="0" bIns="0" rtlCol="0"/>
          <a:lstStyle/>
          <a:p/>
        </p:txBody>
      </p:sp>
      <p:sp>
        <p:nvSpPr>
          <p:cNvPr id="94" name="object 94"/>
          <p:cNvSpPr txBox="1"/>
          <p:nvPr/>
        </p:nvSpPr>
        <p:spPr>
          <a:xfrm>
            <a:off x="1795347" y="4363212"/>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954.0</a:t>
            </a:r>
            <a:endParaRPr sz="1050">
              <a:latin typeface="Arial Unicode MS" panose="020B0604020202020204" charset="-122"/>
              <a:cs typeface="Arial Unicode MS" panose="020B0604020202020204" charset="-122"/>
            </a:endParaRPr>
          </a:p>
        </p:txBody>
      </p:sp>
      <p:sp>
        <p:nvSpPr>
          <p:cNvPr id="95" name="object 95"/>
          <p:cNvSpPr/>
          <p:nvPr/>
        </p:nvSpPr>
        <p:spPr>
          <a:xfrm>
            <a:off x="2077048" y="4108738"/>
            <a:ext cx="482600" cy="203200"/>
          </a:xfrm>
          <a:custGeom>
            <a:avLst/>
            <a:gdLst/>
            <a:ahLst/>
            <a:cxnLst/>
            <a:rect l="l" t="t" r="r" b="b"/>
            <a:pathLst>
              <a:path w="482600" h="203200">
                <a:moveTo>
                  <a:pt x="482600" y="203200"/>
                </a:moveTo>
                <a:lnTo>
                  <a:pt x="0" y="203200"/>
                </a:lnTo>
                <a:lnTo>
                  <a:pt x="0" y="0"/>
                </a:lnTo>
                <a:lnTo>
                  <a:pt x="482600" y="0"/>
                </a:lnTo>
                <a:lnTo>
                  <a:pt x="482600" y="203200"/>
                </a:lnTo>
                <a:close/>
              </a:path>
            </a:pathLst>
          </a:custGeom>
          <a:solidFill>
            <a:srgbClr val="F2F2F2"/>
          </a:solidFill>
        </p:spPr>
        <p:txBody>
          <a:bodyPr wrap="square" lIns="0" tIns="0" rIns="0" bIns="0" rtlCol="0"/>
          <a:lstStyle/>
          <a:p/>
        </p:txBody>
      </p:sp>
      <p:sp>
        <p:nvSpPr>
          <p:cNvPr id="96" name="object 96"/>
          <p:cNvSpPr txBox="1"/>
          <p:nvPr/>
        </p:nvSpPr>
        <p:spPr>
          <a:xfrm>
            <a:off x="2102448" y="4106140"/>
            <a:ext cx="434975"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1,082.0</a:t>
            </a:r>
            <a:endParaRPr sz="1050">
              <a:latin typeface="Arial Unicode MS" panose="020B0604020202020204" charset="-122"/>
              <a:cs typeface="Arial Unicode MS" panose="020B0604020202020204" charset="-122"/>
            </a:endParaRPr>
          </a:p>
        </p:txBody>
      </p:sp>
      <p:sp>
        <p:nvSpPr>
          <p:cNvPr id="97" name="object 97"/>
          <p:cNvSpPr/>
          <p:nvPr/>
        </p:nvSpPr>
        <p:spPr>
          <a:xfrm>
            <a:off x="2412720" y="3661854"/>
            <a:ext cx="831215" cy="429259"/>
          </a:xfrm>
          <a:custGeom>
            <a:avLst/>
            <a:gdLst/>
            <a:ahLst/>
            <a:cxnLst/>
            <a:rect l="l" t="t" r="r" b="b"/>
            <a:pathLst>
              <a:path w="831214" h="429260">
                <a:moveTo>
                  <a:pt x="482600" y="225945"/>
                </a:moveTo>
                <a:lnTo>
                  <a:pt x="0" y="225945"/>
                </a:lnTo>
                <a:lnTo>
                  <a:pt x="0" y="429145"/>
                </a:lnTo>
                <a:lnTo>
                  <a:pt x="482600" y="429145"/>
                </a:lnTo>
                <a:lnTo>
                  <a:pt x="482600" y="225945"/>
                </a:lnTo>
                <a:close/>
              </a:path>
              <a:path w="831214" h="429260">
                <a:moveTo>
                  <a:pt x="830973" y="0"/>
                </a:moveTo>
                <a:lnTo>
                  <a:pt x="348373" y="0"/>
                </a:lnTo>
                <a:lnTo>
                  <a:pt x="348373" y="203200"/>
                </a:lnTo>
                <a:lnTo>
                  <a:pt x="830973" y="203200"/>
                </a:lnTo>
                <a:lnTo>
                  <a:pt x="830973" y="0"/>
                </a:lnTo>
                <a:close/>
              </a:path>
            </a:pathLst>
          </a:custGeom>
          <a:solidFill>
            <a:srgbClr val="F2F2F2"/>
          </a:solidFill>
        </p:spPr>
        <p:txBody>
          <a:bodyPr wrap="square" lIns="0" tIns="0" rIns="0" bIns="0" rtlCol="0"/>
          <a:lstStyle/>
          <a:p/>
        </p:txBody>
      </p:sp>
      <p:sp>
        <p:nvSpPr>
          <p:cNvPr id="98" name="object 98"/>
          <p:cNvSpPr txBox="1"/>
          <p:nvPr/>
        </p:nvSpPr>
        <p:spPr>
          <a:xfrm>
            <a:off x="2786498" y="3659244"/>
            <a:ext cx="434975"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1,302.0</a:t>
            </a:r>
            <a:endParaRPr sz="1050">
              <a:latin typeface="Arial Unicode MS" panose="020B0604020202020204" charset="-122"/>
              <a:cs typeface="Arial Unicode MS" panose="020B0604020202020204" charset="-122"/>
            </a:endParaRPr>
          </a:p>
        </p:txBody>
      </p:sp>
      <p:sp>
        <p:nvSpPr>
          <p:cNvPr id="99" name="object 99"/>
          <p:cNvSpPr/>
          <p:nvPr/>
        </p:nvSpPr>
        <p:spPr>
          <a:xfrm>
            <a:off x="3134872" y="3400459"/>
            <a:ext cx="482600" cy="203200"/>
          </a:xfrm>
          <a:custGeom>
            <a:avLst/>
            <a:gdLst/>
            <a:ahLst/>
            <a:cxnLst/>
            <a:rect l="l" t="t" r="r" b="b"/>
            <a:pathLst>
              <a:path w="482600" h="203200">
                <a:moveTo>
                  <a:pt x="482600" y="203200"/>
                </a:moveTo>
                <a:lnTo>
                  <a:pt x="0" y="203200"/>
                </a:lnTo>
                <a:lnTo>
                  <a:pt x="0" y="0"/>
                </a:lnTo>
                <a:lnTo>
                  <a:pt x="482600" y="0"/>
                </a:lnTo>
                <a:lnTo>
                  <a:pt x="482600" y="203200"/>
                </a:lnTo>
                <a:close/>
              </a:path>
            </a:pathLst>
          </a:custGeom>
          <a:solidFill>
            <a:srgbClr val="F2F2F2"/>
          </a:solidFill>
        </p:spPr>
        <p:txBody>
          <a:bodyPr wrap="square" lIns="0" tIns="0" rIns="0" bIns="0" rtlCol="0"/>
          <a:lstStyle/>
          <a:p/>
        </p:txBody>
      </p:sp>
      <p:sp>
        <p:nvSpPr>
          <p:cNvPr id="100" name="object 100"/>
          <p:cNvSpPr txBox="1"/>
          <p:nvPr/>
        </p:nvSpPr>
        <p:spPr>
          <a:xfrm>
            <a:off x="3134872" y="3397860"/>
            <a:ext cx="739775" cy="185420"/>
          </a:xfrm>
          <a:prstGeom prst="rect">
            <a:avLst/>
          </a:prstGeom>
        </p:spPr>
        <p:txBody>
          <a:bodyPr vert="horz" wrap="square" lIns="0" tIns="12700" rIns="0" bIns="0" rtlCol="0">
            <a:spAutoFit/>
          </a:bodyPr>
          <a:lstStyle/>
          <a:p>
            <a:pPr marL="38100">
              <a:lnSpc>
                <a:spcPct val="100000"/>
              </a:lnSpc>
              <a:spcBef>
                <a:spcPts val="100"/>
              </a:spcBef>
            </a:pPr>
            <a:r>
              <a:rPr sz="1050" spc="-45" dirty="0">
                <a:latin typeface="Arial Unicode MS" panose="020B0604020202020204" charset="-122"/>
                <a:cs typeface="Arial Unicode MS" panose="020B0604020202020204" charset="-122"/>
              </a:rPr>
              <a:t>1,397.0</a:t>
            </a:r>
            <a:r>
              <a:rPr sz="1050" spc="35" dirty="0">
                <a:latin typeface="Arial Unicode MS" panose="020B0604020202020204" charset="-122"/>
                <a:cs typeface="Arial Unicode MS" panose="020B0604020202020204" charset="-122"/>
              </a:rPr>
              <a:t> </a:t>
            </a:r>
            <a:r>
              <a:rPr sz="1575" spc="-247" baseline="-19000" dirty="0">
                <a:solidFill>
                  <a:srgbClr val="353535"/>
                </a:solidFill>
                <a:latin typeface="Arial Unicode MS" panose="020B0604020202020204" charset="-122"/>
                <a:cs typeface="Arial Unicode MS" panose="020B0604020202020204" charset="-122"/>
              </a:rPr>
              <a:t>20%</a:t>
            </a:r>
            <a:endParaRPr sz="1575" baseline="-19000">
              <a:latin typeface="Arial Unicode MS" panose="020B0604020202020204" charset="-122"/>
              <a:cs typeface="Arial Unicode MS" panose="020B0604020202020204" charset="-122"/>
            </a:endParaRPr>
          </a:p>
        </p:txBody>
      </p:sp>
      <p:sp>
        <p:nvSpPr>
          <p:cNvPr id="101" name="object 101"/>
          <p:cNvSpPr txBox="1"/>
          <p:nvPr/>
        </p:nvSpPr>
        <p:spPr>
          <a:xfrm>
            <a:off x="747048" y="2169129"/>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30.6%</a:t>
            </a:r>
            <a:endParaRPr sz="1050">
              <a:latin typeface="Arial Unicode MS" panose="020B0604020202020204" charset="-122"/>
              <a:cs typeface="Arial Unicode MS" panose="020B0604020202020204" charset="-122"/>
            </a:endParaRPr>
          </a:p>
        </p:txBody>
      </p:sp>
      <p:sp>
        <p:nvSpPr>
          <p:cNvPr id="102" name="object 102"/>
          <p:cNvSpPr txBox="1"/>
          <p:nvPr/>
        </p:nvSpPr>
        <p:spPr>
          <a:xfrm>
            <a:off x="1095423" y="2895320"/>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23.6%</a:t>
            </a:r>
            <a:endParaRPr sz="1050">
              <a:latin typeface="Arial Unicode MS" panose="020B0604020202020204" charset="-122"/>
              <a:cs typeface="Arial Unicode MS" panose="020B0604020202020204" charset="-122"/>
            </a:endParaRPr>
          </a:p>
        </p:txBody>
      </p:sp>
      <p:sp>
        <p:nvSpPr>
          <p:cNvPr id="103" name="object 103"/>
          <p:cNvSpPr txBox="1"/>
          <p:nvPr/>
        </p:nvSpPr>
        <p:spPr>
          <a:xfrm>
            <a:off x="1443798" y="2808509"/>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24.5%</a:t>
            </a:r>
            <a:endParaRPr sz="1050">
              <a:latin typeface="Arial Unicode MS" panose="020B0604020202020204" charset="-122"/>
              <a:cs typeface="Arial Unicode MS" panose="020B0604020202020204" charset="-122"/>
            </a:endParaRPr>
          </a:p>
        </p:txBody>
      </p:sp>
      <p:sp>
        <p:nvSpPr>
          <p:cNvPr id="104" name="object 104"/>
          <p:cNvSpPr txBox="1"/>
          <p:nvPr/>
        </p:nvSpPr>
        <p:spPr>
          <a:xfrm>
            <a:off x="1792173" y="3563593"/>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17.2%</a:t>
            </a:r>
            <a:endParaRPr sz="1050">
              <a:latin typeface="Arial Unicode MS" panose="020B0604020202020204" charset="-122"/>
              <a:cs typeface="Arial Unicode MS" panose="020B0604020202020204" charset="-122"/>
            </a:endParaRPr>
          </a:p>
        </p:txBody>
      </p:sp>
      <p:sp>
        <p:nvSpPr>
          <p:cNvPr id="105" name="object 105"/>
          <p:cNvSpPr txBox="1"/>
          <p:nvPr/>
        </p:nvSpPr>
        <p:spPr>
          <a:xfrm>
            <a:off x="2025358" y="3885199"/>
            <a:ext cx="873125" cy="185420"/>
          </a:xfrm>
          <a:prstGeom prst="rect">
            <a:avLst/>
          </a:prstGeom>
        </p:spPr>
        <p:txBody>
          <a:bodyPr vert="horz" wrap="square" lIns="0" tIns="12700" rIns="0" bIns="0" rtlCol="0">
            <a:spAutoFit/>
          </a:bodyPr>
          <a:lstStyle/>
          <a:p>
            <a:pPr marL="38100">
              <a:lnSpc>
                <a:spcPct val="100000"/>
              </a:lnSpc>
              <a:spcBef>
                <a:spcPts val="100"/>
              </a:spcBef>
            </a:pPr>
            <a:r>
              <a:rPr sz="1575" spc="-179" baseline="-26000" dirty="0">
                <a:solidFill>
                  <a:srgbClr val="353535"/>
                </a:solidFill>
                <a:latin typeface="Arial Unicode MS" panose="020B0604020202020204" charset="-122"/>
                <a:cs typeface="Arial Unicode MS" panose="020B0604020202020204" charset="-122"/>
              </a:rPr>
              <a:t>13.4%</a:t>
            </a:r>
            <a:r>
              <a:rPr sz="1575" spc="-75" baseline="-26000" dirty="0">
                <a:solidFill>
                  <a:srgbClr val="353535"/>
                </a:solidFill>
                <a:latin typeface="Arial Unicode MS" panose="020B0604020202020204" charset="-122"/>
                <a:cs typeface="Arial Unicode MS" panose="020B0604020202020204" charset="-122"/>
              </a:rPr>
              <a:t> </a:t>
            </a:r>
            <a:r>
              <a:rPr sz="1050" spc="-45" dirty="0">
                <a:latin typeface="Arial Unicode MS" panose="020B0604020202020204" charset="-122"/>
                <a:cs typeface="Arial Unicode MS" panose="020B0604020202020204" charset="-122"/>
              </a:rPr>
              <a:t>1,195.0</a:t>
            </a:r>
            <a:endParaRPr sz="1050">
              <a:latin typeface="Arial Unicode MS" panose="020B0604020202020204" charset="-122"/>
              <a:cs typeface="Arial Unicode MS" panose="020B0604020202020204" charset="-122"/>
            </a:endParaRPr>
          </a:p>
        </p:txBody>
      </p:sp>
      <p:sp>
        <p:nvSpPr>
          <p:cNvPr id="106" name="object 106"/>
          <p:cNvSpPr txBox="1"/>
          <p:nvPr/>
        </p:nvSpPr>
        <p:spPr>
          <a:xfrm>
            <a:off x="2488034" y="4331546"/>
            <a:ext cx="674370" cy="185420"/>
          </a:xfrm>
          <a:prstGeom prst="rect">
            <a:avLst/>
          </a:prstGeom>
        </p:spPr>
        <p:txBody>
          <a:bodyPr vert="horz" wrap="square" lIns="0" tIns="12700" rIns="0" bIns="0" rtlCol="0">
            <a:spAutoFit/>
          </a:bodyPr>
          <a:lstStyle/>
          <a:p>
            <a:pPr marL="381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10.4%</a:t>
            </a:r>
            <a:r>
              <a:rPr sz="1050" spc="-70" dirty="0">
                <a:solidFill>
                  <a:srgbClr val="353535"/>
                </a:solidFill>
                <a:latin typeface="Arial Unicode MS" panose="020B0604020202020204" charset="-122"/>
                <a:cs typeface="Arial Unicode MS" panose="020B0604020202020204" charset="-122"/>
              </a:rPr>
              <a:t> </a:t>
            </a:r>
            <a:r>
              <a:rPr sz="1575" spc="-209" baseline="-37000" dirty="0">
                <a:solidFill>
                  <a:srgbClr val="353535"/>
                </a:solidFill>
                <a:latin typeface="Arial Unicode MS" panose="020B0604020202020204" charset="-122"/>
                <a:cs typeface="Arial Unicode MS" panose="020B0604020202020204" charset="-122"/>
              </a:rPr>
              <a:t>9.0%</a:t>
            </a:r>
            <a:endParaRPr sz="1575" baseline="-37000">
              <a:latin typeface="Arial Unicode MS" panose="020B0604020202020204" charset="-122"/>
              <a:cs typeface="Arial Unicode MS" panose="020B0604020202020204" charset="-122"/>
            </a:endParaRPr>
          </a:p>
        </p:txBody>
      </p:sp>
      <p:sp>
        <p:nvSpPr>
          <p:cNvPr id="107" name="object 107"/>
          <p:cNvSpPr txBox="1"/>
          <p:nvPr/>
        </p:nvSpPr>
        <p:spPr>
          <a:xfrm>
            <a:off x="3223772" y="4592694"/>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7.3%</a:t>
            </a:r>
            <a:endParaRPr sz="1050">
              <a:latin typeface="Arial Unicode MS" panose="020B0604020202020204" charset="-122"/>
              <a:cs typeface="Arial Unicode MS" panose="020B0604020202020204" charset="-122"/>
            </a:endParaRPr>
          </a:p>
        </p:txBody>
      </p:sp>
      <p:sp>
        <p:nvSpPr>
          <p:cNvPr id="108" name="object 108"/>
          <p:cNvSpPr txBox="1"/>
          <p:nvPr/>
        </p:nvSpPr>
        <p:spPr>
          <a:xfrm>
            <a:off x="947629" y="6000862"/>
            <a:ext cx="2804160" cy="185420"/>
          </a:xfrm>
          <a:prstGeom prst="rect">
            <a:avLst/>
          </a:prstGeom>
        </p:spPr>
        <p:txBody>
          <a:bodyPr vert="horz" wrap="square" lIns="0" tIns="12700" rIns="0" bIns="0" rtlCol="0">
            <a:spAutoFit/>
          </a:bodyPr>
          <a:lstStyle/>
          <a:p>
            <a:pPr marL="12700">
              <a:lnSpc>
                <a:spcPct val="100000"/>
              </a:lnSpc>
              <a:spcBef>
                <a:spcPts val="100"/>
              </a:spcBef>
              <a:tabLst>
                <a:tab pos="2190750" algn="l"/>
              </a:tabLst>
            </a:pPr>
            <a:r>
              <a:rPr sz="1050" dirty="0">
                <a:solidFill>
                  <a:srgbClr val="353535"/>
                </a:solidFill>
                <a:latin typeface="Arial Unicode MS" panose="020B0604020202020204" charset="-122"/>
                <a:cs typeface="Arial Unicode MS" panose="020B0604020202020204" charset="-122"/>
              </a:rPr>
              <a:t>酒店生活服务电子商务（百万）	增速（</a:t>
            </a:r>
            <a:r>
              <a:rPr sz="1050" spc="-409" dirty="0">
                <a:solidFill>
                  <a:srgbClr val="353535"/>
                </a:solidFill>
                <a:latin typeface="Arial Unicode MS" panose="020B0604020202020204" charset="-122"/>
                <a:cs typeface="Arial Unicode MS" panose="020B0604020202020204" charset="-122"/>
              </a:rPr>
              <a:t>%）</a:t>
            </a:r>
            <a:endParaRPr sz="1050">
              <a:latin typeface="Arial Unicode MS" panose="020B0604020202020204" charset="-122"/>
              <a:cs typeface="Arial Unicode MS" panose="020B0604020202020204" charset="-122"/>
            </a:endParaRPr>
          </a:p>
        </p:txBody>
      </p:sp>
      <p:grpSp>
        <p:nvGrpSpPr>
          <p:cNvPr id="109" name="object 109"/>
          <p:cNvGrpSpPr/>
          <p:nvPr/>
        </p:nvGrpSpPr>
        <p:grpSpPr>
          <a:xfrm>
            <a:off x="657561" y="6061753"/>
            <a:ext cx="271780" cy="81915"/>
            <a:chOff x="657561" y="6061753"/>
            <a:chExt cx="271780" cy="81915"/>
          </a:xfrm>
        </p:grpSpPr>
        <p:sp>
          <p:nvSpPr>
            <p:cNvPr id="110" name="object 110"/>
            <p:cNvSpPr/>
            <p:nvPr/>
          </p:nvSpPr>
          <p:spPr>
            <a:xfrm>
              <a:off x="662323" y="6066516"/>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sp>
          <p:nvSpPr>
            <p:cNvPr id="111" name="object 111"/>
            <p:cNvSpPr/>
            <p:nvPr/>
          </p:nvSpPr>
          <p:spPr>
            <a:xfrm>
              <a:off x="662323" y="6066516"/>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899397"/>
            </a:solidFill>
          </p:spPr>
          <p:txBody>
            <a:bodyPr wrap="square" lIns="0" tIns="0" rIns="0" bIns="0" rtlCol="0"/>
            <a:lstStyle/>
            <a:p/>
          </p:txBody>
        </p:sp>
        <p:sp>
          <p:nvSpPr>
            <p:cNvPr id="112" name="object 112"/>
            <p:cNvSpPr/>
            <p:nvPr/>
          </p:nvSpPr>
          <p:spPr>
            <a:xfrm>
              <a:off x="662323" y="6066516"/>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grpSp>
      <p:pic>
        <p:nvPicPr>
          <p:cNvPr id="113" name="object 113"/>
          <p:cNvPicPr/>
          <p:nvPr/>
        </p:nvPicPr>
        <p:blipFill>
          <a:blip r:embed="rId6" cstate="print"/>
          <a:stretch>
            <a:fillRect/>
          </a:stretch>
        </p:blipFill>
        <p:spPr>
          <a:xfrm>
            <a:off x="2878565" y="6066008"/>
            <a:ext cx="233426" cy="73025"/>
          </a:xfrm>
          <a:prstGeom prst="rect">
            <a:avLst/>
          </a:prstGeom>
        </p:spPr>
      </p:pic>
      <p:sp>
        <p:nvSpPr>
          <p:cNvPr id="114" name="object 114"/>
          <p:cNvSpPr txBox="1">
            <a:spLocks noGrp="1"/>
          </p:cNvSpPr>
          <p:nvPr>
            <p:ph type="title"/>
          </p:nvPr>
        </p:nvSpPr>
        <p:spPr>
          <a:xfrm>
            <a:off x="312740" y="69472"/>
            <a:ext cx="4902200" cy="391160"/>
          </a:xfrm>
          <a:prstGeom prst="rect">
            <a:avLst/>
          </a:prstGeom>
        </p:spPr>
        <p:txBody>
          <a:bodyPr vert="horz" wrap="square" lIns="0" tIns="12700" rIns="0" bIns="0" rtlCol="0">
            <a:spAutoFit/>
          </a:bodyPr>
          <a:lstStyle/>
          <a:p>
            <a:pPr marL="12700">
              <a:lnSpc>
                <a:spcPct val="100000"/>
              </a:lnSpc>
              <a:spcBef>
                <a:spcPts val="100"/>
              </a:spcBef>
            </a:pPr>
            <a:r>
              <a:rPr dirty="0"/>
              <a:t>行业概况</a:t>
            </a:r>
            <a:r>
              <a:rPr spc="-195" dirty="0"/>
              <a:t>——在线酒店行业竞争格局</a:t>
            </a:r>
            <a:endParaRPr spc="-195" dirty="0"/>
          </a:p>
        </p:txBody>
      </p:sp>
      <p:sp>
        <p:nvSpPr>
          <p:cNvPr id="115" name="object 115"/>
          <p:cNvSpPr txBox="1"/>
          <p:nvPr/>
        </p:nvSpPr>
        <p:spPr>
          <a:xfrm>
            <a:off x="313033" y="432336"/>
            <a:ext cx="11455400" cy="105537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受政府政策支持、中国居民人均可支配收入增加、电子商务相关技术持续进步等因素推动，中国酒店生 活服务电子商务行业发展态势良好。</a:t>
            </a:r>
            <a:r>
              <a:rPr sz="2000" spc="-65" dirty="0">
                <a:solidFill>
                  <a:srgbClr val="9A0000"/>
                </a:solidFill>
                <a:latin typeface="Arial Unicode MS" panose="020B0604020202020204" charset="-122"/>
                <a:cs typeface="Arial Unicode MS" panose="020B0604020202020204" charset="-122"/>
              </a:rPr>
              <a:t>2020</a:t>
            </a:r>
            <a:r>
              <a:rPr sz="2000" dirty="0">
                <a:solidFill>
                  <a:srgbClr val="9A0000"/>
                </a:solidFill>
                <a:latin typeface="Arial Unicode MS" panose="020B0604020202020204" charset="-122"/>
                <a:cs typeface="Arial Unicode MS" panose="020B0604020202020204" charset="-122"/>
              </a:rPr>
              <a:t>下半年美团位列在线酒店行业（按间夜量计）第一</a:t>
            </a:r>
            <a:endParaRPr sz="2000">
              <a:latin typeface="Arial Unicode MS" panose="020B0604020202020204" charset="-122"/>
              <a:cs typeface="Arial Unicode MS" panose="020B0604020202020204" charset="-122"/>
            </a:endParaRPr>
          </a:p>
          <a:p>
            <a:pPr marL="33655">
              <a:lnSpc>
                <a:spcPct val="100000"/>
              </a:lnSpc>
              <a:spcBef>
                <a:spcPts val="1840"/>
              </a:spcBef>
              <a:tabLst>
                <a:tab pos="6053455" algn="l"/>
              </a:tabLst>
            </a:pPr>
            <a:r>
              <a:rPr sz="1400" b="1" dirty="0">
                <a:latin typeface="Microsoft YaHei"/>
                <a:cs typeface="Microsoft YaHei"/>
              </a:rPr>
              <a:t>中国酒店生活服务电子商务市场规模（按间夜量</a:t>
            </a:r>
            <a:r>
              <a:rPr sz="1400" b="1" spc="-60" dirty="0">
                <a:latin typeface="Microsoft YaHei"/>
                <a:cs typeface="Microsoft YaHei"/>
              </a:rPr>
              <a:t>），2016-2023</a:t>
            </a:r>
            <a:r>
              <a:rPr sz="1400" b="1" dirty="0">
                <a:latin typeface="Microsoft YaHei"/>
                <a:cs typeface="Microsoft YaHei"/>
              </a:rPr>
              <a:t>年预测	中国在线酒店市占率（按间夜量</a:t>
            </a:r>
            <a:r>
              <a:rPr sz="1400" b="1" spc="-60" dirty="0">
                <a:latin typeface="Microsoft YaHei"/>
                <a:cs typeface="Microsoft YaHei"/>
              </a:rPr>
              <a:t>），2020</a:t>
            </a:r>
            <a:r>
              <a:rPr sz="1400" b="1" dirty="0">
                <a:latin typeface="Microsoft YaHei"/>
                <a:cs typeface="Microsoft YaHei"/>
              </a:rPr>
              <a:t>年</a:t>
            </a:r>
            <a:endParaRPr sz="1400">
              <a:latin typeface="Microsoft YaHei"/>
              <a:cs typeface="Microsoft YaHei"/>
            </a:endParaRPr>
          </a:p>
        </p:txBody>
      </p:sp>
      <p:sp>
        <p:nvSpPr>
          <p:cNvPr id="116" name="object 116"/>
          <p:cNvSpPr/>
          <p:nvPr/>
        </p:nvSpPr>
        <p:spPr>
          <a:xfrm>
            <a:off x="3898927" y="1808162"/>
            <a:ext cx="1953895" cy="4476750"/>
          </a:xfrm>
          <a:custGeom>
            <a:avLst/>
            <a:gdLst/>
            <a:ahLst/>
            <a:cxnLst/>
            <a:rect l="l" t="t" r="r" b="b"/>
            <a:pathLst>
              <a:path w="1953895" h="4476750">
                <a:moveTo>
                  <a:pt x="1953524" y="4476308"/>
                </a:moveTo>
                <a:lnTo>
                  <a:pt x="0" y="4476308"/>
                </a:lnTo>
                <a:lnTo>
                  <a:pt x="0" y="0"/>
                </a:lnTo>
                <a:lnTo>
                  <a:pt x="1953524" y="0"/>
                </a:lnTo>
                <a:lnTo>
                  <a:pt x="1953524" y="4476308"/>
                </a:lnTo>
                <a:close/>
              </a:path>
            </a:pathLst>
          </a:custGeom>
          <a:solidFill>
            <a:srgbClr val="EFEFF1"/>
          </a:solidFill>
        </p:spPr>
        <p:txBody>
          <a:bodyPr wrap="square" lIns="0" tIns="0" rIns="0" bIns="0" rtlCol="0"/>
          <a:lstStyle/>
          <a:p/>
        </p:txBody>
      </p:sp>
      <p:sp>
        <p:nvSpPr>
          <p:cNvPr id="117" name="object 117"/>
          <p:cNvSpPr txBox="1"/>
          <p:nvPr/>
        </p:nvSpPr>
        <p:spPr>
          <a:xfrm>
            <a:off x="3952902" y="2397056"/>
            <a:ext cx="1953895" cy="208279"/>
          </a:xfrm>
          <a:prstGeom prst="rect">
            <a:avLst/>
          </a:prstGeom>
        </p:spPr>
        <p:txBody>
          <a:bodyPr vert="horz" wrap="square" lIns="0" tIns="12700" rIns="0" bIns="0" rtlCol="0">
            <a:spAutoFit/>
          </a:bodyPr>
          <a:lstStyle/>
          <a:p>
            <a:pPr marL="264160" indent="-252095">
              <a:lnSpc>
                <a:spcPct val="100000"/>
              </a:lnSpc>
              <a:spcBef>
                <a:spcPts val="100"/>
              </a:spcBef>
              <a:buSzPct val="92000"/>
              <a:buFont typeface="Wingdings" panose="05000000000000000000"/>
              <a:buChar char=""/>
              <a:tabLst>
                <a:tab pos="264795" algn="l"/>
              </a:tabLst>
            </a:pPr>
            <a:r>
              <a:rPr sz="1200" b="1" dirty="0">
                <a:solidFill>
                  <a:srgbClr val="970201"/>
                </a:solidFill>
                <a:latin typeface="Microsoft YaHei"/>
                <a:cs typeface="Microsoft YaHei"/>
              </a:rPr>
              <a:t>中国酒店生活服务电子商</a:t>
            </a:r>
            <a:endParaRPr sz="1200">
              <a:latin typeface="Microsoft YaHei"/>
              <a:cs typeface="Microsoft YaHei"/>
            </a:endParaRPr>
          </a:p>
        </p:txBody>
      </p:sp>
      <p:sp>
        <p:nvSpPr>
          <p:cNvPr id="118" name="object 118"/>
          <p:cNvSpPr txBox="1"/>
          <p:nvPr/>
        </p:nvSpPr>
        <p:spPr>
          <a:xfrm>
            <a:off x="4124352" y="2579936"/>
            <a:ext cx="1720850" cy="3116580"/>
          </a:xfrm>
          <a:prstGeom prst="rect">
            <a:avLst/>
          </a:prstGeom>
        </p:spPr>
        <p:txBody>
          <a:bodyPr vert="horz" wrap="square" lIns="0" tIns="12700" rIns="0" bIns="0" rtlCol="0">
            <a:spAutoFit/>
          </a:bodyPr>
          <a:lstStyle/>
          <a:p>
            <a:pPr marL="12700" marR="24765">
              <a:lnSpc>
                <a:spcPct val="130000"/>
              </a:lnSpc>
              <a:spcBef>
                <a:spcPts val="100"/>
              </a:spcBef>
            </a:pPr>
            <a:r>
              <a:rPr sz="1200" b="1" dirty="0">
                <a:solidFill>
                  <a:srgbClr val="970201"/>
                </a:solidFill>
                <a:latin typeface="Microsoft YaHei"/>
                <a:cs typeface="Microsoft YaHei"/>
              </a:rPr>
              <a:t>务行业发展态势良好：  </a:t>
            </a:r>
            <a:r>
              <a:rPr sz="1200" dirty="0">
                <a:latin typeface="Arial Unicode MS" panose="020B0604020202020204" charset="-122"/>
                <a:cs typeface="Arial Unicode MS" panose="020B0604020202020204" charset="-122"/>
              </a:rPr>
              <a:t>受政府政策支持、中国居 民人均可支配收入增加（ 城镇居民人均可支配收入 由</a:t>
            </a:r>
            <a:r>
              <a:rPr sz="1200" spc="-35" dirty="0">
                <a:latin typeface="Arial Unicode MS" panose="020B0604020202020204" charset="-122"/>
                <a:cs typeface="Arial Unicode MS" panose="020B0604020202020204" charset="-122"/>
              </a:rPr>
              <a:t>2016</a:t>
            </a:r>
            <a:r>
              <a:rPr sz="1200" dirty="0">
                <a:latin typeface="Arial Unicode MS" panose="020B0604020202020204" charset="-122"/>
                <a:cs typeface="Arial Unicode MS" panose="020B0604020202020204" charset="-122"/>
              </a:rPr>
              <a:t>年的</a:t>
            </a:r>
            <a:r>
              <a:rPr sz="1200" b="1" spc="-80" dirty="0">
                <a:solidFill>
                  <a:srgbClr val="970201"/>
                </a:solidFill>
                <a:latin typeface="Microsoft YaHei"/>
                <a:cs typeface="Microsoft YaHei"/>
              </a:rPr>
              <a:t>33,616</a:t>
            </a:r>
            <a:r>
              <a:rPr sz="1200" b="1" dirty="0">
                <a:solidFill>
                  <a:srgbClr val="970201"/>
                </a:solidFill>
                <a:latin typeface="Microsoft YaHei"/>
                <a:cs typeface="Microsoft YaHei"/>
              </a:rPr>
              <a:t>元</a:t>
            </a:r>
            <a:endParaRPr sz="1200">
              <a:latin typeface="Microsoft YaHei"/>
              <a:cs typeface="Microsoft YaHei"/>
            </a:endParaRPr>
          </a:p>
          <a:p>
            <a:pPr marL="12700">
              <a:lnSpc>
                <a:spcPct val="100000"/>
              </a:lnSpc>
              <a:spcBef>
                <a:spcPts val="430"/>
              </a:spcBef>
            </a:pPr>
            <a:r>
              <a:rPr sz="1200" dirty="0">
                <a:latin typeface="Arial Unicode MS" panose="020B0604020202020204" charset="-122"/>
                <a:cs typeface="Arial Unicode MS" panose="020B0604020202020204" charset="-122"/>
              </a:rPr>
              <a:t>增加至</a:t>
            </a:r>
            <a:r>
              <a:rPr sz="1200" spc="-45" dirty="0">
                <a:latin typeface="Arial Unicode MS" panose="020B0604020202020204" charset="-122"/>
                <a:cs typeface="Arial Unicode MS" panose="020B0604020202020204" charset="-122"/>
              </a:rPr>
              <a:t>202</a:t>
            </a:r>
            <a:r>
              <a:rPr sz="1200" spc="-20" dirty="0">
                <a:latin typeface="Arial Unicode MS" panose="020B0604020202020204" charset="-122"/>
                <a:cs typeface="Arial Unicode MS" panose="020B0604020202020204" charset="-122"/>
              </a:rPr>
              <a:t>0</a:t>
            </a:r>
            <a:r>
              <a:rPr sz="1200" dirty="0">
                <a:latin typeface="Arial Unicode MS" panose="020B0604020202020204" charset="-122"/>
                <a:cs typeface="Arial Unicode MS" panose="020B0604020202020204" charset="-122"/>
              </a:rPr>
              <a:t>年的</a:t>
            </a:r>
            <a:r>
              <a:rPr sz="1200" b="1" spc="-75" dirty="0">
                <a:solidFill>
                  <a:srgbClr val="970201"/>
                </a:solidFill>
                <a:latin typeface="Microsoft YaHei"/>
                <a:cs typeface="Microsoft YaHei"/>
              </a:rPr>
              <a:t>43,83</a:t>
            </a:r>
            <a:r>
              <a:rPr sz="1200" b="1" spc="-100" dirty="0">
                <a:solidFill>
                  <a:srgbClr val="970201"/>
                </a:solidFill>
                <a:latin typeface="Microsoft YaHei"/>
                <a:cs typeface="Microsoft YaHei"/>
              </a:rPr>
              <a:t>4</a:t>
            </a:r>
            <a:r>
              <a:rPr sz="1200" b="1" dirty="0">
                <a:solidFill>
                  <a:srgbClr val="970201"/>
                </a:solidFill>
                <a:latin typeface="Microsoft YaHei"/>
                <a:cs typeface="Microsoft YaHei"/>
              </a:rPr>
              <a:t>元</a:t>
            </a:r>
            <a:endParaRPr sz="1200">
              <a:latin typeface="Microsoft YaHei"/>
              <a:cs typeface="Microsoft YaHei"/>
            </a:endParaRPr>
          </a:p>
          <a:p>
            <a:pPr marL="12700" marR="24765" algn="just">
              <a:lnSpc>
                <a:spcPct val="130000"/>
              </a:lnSpc>
            </a:pPr>
            <a:r>
              <a:rPr sz="1200" dirty="0">
                <a:latin typeface="Arial Unicode MS" panose="020B0604020202020204" charset="-122"/>
                <a:cs typeface="Arial Unicode MS" panose="020B0604020202020204" charset="-122"/>
              </a:rPr>
              <a:t>）、电子商务相关技术持 续进步以及交通设施逐步 完善等因素推动，中国酒 店生活电子商务市场规模</a:t>
            </a:r>
            <a:endParaRPr sz="1200">
              <a:latin typeface="Arial Unicode MS" panose="020B0604020202020204" charset="-122"/>
              <a:cs typeface="Arial Unicode MS" panose="020B0604020202020204" charset="-122"/>
            </a:endParaRPr>
          </a:p>
          <a:p>
            <a:pPr marL="12700" marR="24765">
              <a:lnSpc>
                <a:spcPct val="130000"/>
              </a:lnSpc>
            </a:pPr>
            <a:r>
              <a:rPr sz="1200" dirty="0">
                <a:latin typeface="Arial Unicode MS" panose="020B0604020202020204" charset="-122"/>
                <a:cs typeface="Arial Unicode MS" panose="020B0604020202020204" charset="-122"/>
              </a:rPr>
              <a:t>（按间夜量）逐年扩大， 预计于</a:t>
            </a:r>
            <a:r>
              <a:rPr sz="1200" spc="-35" dirty="0">
                <a:latin typeface="Arial Unicode MS" panose="020B0604020202020204" charset="-122"/>
                <a:cs typeface="Arial Unicode MS" panose="020B0604020202020204" charset="-122"/>
              </a:rPr>
              <a:t>2023</a:t>
            </a:r>
            <a:r>
              <a:rPr sz="1200" dirty="0">
                <a:latin typeface="Arial Unicode MS" panose="020B0604020202020204" charset="-122"/>
                <a:cs typeface="Arial Unicode MS" panose="020B0604020202020204" charset="-122"/>
              </a:rPr>
              <a:t>年达到</a:t>
            </a:r>
            <a:r>
              <a:rPr sz="1200" b="1" spc="-75" dirty="0">
                <a:solidFill>
                  <a:srgbClr val="970201"/>
                </a:solidFill>
                <a:latin typeface="Microsoft YaHei"/>
                <a:cs typeface="Microsoft YaHei"/>
              </a:rPr>
              <a:t>1,397  </a:t>
            </a:r>
            <a:r>
              <a:rPr sz="1200" b="1" dirty="0">
                <a:solidFill>
                  <a:srgbClr val="970201"/>
                </a:solidFill>
                <a:latin typeface="Microsoft YaHei"/>
                <a:cs typeface="Microsoft YaHei"/>
              </a:rPr>
              <a:t>百万</a:t>
            </a:r>
            <a:endParaRPr sz="1200">
              <a:latin typeface="Microsoft YaHei"/>
              <a:cs typeface="Microsoft YaHei"/>
            </a:endParaRPr>
          </a:p>
        </p:txBody>
      </p:sp>
      <p:sp>
        <p:nvSpPr>
          <p:cNvPr id="119" name="object 119"/>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20" name="object 120"/>
          <p:cNvSpPr/>
          <p:nvPr/>
        </p:nvSpPr>
        <p:spPr>
          <a:xfrm>
            <a:off x="6354961" y="1521919"/>
            <a:ext cx="5508625" cy="0"/>
          </a:xfrm>
          <a:custGeom>
            <a:avLst/>
            <a:gdLst/>
            <a:ahLst/>
            <a:cxnLst/>
            <a:rect l="l" t="t" r="r" b="b"/>
            <a:pathLst>
              <a:path w="5508625">
                <a:moveTo>
                  <a:pt x="0" y="0"/>
                </a:moveTo>
                <a:lnTo>
                  <a:pt x="5507999" y="0"/>
                </a:lnTo>
              </a:path>
            </a:pathLst>
          </a:custGeom>
          <a:ln w="19050">
            <a:solidFill>
              <a:srgbClr val="333333"/>
            </a:solidFill>
          </a:ln>
        </p:spPr>
        <p:txBody>
          <a:bodyPr wrap="square" lIns="0" tIns="0" rIns="0" bIns="0" rtlCol="0"/>
          <a:lstStyle/>
          <a:p/>
        </p:txBody>
      </p:sp>
      <p:sp>
        <p:nvSpPr>
          <p:cNvPr id="121" name="object 121"/>
          <p:cNvSpPr/>
          <p:nvPr/>
        </p:nvSpPr>
        <p:spPr>
          <a:xfrm>
            <a:off x="9906041" y="1808161"/>
            <a:ext cx="1953895" cy="4476750"/>
          </a:xfrm>
          <a:custGeom>
            <a:avLst/>
            <a:gdLst/>
            <a:ahLst/>
            <a:cxnLst/>
            <a:rect l="l" t="t" r="r" b="b"/>
            <a:pathLst>
              <a:path w="1953895" h="4476750">
                <a:moveTo>
                  <a:pt x="1953524" y="4476309"/>
                </a:moveTo>
                <a:lnTo>
                  <a:pt x="0" y="4476309"/>
                </a:lnTo>
                <a:lnTo>
                  <a:pt x="0" y="0"/>
                </a:lnTo>
                <a:lnTo>
                  <a:pt x="1953524" y="0"/>
                </a:lnTo>
                <a:lnTo>
                  <a:pt x="1953524" y="4476309"/>
                </a:lnTo>
                <a:close/>
              </a:path>
            </a:pathLst>
          </a:custGeom>
          <a:solidFill>
            <a:srgbClr val="EFEFF1"/>
          </a:solidFill>
        </p:spPr>
        <p:txBody>
          <a:bodyPr wrap="square" lIns="0" tIns="0" rIns="0" bIns="0" rtlCol="0"/>
          <a:lstStyle/>
          <a:p/>
        </p:txBody>
      </p:sp>
      <p:sp>
        <p:nvSpPr>
          <p:cNvPr id="122" name="object 122"/>
          <p:cNvSpPr txBox="1"/>
          <p:nvPr/>
        </p:nvSpPr>
        <p:spPr>
          <a:xfrm>
            <a:off x="9960016" y="2515928"/>
            <a:ext cx="1953895" cy="208279"/>
          </a:xfrm>
          <a:prstGeom prst="rect">
            <a:avLst/>
          </a:prstGeom>
        </p:spPr>
        <p:txBody>
          <a:bodyPr vert="horz" wrap="square" lIns="0" tIns="12700" rIns="0" bIns="0" rtlCol="0">
            <a:spAutoFit/>
          </a:bodyPr>
          <a:lstStyle/>
          <a:p>
            <a:pPr marL="264160" indent="-252095">
              <a:lnSpc>
                <a:spcPct val="100000"/>
              </a:lnSpc>
              <a:spcBef>
                <a:spcPts val="100"/>
              </a:spcBef>
              <a:buSzPct val="92000"/>
              <a:buFont typeface="Wingdings" panose="05000000000000000000"/>
              <a:buChar char=""/>
              <a:tabLst>
                <a:tab pos="264795" algn="l"/>
              </a:tabLst>
            </a:pPr>
            <a:r>
              <a:rPr sz="1200" b="1" dirty="0">
                <a:solidFill>
                  <a:srgbClr val="970201"/>
                </a:solidFill>
                <a:latin typeface="Microsoft YaHei"/>
                <a:cs typeface="Microsoft YaHei"/>
              </a:rPr>
              <a:t>美团已成为中国在线酒店</a:t>
            </a:r>
            <a:endParaRPr sz="1200">
              <a:latin typeface="Microsoft YaHei"/>
              <a:cs typeface="Microsoft YaHei"/>
            </a:endParaRPr>
          </a:p>
        </p:txBody>
      </p:sp>
      <p:sp>
        <p:nvSpPr>
          <p:cNvPr id="123" name="object 123"/>
          <p:cNvSpPr txBox="1"/>
          <p:nvPr/>
        </p:nvSpPr>
        <p:spPr>
          <a:xfrm>
            <a:off x="10131466" y="2698808"/>
            <a:ext cx="1701800" cy="2878455"/>
          </a:xfrm>
          <a:prstGeom prst="rect">
            <a:avLst/>
          </a:prstGeom>
        </p:spPr>
        <p:txBody>
          <a:bodyPr vert="horz" wrap="square" lIns="0" tIns="67310" rIns="0" bIns="0" rtlCol="0">
            <a:spAutoFit/>
          </a:bodyPr>
          <a:lstStyle/>
          <a:p>
            <a:pPr marL="12700">
              <a:lnSpc>
                <a:spcPct val="100000"/>
              </a:lnSpc>
              <a:spcBef>
                <a:spcPts val="530"/>
              </a:spcBef>
            </a:pPr>
            <a:r>
              <a:rPr sz="1200" b="1" dirty="0">
                <a:solidFill>
                  <a:srgbClr val="970201"/>
                </a:solidFill>
                <a:latin typeface="Microsoft YaHei"/>
                <a:cs typeface="Microsoft YaHei"/>
              </a:rPr>
              <a:t>行业第一名：</a:t>
            </a:r>
            <a:endParaRPr sz="1200">
              <a:latin typeface="Microsoft YaHei"/>
              <a:cs typeface="Microsoft YaHei"/>
            </a:endParaRPr>
          </a:p>
          <a:p>
            <a:pPr marL="12700" marR="5080">
              <a:lnSpc>
                <a:spcPct val="130000"/>
              </a:lnSpc>
            </a:pPr>
            <a:r>
              <a:rPr sz="1200" dirty="0">
                <a:latin typeface="Arial Unicode MS" panose="020B0604020202020204" charset="-122"/>
                <a:cs typeface="Arial Unicode MS" panose="020B0604020202020204" charset="-122"/>
              </a:rPr>
              <a:t>中国在线酒店行业较为集 中</a:t>
            </a:r>
            <a:r>
              <a:rPr sz="1200" spc="-30"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下半年</a:t>
            </a:r>
            <a:r>
              <a:rPr sz="1200" b="1" dirty="0">
                <a:latin typeface="Microsoft YaHei"/>
                <a:cs typeface="Microsoft YaHei"/>
              </a:rPr>
              <a:t>美团</a:t>
            </a:r>
            <a:endParaRPr sz="1200">
              <a:latin typeface="Microsoft YaHei"/>
              <a:cs typeface="Microsoft YaHei"/>
            </a:endParaRPr>
          </a:p>
          <a:p>
            <a:pPr marL="12700" marR="5080">
              <a:lnSpc>
                <a:spcPct val="130000"/>
              </a:lnSpc>
            </a:pPr>
            <a:r>
              <a:rPr sz="1200" dirty="0">
                <a:latin typeface="Arial Unicode MS" panose="020B0604020202020204" charset="-122"/>
                <a:cs typeface="Arial Unicode MS" panose="020B0604020202020204" charset="-122"/>
              </a:rPr>
              <a:t>的在线酒店市场份额（按 间夜量计）约占全行业的  </a:t>
            </a:r>
            <a:r>
              <a:rPr sz="1200" b="1" spc="-175" dirty="0">
                <a:solidFill>
                  <a:srgbClr val="970201"/>
                </a:solidFill>
                <a:latin typeface="Microsoft YaHei"/>
                <a:cs typeface="Microsoft YaHei"/>
              </a:rPr>
              <a:t>51%</a:t>
            </a:r>
            <a:r>
              <a:rPr sz="1200" spc="-17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位列</a:t>
            </a:r>
            <a:r>
              <a:rPr sz="1200" b="1" dirty="0">
                <a:solidFill>
                  <a:srgbClr val="970201"/>
                </a:solidFill>
                <a:latin typeface="Microsoft YaHei"/>
                <a:cs typeface="Microsoft YaHei"/>
              </a:rPr>
              <a:t>第一</a:t>
            </a:r>
            <a:r>
              <a:rPr sz="1200" dirty="0">
                <a:latin typeface="Arial Unicode MS" panose="020B0604020202020204" charset="-122"/>
                <a:cs typeface="Arial Unicode MS" panose="020B0604020202020204" charset="-122"/>
              </a:rPr>
              <a:t>，其次为 </a:t>
            </a:r>
            <a:r>
              <a:rPr sz="1200" b="1" dirty="0">
                <a:latin typeface="Microsoft YaHei"/>
                <a:cs typeface="Microsoft YaHei"/>
              </a:rPr>
              <a:t>携程</a:t>
            </a:r>
            <a:r>
              <a:rPr sz="1200" dirty="0">
                <a:latin typeface="Arial Unicode MS" panose="020B0604020202020204" charset="-122"/>
                <a:cs typeface="Arial Unicode MS" panose="020B0604020202020204" charset="-122"/>
              </a:rPr>
              <a:t>，市场份额约</a:t>
            </a:r>
            <a:r>
              <a:rPr sz="1200" b="1" spc="-229" dirty="0">
                <a:solidFill>
                  <a:srgbClr val="970201"/>
                </a:solidFill>
                <a:latin typeface="Microsoft YaHei"/>
                <a:cs typeface="Microsoft YaHei"/>
              </a:rPr>
              <a:t>26%</a:t>
            </a:r>
            <a:endParaRPr sz="1200">
              <a:latin typeface="Microsoft YaHei"/>
              <a:cs typeface="Microsoft YaHei"/>
            </a:endParaRPr>
          </a:p>
          <a:p>
            <a:pPr marL="12700" marR="5080" algn="just">
              <a:lnSpc>
                <a:spcPct val="130000"/>
              </a:lnSpc>
            </a:pPr>
            <a:r>
              <a:rPr sz="1200" dirty="0">
                <a:latin typeface="Arial Unicode MS" panose="020B0604020202020204" charset="-122"/>
                <a:cs typeface="Arial Unicode MS" panose="020B0604020202020204" charset="-122"/>
              </a:rPr>
              <a:t>。在美团</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酒店</a:t>
            </a:r>
            <a:r>
              <a:rPr sz="1200" spc="-10" dirty="0">
                <a:latin typeface="Arial Unicode MS" panose="020B0604020202020204" charset="-122"/>
                <a:cs typeface="Arial Unicode MS" panose="020B0604020202020204" charset="-122"/>
              </a:rPr>
              <a:t>+X</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项目持 续扩张的背景下，美团与 高星级酒店的合作持续加 强，因此高端酒店对美团 的贡献将随之增加</a:t>
            </a:r>
            <a:endParaRPr sz="1200">
              <a:latin typeface="Arial Unicode MS" panose="020B0604020202020204" charset="-122"/>
              <a:cs typeface="Arial Unicode MS" panose="020B0604020202020204" charset="-122"/>
            </a:endParaRPr>
          </a:p>
        </p:txBody>
      </p:sp>
      <p:grpSp>
        <p:nvGrpSpPr>
          <p:cNvPr id="124" name="object 124"/>
          <p:cNvGrpSpPr/>
          <p:nvPr/>
        </p:nvGrpSpPr>
        <p:grpSpPr>
          <a:xfrm>
            <a:off x="6679054" y="2415664"/>
            <a:ext cx="2770505" cy="2770505"/>
            <a:chOff x="6679054" y="2415664"/>
            <a:chExt cx="2770505" cy="2770505"/>
          </a:xfrm>
        </p:grpSpPr>
        <p:sp>
          <p:nvSpPr>
            <p:cNvPr id="125" name="object 125"/>
            <p:cNvSpPr/>
            <p:nvPr/>
          </p:nvSpPr>
          <p:spPr>
            <a:xfrm>
              <a:off x="7977227" y="2415664"/>
              <a:ext cx="1472565" cy="2770505"/>
            </a:xfrm>
            <a:custGeom>
              <a:avLst/>
              <a:gdLst/>
              <a:ahLst/>
              <a:cxnLst/>
              <a:rect l="l" t="t" r="r" b="b"/>
              <a:pathLst>
                <a:path w="1472565" h="2770504">
                  <a:moveTo>
                    <a:pt x="1286564" y="2077701"/>
                  </a:moveTo>
                  <a:lnTo>
                    <a:pt x="90910" y="2077701"/>
                  </a:lnTo>
                  <a:lnTo>
                    <a:pt x="137674" y="2075909"/>
                  </a:lnTo>
                  <a:lnTo>
                    <a:pt x="183669" y="2071039"/>
                  </a:lnTo>
                  <a:lnTo>
                    <a:pt x="228786" y="2063188"/>
                  </a:lnTo>
                  <a:lnTo>
                    <a:pt x="272916" y="2052452"/>
                  </a:lnTo>
                  <a:lnTo>
                    <a:pt x="315948" y="2038927"/>
                  </a:lnTo>
                  <a:lnTo>
                    <a:pt x="357773" y="2022711"/>
                  </a:lnTo>
                  <a:lnTo>
                    <a:pt x="398282" y="2003898"/>
                  </a:lnTo>
                  <a:lnTo>
                    <a:pt x="437366" y="1982586"/>
                  </a:lnTo>
                  <a:lnTo>
                    <a:pt x="474915" y="1958872"/>
                  </a:lnTo>
                  <a:lnTo>
                    <a:pt x="510820" y="1932852"/>
                  </a:lnTo>
                  <a:lnTo>
                    <a:pt x="544971" y="1904621"/>
                  </a:lnTo>
                  <a:lnTo>
                    <a:pt x="577259" y="1874278"/>
                  </a:lnTo>
                  <a:lnTo>
                    <a:pt x="607575" y="1841917"/>
                  </a:lnTo>
                  <a:lnTo>
                    <a:pt x="635808" y="1807636"/>
                  </a:lnTo>
                  <a:lnTo>
                    <a:pt x="661850" y="1771532"/>
                  </a:lnTo>
                  <a:lnTo>
                    <a:pt x="685592" y="1733699"/>
                  </a:lnTo>
                  <a:lnTo>
                    <a:pt x="706923" y="1694236"/>
                  </a:lnTo>
                  <a:lnTo>
                    <a:pt x="725734" y="1653239"/>
                  </a:lnTo>
                  <a:lnTo>
                    <a:pt x="741916" y="1610803"/>
                  </a:lnTo>
                  <a:lnTo>
                    <a:pt x="755360" y="1567026"/>
                  </a:lnTo>
                  <a:lnTo>
                    <a:pt x="765956" y="1522003"/>
                  </a:lnTo>
                  <a:lnTo>
                    <a:pt x="773595" y="1475833"/>
                  </a:lnTo>
                  <a:lnTo>
                    <a:pt x="778167" y="1428609"/>
                  </a:lnTo>
                  <a:lnTo>
                    <a:pt x="779550" y="1381186"/>
                  </a:lnTo>
                  <a:lnTo>
                    <a:pt x="777758" y="1334421"/>
                  </a:lnTo>
                  <a:lnTo>
                    <a:pt x="772864" y="1288287"/>
                  </a:lnTo>
                  <a:lnTo>
                    <a:pt x="765037" y="1243309"/>
                  </a:lnTo>
                  <a:lnTo>
                    <a:pt x="754301" y="1199180"/>
                  </a:lnTo>
                  <a:lnTo>
                    <a:pt x="740776" y="1156148"/>
                  </a:lnTo>
                  <a:lnTo>
                    <a:pt x="724559" y="1114322"/>
                  </a:lnTo>
                  <a:lnTo>
                    <a:pt x="705747" y="1073813"/>
                  </a:lnTo>
                  <a:lnTo>
                    <a:pt x="684435" y="1034729"/>
                  </a:lnTo>
                  <a:lnTo>
                    <a:pt x="660721" y="997180"/>
                  </a:lnTo>
                  <a:lnTo>
                    <a:pt x="634700" y="961275"/>
                  </a:lnTo>
                  <a:lnTo>
                    <a:pt x="606470" y="927124"/>
                  </a:lnTo>
                  <a:lnTo>
                    <a:pt x="576126" y="894836"/>
                  </a:lnTo>
                  <a:lnTo>
                    <a:pt x="543766" y="864520"/>
                  </a:lnTo>
                  <a:lnTo>
                    <a:pt x="509485" y="836287"/>
                  </a:lnTo>
                  <a:lnTo>
                    <a:pt x="473380" y="810245"/>
                  </a:lnTo>
                  <a:lnTo>
                    <a:pt x="435548" y="786504"/>
                  </a:lnTo>
                  <a:lnTo>
                    <a:pt x="396085" y="765172"/>
                  </a:lnTo>
                  <a:lnTo>
                    <a:pt x="355087" y="746361"/>
                  </a:lnTo>
                  <a:lnTo>
                    <a:pt x="312652" y="730179"/>
                  </a:lnTo>
                  <a:lnTo>
                    <a:pt x="268875" y="716735"/>
                  </a:lnTo>
                  <a:lnTo>
                    <a:pt x="223852" y="706139"/>
                  </a:lnTo>
                  <a:lnTo>
                    <a:pt x="177681" y="698500"/>
                  </a:lnTo>
                  <a:lnTo>
                    <a:pt x="130458" y="693928"/>
                  </a:lnTo>
                  <a:lnTo>
                    <a:pt x="86996" y="692562"/>
                  </a:lnTo>
                  <a:lnTo>
                    <a:pt x="86969" y="0"/>
                  </a:lnTo>
                  <a:lnTo>
                    <a:pt x="135597" y="837"/>
                  </a:lnTo>
                  <a:lnTo>
                    <a:pt x="183803" y="3332"/>
                  </a:lnTo>
                  <a:lnTo>
                    <a:pt x="231561" y="7455"/>
                  </a:lnTo>
                  <a:lnTo>
                    <a:pt x="278844" y="13181"/>
                  </a:lnTo>
                  <a:lnTo>
                    <a:pt x="325623" y="20482"/>
                  </a:lnTo>
                  <a:lnTo>
                    <a:pt x="371871" y="29329"/>
                  </a:lnTo>
                  <a:lnTo>
                    <a:pt x="417561" y="39697"/>
                  </a:lnTo>
                  <a:lnTo>
                    <a:pt x="462665" y="51556"/>
                  </a:lnTo>
                  <a:lnTo>
                    <a:pt x="507157" y="64880"/>
                  </a:lnTo>
                  <a:lnTo>
                    <a:pt x="551007" y="79641"/>
                  </a:lnTo>
                  <a:lnTo>
                    <a:pt x="594190" y="95812"/>
                  </a:lnTo>
                  <a:lnTo>
                    <a:pt x="636677" y="113365"/>
                  </a:lnTo>
                  <a:lnTo>
                    <a:pt x="678441" y="132273"/>
                  </a:lnTo>
                  <a:lnTo>
                    <a:pt x="719454" y="152508"/>
                  </a:lnTo>
                  <a:lnTo>
                    <a:pt x="759690" y="174043"/>
                  </a:lnTo>
                  <a:lnTo>
                    <a:pt x="799120" y="196850"/>
                  </a:lnTo>
                  <a:lnTo>
                    <a:pt x="837717" y="220903"/>
                  </a:lnTo>
                  <a:lnTo>
                    <a:pt x="875454" y="246173"/>
                  </a:lnTo>
                  <a:lnTo>
                    <a:pt x="912303" y="272632"/>
                  </a:lnTo>
                  <a:lnTo>
                    <a:pt x="948236" y="300255"/>
                  </a:lnTo>
                  <a:lnTo>
                    <a:pt x="983227" y="329012"/>
                  </a:lnTo>
                  <a:lnTo>
                    <a:pt x="1017248" y="358877"/>
                  </a:lnTo>
                  <a:lnTo>
                    <a:pt x="1050271" y="389822"/>
                  </a:lnTo>
                  <a:lnTo>
                    <a:pt x="1082269" y="421820"/>
                  </a:lnTo>
                  <a:lnTo>
                    <a:pt x="1113214" y="454843"/>
                  </a:lnTo>
                  <a:lnTo>
                    <a:pt x="1143079" y="488863"/>
                  </a:lnTo>
                  <a:lnTo>
                    <a:pt x="1171837" y="523854"/>
                  </a:lnTo>
                  <a:lnTo>
                    <a:pt x="1199459" y="559788"/>
                  </a:lnTo>
                  <a:lnTo>
                    <a:pt x="1225919" y="596637"/>
                  </a:lnTo>
                  <a:lnTo>
                    <a:pt x="1251189" y="634373"/>
                  </a:lnTo>
                  <a:lnTo>
                    <a:pt x="1275241" y="672970"/>
                  </a:lnTo>
                  <a:lnTo>
                    <a:pt x="1298049" y="712400"/>
                  </a:lnTo>
                  <a:lnTo>
                    <a:pt x="1319584" y="752636"/>
                  </a:lnTo>
                  <a:lnTo>
                    <a:pt x="1339820" y="793649"/>
                  </a:lnTo>
                  <a:lnTo>
                    <a:pt x="1358728" y="835413"/>
                  </a:lnTo>
                  <a:lnTo>
                    <a:pt x="1376281" y="877900"/>
                  </a:lnTo>
                  <a:lnTo>
                    <a:pt x="1392452" y="921083"/>
                  </a:lnTo>
                  <a:lnTo>
                    <a:pt x="1407213" y="964933"/>
                  </a:lnTo>
                  <a:lnTo>
                    <a:pt x="1420537" y="1009424"/>
                  </a:lnTo>
                  <a:lnTo>
                    <a:pt x="1432397" y="1054529"/>
                  </a:lnTo>
                  <a:lnTo>
                    <a:pt x="1442764" y="1100219"/>
                  </a:lnTo>
                  <a:lnTo>
                    <a:pt x="1451612" y="1146467"/>
                  </a:lnTo>
                  <a:lnTo>
                    <a:pt x="1458912" y="1193246"/>
                  </a:lnTo>
                  <a:lnTo>
                    <a:pt x="1464638" y="1240529"/>
                  </a:lnTo>
                  <a:lnTo>
                    <a:pt x="1468770" y="1288426"/>
                  </a:lnTo>
                  <a:lnTo>
                    <a:pt x="1471257" y="1336493"/>
                  </a:lnTo>
                  <a:lnTo>
                    <a:pt x="1472095" y="1385121"/>
                  </a:lnTo>
                  <a:lnTo>
                    <a:pt x="1471257" y="1433748"/>
                  </a:lnTo>
                  <a:lnTo>
                    <a:pt x="1468763" y="1481955"/>
                  </a:lnTo>
                  <a:lnTo>
                    <a:pt x="1464639" y="1529713"/>
                  </a:lnTo>
                  <a:lnTo>
                    <a:pt x="1458913" y="1576995"/>
                  </a:lnTo>
                  <a:lnTo>
                    <a:pt x="1451612" y="1623774"/>
                  </a:lnTo>
                  <a:lnTo>
                    <a:pt x="1442765" y="1670022"/>
                  </a:lnTo>
                  <a:lnTo>
                    <a:pt x="1432398" y="1715713"/>
                  </a:lnTo>
                  <a:lnTo>
                    <a:pt x="1420538" y="1760817"/>
                  </a:lnTo>
                  <a:lnTo>
                    <a:pt x="1407214" y="1805308"/>
                  </a:lnTo>
                  <a:lnTo>
                    <a:pt x="1392453" y="1849159"/>
                  </a:lnTo>
                  <a:lnTo>
                    <a:pt x="1376282" y="1892341"/>
                  </a:lnTo>
                  <a:lnTo>
                    <a:pt x="1358729" y="1934828"/>
                  </a:lnTo>
                  <a:lnTo>
                    <a:pt x="1339821" y="1976592"/>
                  </a:lnTo>
                  <a:lnTo>
                    <a:pt x="1319586" y="2017606"/>
                  </a:lnTo>
                  <a:lnTo>
                    <a:pt x="1298051" y="2057841"/>
                  </a:lnTo>
                  <a:lnTo>
                    <a:pt x="1286564" y="2077701"/>
                  </a:lnTo>
                  <a:close/>
                </a:path>
                <a:path w="1472565" h="2770504">
                  <a:moveTo>
                    <a:pt x="86974" y="2770246"/>
                  </a:moveTo>
                  <a:lnTo>
                    <a:pt x="65216" y="2770075"/>
                  </a:lnTo>
                  <a:lnTo>
                    <a:pt x="43466" y="2769563"/>
                  </a:lnTo>
                  <a:lnTo>
                    <a:pt x="21726" y="2768708"/>
                  </a:lnTo>
                  <a:lnTo>
                    <a:pt x="0" y="2767513"/>
                  </a:lnTo>
                  <a:lnTo>
                    <a:pt x="43486" y="2076318"/>
                  </a:lnTo>
                  <a:lnTo>
                    <a:pt x="90910" y="2077701"/>
                  </a:lnTo>
                  <a:lnTo>
                    <a:pt x="1286564" y="2077701"/>
                  </a:lnTo>
                  <a:lnTo>
                    <a:pt x="1251191" y="2135869"/>
                  </a:lnTo>
                  <a:lnTo>
                    <a:pt x="1225921" y="2173605"/>
                  </a:lnTo>
                  <a:lnTo>
                    <a:pt x="1199462" y="2210454"/>
                  </a:lnTo>
                  <a:lnTo>
                    <a:pt x="1171839" y="2246388"/>
                  </a:lnTo>
                  <a:lnTo>
                    <a:pt x="1143082" y="2281379"/>
                  </a:lnTo>
                  <a:lnTo>
                    <a:pt x="1113217" y="2315400"/>
                  </a:lnTo>
                  <a:lnTo>
                    <a:pt x="1082272" y="2348423"/>
                  </a:lnTo>
                  <a:lnTo>
                    <a:pt x="1050274" y="2380420"/>
                  </a:lnTo>
                  <a:lnTo>
                    <a:pt x="1017251" y="2411366"/>
                  </a:lnTo>
                  <a:lnTo>
                    <a:pt x="983231" y="2441231"/>
                  </a:lnTo>
                  <a:lnTo>
                    <a:pt x="948240" y="2469988"/>
                  </a:lnTo>
                  <a:lnTo>
                    <a:pt x="912306" y="2497611"/>
                  </a:lnTo>
                  <a:lnTo>
                    <a:pt x="875458" y="2524071"/>
                  </a:lnTo>
                  <a:lnTo>
                    <a:pt x="837721" y="2549340"/>
                  </a:lnTo>
                  <a:lnTo>
                    <a:pt x="799124" y="2573393"/>
                  </a:lnTo>
                  <a:lnTo>
                    <a:pt x="759694" y="2596201"/>
                  </a:lnTo>
                  <a:lnTo>
                    <a:pt x="719458" y="2617736"/>
                  </a:lnTo>
                  <a:lnTo>
                    <a:pt x="678445" y="2637971"/>
                  </a:lnTo>
                  <a:lnTo>
                    <a:pt x="636681" y="2656879"/>
                  </a:lnTo>
                  <a:lnTo>
                    <a:pt x="594194" y="2674432"/>
                  </a:lnTo>
                  <a:lnTo>
                    <a:pt x="551012" y="2690603"/>
                  </a:lnTo>
                  <a:lnTo>
                    <a:pt x="507161" y="2705365"/>
                  </a:lnTo>
                  <a:lnTo>
                    <a:pt x="462670" y="2718689"/>
                  </a:lnTo>
                  <a:lnTo>
                    <a:pt x="417566" y="2730548"/>
                  </a:lnTo>
                  <a:lnTo>
                    <a:pt x="371876" y="2740915"/>
                  </a:lnTo>
                  <a:lnTo>
                    <a:pt x="325627" y="2749763"/>
                  </a:lnTo>
                  <a:lnTo>
                    <a:pt x="278848" y="2757064"/>
                  </a:lnTo>
                  <a:lnTo>
                    <a:pt x="231566" y="2762790"/>
                  </a:lnTo>
                  <a:lnTo>
                    <a:pt x="183808" y="2766914"/>
                  </a:lnTo>
                  <a:lnTo>
                    <a:pt x="135601" y="2769408"/>
                  </a:lnTo>
                  <a:lnTo>
                    <a:pt x="86974" y="2770246"/>
                  </a:lnTo>
                  <a:close/>
                </a:path>
              </a:pathLst>
            </a:custGeom>
            <a:solidFill>
              <a:srgbClr val="970201"/>
            </a:solidFill>
          </p:spPr>
          <p:txBody>
            <a:bodyPr wrap="square" lIns="0" tIns="0" rIns="0" bIns="0" rtlCol="0"/>
            <a:lstStyle/>
            <a:p/>
          </p:txBody>
        </p:sp>
        <p:sp>
          <p:nvSpPr>
            <p:cNvPr id="126" name="object 126"/>
            <p:cNvSpPr/>
            <p:nvPr/>
          </p:nvSpPr>
          <p:spPr>
            <a:xfrm>
              <a:off x="7977227" y="2415664"/>
              <a:ext cx="1472565" cy="2770505"/>
            </a:xfrm>
            <a:custGeom>
              <a:avLst/>
              <a:gdLst/>
              <a:ahLst/>
              <a:cxnLst/>
              <a:rect l="l" t="t" r="r" b="b"/>
              <a:pathLst>
                <a:path w="1472565" h="2770504">
                  <a:moveTo>
                    <a:pt x="86972" y="692562"/>
                  </a:moveTo>
                  <a:lnTo>
                    <a:pt x="86972" y="0"/>
                  </a:lnTo>
                  <a:lnTo>
                    <a:pt x="135597" y="837"/>
                  </a:lnTo>
                  <a:lnTo>
                    <a:pt x="183803" y="3332"/>
                  </a:lnTo>
                  <a:lnTo>
                    <a:pt x="231561" y="7455"/>
                  </a:lnTo>
                  <a:lnTo>
                    <a:pt x="278844" y="13181"/>
                  </a:lnTo>
                  <a:lnTo>
                    <a:pt x="325623" y="20482"/>
                  </a:lnTo>
                  <a:lnTo>
                    <a:pt x="371871" y="29329"/>
                  </a:lnTo>
                  <a:lnTo>
                    <a:pt x="417561" y="39697"/>
                  </a:lnTo>
                  <a:lnTo>
                    <a:pt x="462665" y="51556"/>
                  </a:lnTo>
                  <a:lnTo>
                    <a:pt x="507157" y="64880"/>
                  </a:lnTo>
                  <a:lnTo>
                    <a:pt x="551007" y="79641"/>
                  </a:lnTo>
                  <a:lnTo>
                    <a:pt x="594190" y="95812"/>
                  </a:lnTo>
                  <a:lnTo>
                    <a:pt x="636677" y="113365"/>
                  </a:lnTo>
                  <a:lnTo>
                    <a:pt x="678441" y="132273"/>
                  </a:lnTo>
                  <a:lnTo>
                    <a:pt x="719454" y="152508"/>
                  </a:lnTo>
                  <a:lnTo>
                    <a:pt x="759690" y="174043"/>
                  </a:lnTo>
                  <a:lnTo>
                    <a:pt x="799120" y="196850"/>
                  </a:lnTo>
                  <a:lnTo>
                    <a:pt x="837717" y="220903"/>
                  </a:lnTo>
                  <a:lnTo>
                    <a:pt x="875454" y="246173"/>
                  </a:lnTo>
                  <a:lnTo>
                    <a:pt x="912303" y="272632"/>
                  </a:lnTo>
                  <a:lnTo>
                    <a:pt x="948236" y="300255"/>
                  </a:lnTo>
                  <a:lnTo>
                    <a:pt x="983227" y="329012"/>
                  </a:lnTo>
                  <a:lnTo>
                    <a:pt x="1017248" y="358877"/>
                  </a:lnTo>
                  <a:lnTo>
                    <a:pt x="1050271" y="389822"/>
                  </a:lnTo>
                  <a:lnTo>
                    <a:pt x="1082269" y="421820"/>
                  </a:lnTo>
                  <a:lnTo>
                    <a:pt x="1113214" y="454843"/>
                  </a:lnTo>
                  <a:lnTo>
                    <a:pt x="1143079" y="488863"/>
                  </a:lnTo>
                  <a:lnTo>
                    <a:pt x="1171837" y="523854"/>
                  </a:lnTo>
                  <a:lnTo>
                    <a:pt x="1199459" y="559788"/>
                  </a:lnTo>
                  <a:lnTo>
                    <a:pt x="1225919" y="596637"/>
                  </a:lnTo>
                  <a:lnTo>
                    <a:pt x="1251189" y="634373"/>
                  </a:lnTo>
                  <a:lnTo>
                    <a:pt x="1275241" y="672970"/>
                  </a:lnTo>
                  <a:lnTo>
                    <a:pt x="1298049" y="712400"/>
                  </a:lnTo>
                  <a:lnTo>
                    <a:pt x="1319584" y="752636"/>
                  </a:lnTo>
                  <a:lnTo>
                    <a:pt x="1339820" y="793649"/>
                  </a:lnTo>
                  <a:lnTo>
                    <a:pt x="1358728" y="835413"/>
                  </a:lnTo>
                  <a:lnTo>
                    <a:pt x="1376281" y="877900"/>
                  </a:lnTo>
                  <a:lnTo>
                    <a:pt x="1392452" y="921083"/>
                  </a:lnTo>
                  <a:lnTo>
                    <a:pt x="1407213" y="964933"/>
                  </a:lnTo>
                  <a:lnTo>
                    <a:pt x="1420537" y="1009424"/>
                  </a:lnTo>
                  <a:lnTo>
                    <a:pt x="1432397" y="1054529"/>
                  </a:lnTo>
                  <a:lnTo>
                    <a:pt x="1442764" y="1100219"/>
                  </a:lnTo>
                  <a:lnTo>
                    <a:pt x="1451612" y="1146467"/>
                  </a:lnTo>
                  <a:lnTo>
                    <a:pt x="1458912" y="1193246"/>
                  </a:lnTo>
                  <a:lnTo>
                    <a:pt x="1464638" y="1240529"/>
                  </a:lnTo>
                  <a:lnTo>
                    <a:pt x="1468763" y="1288287"/>
                  </a:lnTo>
                  <a:lnTo>
                    <a:pt x="1471257" y="1336493"/>
                  </a:lnTo>
                  <a:lnTo>
                    <a:pt x="1472095" y="1385121"/>
                  </a:lnTo>
                  <a:lnTo>
                    <a:pt x="1471257" y="1433748"/>
                  </a:lnTo>
                  <a:lnTo>
                    <a:pt x="1468763" y="1481955"/>
                  </a:lnTo>
                  <a:lnTo>
                    <a:pt x="1464639" y="1529713"/>
                  </a:lnTo>
                  <a:lnTo>
                    <a:pt x="1458913" y="1576995"/>
                  </a:lnTo>
                  <a:lnTo>
                    <a:pt x="1451612" y="1623774"/>
                  </a:lnTo>
                  <a:lnTo>
                    <a:pt x="1442765" y="1670022"/>
                  </a:lnTo>
                  <a:lnTo>
                    <a:pt x="1432398" y="1715713"/>
                  </a:lnTo>
                  <a:lnTo>
                    <a:pt x="1420538" y="1760817"/>
                  </a:lnTo>
                  <a:lnTo>
                    <a:pt x="1407214" y="1805308"/>
                  </a:lnTo>
                  <a:lnTo>
                    <a:pt x="1392453" y="1849159"/>
                  </a:lnTo>
                  <a:lnTo>
                    <a:pt x="1376282" y="1892341"/>
                  </a:lnTo>
                  <a:lnTo>
                    <a:pt x="1358729" y="1934828"/>
                  </a:lnTo>
                  <a:lnTo>
                    <a:pt x="1339821" y="1976592"/>
                  </a:lnTo>
                  <a:lnTo>
                    <a:pt x="1319586" y="2017606"/>
                  </a:lnTo>
                  <a:lnTo>
                    <a:pt x="1298051" y="2057841"/>
                  </a:lnTo>
                  <a:lnTo>
                    <a:pt x="1275244" y="2097271"/>
                  </a:lnTo>
                  <a:lnTo>
                    <a:pt x="1251191" y="2135869"/>
                  </a:lnTo>
                  <a:lnTo>
                    <a:pt x="1225921" y="2173605"/>
                  </a:lnTo>
                  <a:lnTo>
                    <a:pt x="1199462" y="2210454"/>
                  </a:lnTo>
                  <a:lnTo>
                    <a:pt x="1171839" y="2246388"/>
                  </a:lnTo>
                  <a:lnTo>
                    <a:pt x="1143082" y="2281379"/>
                  </a:lnTo>
                  <a:lnTo>
                    <a:pt x="1113217" y="2315400"/>
                  </a:lnTo>
                  <a:lnTo>
                    <a:pt x="1082272" y="2348423"/>
                  </a:lnTo>
                  <a:lnTo>
                    <a:pt x="1050274" y="2380420"/>
                  </a:lnTo>
                  <a:lnTo>
                    <a:pt x="1017251" y="2411366"/>
                  </a:lnTo>
                  <a:lnTo>
                    <a:pt x="983231" y="2441231"/>
                  </a:lnTo>
                  <a:lnTo>
                    <a:pt x="948240" y="2469988"/>
                  </a:lnTo>
                  <a:lnTo>
                    <a:pt x="912306" y="2497611"/>
                  </a:lnTo>
                  <a:lnTo>
                    <a:pt x="875458" y="2524071"/>
                  </a:lnTo>
                  <a:lnTo>
                    <a:pt x="837721" y="2549340"/>
                  </a:lnTo>
                  <a:lnTo>
                    <a:pt x="799124" y="2573393"/>
                  </a:lnTo>
                  <a:lnTo>
                    <a:pt x="759694" y="2596201"/>
                  </a:lnTo>
                  <a:lnTo>
                    <a:pt x="719458" y="2617736"/>
                  </a:lnTo>
                  <a:lnTo>
                    <a:pt x="678445" y="2637971"/>
                  </a:lnTo>
                  <a:lnTo>
                    <a:pt x="636681" y="2656879"/>
                  </a:lnTo>
                  <a:lnTo>
                    <a:pt x="594194" y="2674432"/>
                  </a:lnTo>
                  <a:lnTo>
                    <a:pt x="551012" y="2690603"/>
                  </a:lnTo>
                  <a:lnTo>
                    <a:pt x="507161" y="2705365"/>
                  </a:lnTo>
                  <a:lnTo>
                    <a:pt x="462670" y="2718689"/>
                  </a:lnTo>
                  <a:lnTo>
                    <a:pt x="417566" y="2730548"/>
                  </a:lnTo>
                  <a:lnTo>
                    <a:pt x="371876" y="2740915"/>
                  </a:lnTo>
                  <a:lnTo>
                    <a:pt x="325627" y="2749763"/>
                  </a:lnTo>
                  <a:lnTo>
                    <a:pt x="278848" y="2757064"/>
                  </a:lnTo>
                  <a:lnTo>
                    <a:pt x="231566" y="2762790"/>
                  </a:lnTo>
                  <a:lnTo>
                    <a:pt x="183808" y="2766914"/>
                  </a:lnTo>
                  <a:lnTo>
                    <a:pt x="135601" y="2769408"/>
                  </a:lnTo>
                  <a:lnTo>
                    <a:pt x="86974" y="2770246"/>
                  </a:lnTo>
                  <a:lnTo>
                    <a:pt x="65216" y="2770075"/>
                  </a:lnTo>
                  <a:lnTo>
                    <a:pt x="43466" y="2769563"/>
                  </a:lnTo>
                  <a:lnTo>
                    <a:pt x="21726" y="2768708"/>
                  </a:lnTo>
                  <a:lnTo>
                    <a:pt x="0" y="2767513"/>
                  </a:lnTo>
                  <a:lnTo>
                    <a:pt x="43486" y="2076318"/>
                  </a:lnTo>
                  <a:lnTo>
                    <a:pt x="90910" y="2077701"/>
                  </a:lnTo>
                  <a:lnTo>
                    <a:pt x="137674" y="2075909"/>
                  </a:lnTo>
                  <a:lnTo>
                    <a:pt x="183669" y="2071039"/>
                  </a:lnTo>
                  <a:lnTo>
                    <a:pt x="228786" y="2063188"/>
                  </a:lnTo>
                  <a:lnTo>
                    <a:pt x="272916" y="2052452"/>
                  </a:lnTo>
                  <a:lnTo>
                    <a:pt x="315948" y="2038927"/>
                  </a:lnTo>
                  <a:lnTo>
                    <a:pt x="357773" y="2022711"/>
                  </a:lnTo>
                  <a:lnTo>
                    <a:pt x="398282" y="2003898"/>
                  </a:lnTo>
                  <a:lnTo>
                    <a:pt x="437366" y="1982586"/>
                  </a:lnTo>
                  <a:lnTo>
                    <a:pt x="474915" y="1958872"/>
                  </a:lnTo>
                  <a:lnTo>
                    <a:pt x="510820" y="1932852"/>
                  </a:lnTo>
                  <a:lnTo>
                    <a:pt x="544971" y="1904621"/>
                  </a:lnTo>
                  <a:lnTo>
                    <a:pt x="577259" y="1874278"/>
                  </a:lnTo>
                  <a:lnTo>
                    <a:pt x="607575" y="1841917"/>
                  </a:lnTo>
                  <a:lnTo>
                    <a:pt x="635808" y="1807636"/>
                  </a:lnTo>
                  <a:lnTo>
                    <a:pt x="661850" y="1771532"/>
                  </a:lnTo>
                  <a:lnTo>
                    <a:pt x="685592" y="1733699"/>
                  </a:lnTo>
                  <a:lnTo>
                    <a:pt x="706923" y="1694236"/>
                  </a:lnTo>
                  <a:lnTo>
                    <a:pt x="725734" y="1653239"/>
                  </a:lnTo>
                  <a:lnTo>
                    <a:pt x="741916" y="1610803"/>
                  </a:lnTo>
                  <a:lnTo>
                    <a:pt x="755360" y="1567026"/>
                  </a:lnTo>
                  <a:lnTo>
                    <a:pt x="765956" y="1522003"/>
                  </a:lnTo>
                  <a:lnTo>
                    <a:pt x="773595" y="1475833"/>
                  </a:lnTo>
                  <a:lnTo>
                    <a:pt x="778167" y="1428609"/>
                  </a:lnTo>
                  <a:lnTo>
                    <a:pt x="779550" y="1381186"/>
                  </a:lnTo>
                  <a:lnTo>
                    <a:pt x="777758" y="1334421"/>
                  </a:lnTo>
                  <a:lnTo>
                    <a:pt x="772888" y="1288426"/>
                  </a:lnTo>
                  <a:lnTo>
                    <a:pt x="765037" y="1243309"/>
                  </a:lnTo>
                  <a:lnTo>
                    <a:pt x="754301" y="1199180"/>
                  </a:lnTo>
                  <a:lnTo>
                    <a:pt x="740776" y="1156148"/>
                  </a:lnTo>
                  <a:lnTo>
                    <a:pt x="724559" y="1114322"/>
                  </a:lnTo>
                  <a:lnTo>
                    <a:pt x="705747" y="1073813"/>
                  </a:lnTo>
                  <a:lnTo>
                    <a:pt x="684435" y="1034729"/>
                  </a:lnTo>
                  <a:lnTo>
                    <a:pt x="660721" y="997180"/>
                  </a:lnTo>
                  <a:lnTo>
                    <a:pt x="634700" y="961275"/>
                  </a:lnTo>
                  <a:lnTo>
                    <a:pt x="606470" y="927124"/>
                  </a:lnTo>
                  <a:lnTo>
                    <a:pt x="576126" y="894836"/>
                  </a:lnTo>
                  <a:lnTo>
                    <a:pt x="543766" y="864520"/>
                  </a:lnTo>
                  <a:lnTo>
                    <a:pt x="509485" y="836287"/>
                  </a:lnTo>
                  <a:lnTo>
                    <a:pt x="473380" y="810245"/>
                  </a:lnTo>
                  <a:lnTo>
                    <a:pt x="435548" y="786504"/>
                  </a:lnTo>
                  <a:lnTo>
                    <a:pt x="396085" y="765172"/>
                  </a:lnTo>
                  <a:lnTo>
                    <a:pt x="355087" y="746361"/>
                  </a:lnTo>
                  <a:lnTo>
                    <a:pt x="312652" y="730179"/>
                  </a:lnTo>
                  <a:lnTo>
                    <a:pt x="268875" y="716735"/>
                  </a:lnTo>
                  <a:lnTo>
                    <a:pt x="223852" y="706139"/>
                  </a:lnTo>
                  <a:lnTo>
                    <a:pt x="177681" y="698500"/>
                  </a:lnTo>
                  <a:lnTo>
                    <a:pt x="130458" y="693928"/>
                  </a:lnTo>
                  <a:lnTo>
                    <a:pt x="119596" y="693330"/>
                  </a:lnTo>
                  <a:lnTo>
                    <a:pt x="108726" y="692903"/>
                  </a:lnTo>
                  <a:lnTo>
                    <a:pt x="97850" y="692647"/>
                  </a:lnTo>
                  <a:lnTo>
                    <a:pt x="86972" y="692561"/>
                  </a:lnTo>
                </a:path>
              </a:pathLst>
            </a:custGeom>
            <a:ln w="3175">
              <a:solidFill>
                <a:srgbClr val="000000"/>
              </a:solidFill>
            </a:ln>
          </p:spPr>
          <p:txBody>
            <a:bodyPr wrap="square" lIns="0" tIns="0" rIns="0" bIns="0" rtlCol="0"/>
            <a:lstStyle/>
            <a:p/>
          </p:txBody>
        </p:sp>
        <p:sp>
          <p:nvSpPr>
            <p:cNvPr id="127" name="object 127"/>
            <p:cNvSpPr/>
            <p:nvPr/>
          </p:nvSpPr>
          <p:spPr>
            <a:xfrm>
              <a:off x="6679054" y="3627186"/>
              <a:ext cx="1341755" cy="1556385"/>
            </a:xfrm>
            <a:custGeom>
              <a:avLst/>
              <a:gdLst/>
              <a:ahLst/>
              <a:cxnLst/>
              <a:rect l="l" t="t" r="r" b="b"/>
              <a:pathLst>
                <a:path w="1341754" h="1556385">
                  <a:moveTo>
                    <a:pt x="1298173" y="1555991"/>
                  </a:moveTo>
                  <a:lnTo>
                    <a:pt x="1249694" y="1552102"/>
                  </a:lnTo>
                  <a:lnTo>
                    <a:pt x="1201739" y="1546585"/>
                  </a:lnTo>
                  <a:lnTo>
                    <a:pt x="1154334" y="1539470"/>
                  </a:lnTo>
                  <a:lnTo>
                    <a:pt x="1107505" y="1530787"/>
                  </a:lnTo>
                  <a:lnTo>
                    <a:pt x="1061276" y="1520563"/>
                  </a:lnTo>
                  <a:lnTo>
                    <a:pt x="1015675" y="1508829"/>
                  </a:lnTo>
                  <a:lnTo>
                    <a:pt x="970726" y="1495614"/>
                  </a:lnTo>
                  <a:lnTo>
                    <a:pt x="926455" y="1480946"/>
                  </a:lnTo>
                  <a:lnTo>
                    <a:pt x="882888" y="1464854"/>
                  </a:lnTo>
                  <a:lnTo>
                    <a:pt x="840051" y="1447369"/>
                  </a:lnTo>
                  <a:lnTo>
                    <a:pt x="797969" y="1428518"/>
                  </a:lnTo>
                  <a:lnTo>
                    <a:pt x="756668" y="1408332"/>
                  </a:lnTo>
                  <a:lnTo>
                    <a:pt x="716174" y="1386839"/>
                  </a:lnTo>
                  <a:lnTo>
                    <a:pt x="676512" y="1364068"/>
                  </a:lnTo>
                  <a:lnTo>
                    <a:pt x="637708" y="1340049"/>
                  </a:lnTo>
                  <a:lnTo>
                    <a:pt x="599787" y="1314811"/>
                  </a:lnTo>
                  <a:lnTo>
                    <a:pt x="562777" y="1288383"/>
                  </a:lnTo>
                  <a:lnTo>
                    <a:pt x="526701" y="1260793"/>
                  </a:lnTo>
                  <a:lnTo>
                    <a:pt x="491586" y="1232072"/>
                  </a:lnTo>
                  <a:lnTo>
                    <a:pt x="457458" y="1202248"/>
                  </a:lnTo>
                  <a:lnTo>
                    <a:pt x="424342" y="1171350"/>
                  </a:lnTo>
                  <a:lnTo>
                    <a:pt x="392264" y="1139408"/>
                  </a:lnTo>
                  <a:lnTo>
                    <a:pt x="361249" y="1106450"/>
                  </a:lnTo>
                  <a:lnTo>
                    <a:pt x="331323" y="1072506"/>
                  </a:lnTo>
                  <a:lnTo>
                    <a:pt x="302513" y="1037605"/>
                  </a:lnTo>
                  <a:lnTo>
                    <a:pt x="274843" y="1001777"/>
                  </a:lnTo>
                  <a:lnTo>
                    <a:pt x="248339" y="965049"/>
                  </a:lnTo>
                  <a:lnTo>
                    <a:pt x="223028" y="927452"/>
                  </a:lnTo>
                  <a:lnTo>
                    <a:pt x="198934" y="889014"/>
                  </a:lnTo>
                  <a:lnTo>
                    <a:pt x="176083" y="849765"/>
                  </a:lnTo>
                  <a:lnTo>
                    <a:pt x="154502" y="809734"/>
                  </a:lnTo>
                  <a:lnTo>
                    <a:pt x="134215" y="768950"/>
                  </a:lnTo>
                  <a:lnTo>
                    <a:pt x="115249" y="727442"/>
                  </a:lnTo>
                  <a:lnTo>
                    <a:pt x="97629" y="685238"/>
                  </a:lnTo>
                  <a:lnTo>
                    <a:pt x="81380" y="642370"/>
                  </a:lnTo>
                  <a:lnTo>
                    <a:pt x="66530" y="598864"/>
                  </a:lnTo>
                  <a:lnTo>
                    <a:pt x="53102" y="554752"/>
                  </a:lnTo>
                  <a:lnTo>
                    <a:pt x="41123" y="510061"/>
                  </a:lnTo>
                  <a:lnTo>
                    <a:pt x="30619" y="464821"/>
                  </a:lnTo>
                  <a:lnTo>
                    <a:pt x="21615" y="419061"/>
                  </a:lnTo>
                  <a:lnTo>
                    <a:pt x="14138" y="372810"/>
                  </a:lnTo>
                  <a:lnTo>
                    <a:pt x="8211" y="326097"/>
                  </a:lnTo>
                  <a:lnTo>
                    <a:pt x="3862" y="278952"/>
                  </a:lnTo>
                  <a:lnTo>
                    <a:pt x="1117" y="231404"/>
                  </a:lnTo>
                  <a:lnTo>
                    <a:pt x="0" y="183481"/>
                  </a:lnTo>
                  <a:lnTo>
                    <a:pt x="537" y="135213"/>
                  </a:lnTo>
                  <a:lnTo>
                    <a:pt x="2754" y="86629"/>
                  </a:lnTo>
                  <a:lnTo>
                    <a:pt x="6168" y="43250"/>
                  </a:lnTo>
                  <a:lnTo>
                    <a:pt x="10943" y="0"/>
                  </a:lnTo>
                  <a:lnTo>
                    <a:pt x="698045" y="86800"/>
                  </a:lnTo>
                  <a:lnTo>
                    <a:pt x="693687" y="134044"/>
                  </a:lnTo>
                  <a:lnTo>
                    <a:pt x="692539" y="180828"/>
                  </a:lnTo>
                  <a:lnTo>
                    <a:pt x="694511" y="227039"/>
                  </a:lnTo>
                  <a:lnTo>
                    <a:pt x="699514" y="272560"/>
                  </a:lnTo>
                  <a:lnTo>
                    <a:pt x="707458" y="317276"/>
                  </a:lnTo>
                  <a:lnTo>
                    <a:pt x="718254" y="361072"/>
                  </a:lnTo>
                  <a:lnTo>
                    <a:pt x="731813" y="403833"/>
                  </a:lnTo>
                  <a:lnTo>
                    <a:pt x="748044" y="445444"/>
                  </a:lnTo>
                  <a:lnTo>
                    <a:pt x="766860" y="485789"/>
                  </a:lnTo>
                  <a:lnTo>
                    <a:pt x="788170" y="524753"/>
                  </a:lnTo>
                  <a:lnTo>
                    <a:pt x="811884" y="562221"/>
                  </a:lnTo>
                  <a:lnTo>
                    <a:pt x="837915" y="598077"/>
                  </a:lnTo>
                  <a:lnTo>
                    <a:pt x="866171" y="632207"/>
                  </a:lnTo>
                  <a:lnTo>
                    <a:pt x="896564" y="664494"/>
                  </a:lnTo>
                  <a:lnTo>
                    <a:pt x="929004" y="694825"/>
                  </a:lnTo>
                  <a:lnTo>
                    <a:pt x="963403" y="723082"/>
                  </a:lnTo>
                  <a:lnTo>
                    <a:pt x="999670" y="749152"/>
                  </a:lnTo>
                  <a:lnTo>
                    <a:pt x="1037715" y="772919"/>
                  </a:lnTo>
                  <a:lnTo>
                    <a:pt x="1077451" y="794268"/>
                  </a:lnTo>
                  <a:lnTo>
                    <a:pt x="1118787" y="813083"/>
                  </a:lnTo>
                  <a:lnTo>
                    <a:pt x="1161634" y="829249"/>
                  </a:lnTo>
                  <a:lnTo>
                    <a:pt x="1205902" y="842651"/>
                  </a:lnTo>
                  <a:lnTo>
                    <a:pt x="1251502" y="853174"/>
                  </a:lnTo>
                  <a:lnTo>
                    <a:pt x="1298345" y="860702"/>
                  </a:lnTo>
                  <a:lnTo>
                    <a:pt x="1341659" y="864796"/>
                  </a:lnTo>
                  <a:lnTo>
                    <a:pt x="1298173" y="1555991"/>
                  </a:lnTo>
                  <a:close/>
                </a:path>
              </a:pathLst>
            </a:custGeom>
            <a:solidFill>
              <a:srgbClr val="899397"/>
            </a:solidFill>
          </p:spPr>
          <p:txBody>
            <a:bodyPr wrap="square" lIns="0" tIns="0" rIns="0" bIns="0" rtlCol="0"/>
            <a:lstStyle/>
            <a:p/>
          </p:txBody>
        </p:sp>
        <p:sp>
          <p:nvSpPr>
            <p:cNvPr id="128" name="object 128"/>
            <p:cNvSpPr/>
            <p:nvPr/>
          </p:nvSpPr>
          <p:spPr>
            <a:xfrm>
              <a:off x="6679054" y="3627186"/>
              <a:ext cx="1341755" cy="1556385"/>
            </a:xfrm>
            <a:custGeom>
              <a:avLst/>
              <a:gdLst/>
              <a:ahLst/>
              <a:cxnLst/>
              <a:rect l="l" t="t" r="r" b="b"/>
              <a:pathLst>
                <a:path w="1341754" h="1556385">
                  <a:moveTo>
                    <a:pt x="1341659" y="864796"/>
                  </a:moveTo>
                  <a:lnTo>
                    <a:pt x="1298173" y="1555991"/>
                  </a:lnTo>
                  <a:lnTo>
                    <a:pt x="1249694" y="1552102"/>
                  </a:lnTo>
                  <a:lnTo>
                    <a:pt x="1201739" y="1546585"/>
                  </a:lnTo>
                  <a:lnTo>
                    <a:pt x="1154334" y="1539470"/>
                  </a:lnTo>
                  <a:lnTo>
                    <a:pt x="1107505" y="1530787"/>
                  </a:lnTo>
                  <a:lnTo>
                    <a:pt x="1061276" y="1520563"/>
                  </a:lnTo>
                  <a:lnTo>
                    <a:pt x="1015675" y="1508829"/>
                  </a:lnTo>
                  <a:lnTo>
                    <a:pt x="970726" y="1495614"/>
                  </a:lnTo>
                  <a:lnTo>
                    <a:pt x="926455" y="1480946"/>
                  </a:lnTo>
                  <a:lnTo>
                    <a:pt x="882888" y="1464854"/>
                  </a:lnTo>
                  <a:lnTo>
                    <a:pt x="840051" y="1447369"/>
                  </a:lnTo>
                  <a:lnTo>
                    <a:pt x="797969" y="1428518"/>
                  </a:lnTo>
                  <a:lnTo>
                    <a:pt x="756668" y="1408332"/>
                  </a:lnTo>
                  <a:lnTo>
                    <a:pt x="716174" y="1386839"/>
                  </a:lnTo>
                  <a:lnTo>
                    <a:pt x="676512" y="1364068"/>
                  </a:lnTo>
                  <a:lnTo>
                    <a:pt x="637708" y="1340049"/>
                  </a:lnTo>
                  <a:lnTo>
                    <a:pt x="599787" y="1314811"/>
                  </a:lnTo>
                  <a:lnTo>
                    <a:pt x="562777" y="1288383"/>
                  </a:lnTo>
                  <a:lnTo>
                    <a:pt x="526701" y="1260793"/>
                  </a:lnTo>
                  <a:lnTo>
                    <a:pt x="491586" y="1232072"/>
                  </a:lnTo>
                  <a:lnTo>
                    <a:pt x="457458" y="1202248"/>
                  </a:lnTo>
                  <a:lnTo>
                    <a:pt x="424342" y="1171350"/>
                  </a:lnTo>
                  <a:lnTo>
                    <a:pt x="392264" y="1139408"/>
                  </a:lnTo>
                  <a:lnTo>
                    <a:pt x="361249" y="1106450"/>
                  </a:lnTo>
                  <a:lnTo>
                    <a:pt x="331323" y="1072506"/>
                  </a:lnTo>
                  <a:lnTo>
                    <a:pt x="302513" y="1037605"/>
                  </a:lnTo>
                  <a:lnTo>
                    <a:pt x="274843" y="1001777"/>
                  </a:lnTo>
                  <a:lnTo>
                    <a:pt x="248339" y="965049"/>
                  </a:lnTo>
                  <a:lnTo>
                    <a:pt x="223028" y="927452"/>
                  </a:lnTo>
                  <a:lnTo>
                    <a:pt x="198934" y="889014"/>
                  </a:lnTo>
                  <a:lnTo>
                    <a:pt x="176083" y="849765"/>
                  </a:lnTo>
                  <a:lnTo>
                    <a:pt x="154502" y="809734"/>
                  </a:lnTo>
                  <a:lnTo>
                    <a:pt x="134215" y="768950"/>
                  </a:lnTo>
                  <a:lnTo>
                    <a:pt x="115249" y="727442"/>
                  </a:lnTo>
                  <a:lnTo>
                    <a:pt x="97629" y="685238"/>
                  </a:lnTo>
                  <a:lnTo>
                    <a:pt x="81380" y="642370"/>
                  </a:lnTo>
                  <a:lnTo>
                    <a:pt x="66530" y="598864"/>
                  </a:lnTo>
                  <a:lnTo>
                    <a:pt x="53102" y="554752"/>
                  </a:lnTo>
                  <a:lnTo>
                    <a:pt x="41123" y="510061"/>
                  </a:lnTo>
                  <a:lnTo>
                    <a:pt x="30619" y="464821"/>
                  </a:lnTo>
                  <a:lnTo>
                    <a:pt x="21615" y="419061"/>
                  </a:lnTo>
                  <a:lnTo>
                    <a:pt x="14138" y="372810"/>
                  </a:lnTo>
                  <a:lnTo>
                    <a:pt x="8211" y="326097"/>
                  </a:lnTo>
                  <a:lnTo>
                    <a:pt x="3862" y="278952"/>
                  </a:lnTo>
                  <a:lnTo>
                    <a:pt x="1117" y="231404"/>
                  </a:lnTo>
                  <a:lnTo>
                    <a:pt x="0" y="183481"/>
                  </a:lnTo>
                  <a:lnTo>
                    <a:pt x="537" y="135213"/>
                  </a:lnTo>
                  <a:lnTo>
                    <a:pt x="2754" y="86629"/>
                  </a:lnTo>
                  <a:lnTo>
                    <a:pt x="4291" y="64925"/>
                  </a:lnTo>
                  <a:lnTo>
                    <a:pt x="6168" y="43250"/>
                  </a:lnTo>
                  <a:lnTo>
                    <a:pt x="8386" y="21607"/>
                  </a:lnTo>
                  <a:lnTo>
                    <a:pt x="10943" y="0"/>
                  </a:lnTo>
                  <a:lnTo>
                    <a:pt x="698045" y="86800"/>
                  </a:lnTo>
                  <a:lnTo>
                    <a:pt x="693687" y="134044"/>
                  </a:lnTo>
                  <a:lnTo>
                    <a:pt x="692539" y="180828"/>
                  </a:lnTo>
                  <a:lnTo>
                    <a:pt x="694511" y="227039"/>
                  </a:lnTo>
                  <a:lnTo>
                    <a:pt x="699514" y="272560"/>
                  </a:lnTo>
                  <a:lnTo>
                    <a:pt x="707458" y="317276"/>
                  </a:lnTo>
                  <a:lnTo>
                    <a:pt x="718254" y="361072"/>
                  </a:lnTo>
                  <a:lnTo>
                    <a:pt x="731813" y="403833"/>
                  </a:lnTo>
                  <a:lnTo>
                    <a:pt x="748044" y="445444"/>
                  </a:lnTo>
                  <a:lnTo>
                    <a:pt x="766860" y="485789"/>
                  </a:lnTo>
                  <a:lnTo>
                    <a:pt x="788170" y="524753"/>
                  </a:lnTo>
                  <a:lnTo>
                    <a:pt x="811884" y="562221"/>
                  </a:lnTo>
                  <a:lnTo>
                    <a:pt x="837915" y="598077"/>
                  </a:lnTo>
                  <a:lnTo>
                    <a:pt x="866171" y="632207"/>
                  </a:lnTo>
                  <a:lnTo>
                    <a:pt x="896564" y="664494"/>
                  </a:lnTo>
                  <a:lnTo>
                    <a:pt x="929004" y="694825"/>
                  </a:lnTo>
                  <a:lnTo>
                    <a:pt x="963403" y="723082"/>
                  </a:lnTo>
                  <a:lnTo>
                    <a:pt x="999670" y="749152"/>
                  </a:lnTo>
                  <a:lnTo>
                    <a:pt x="1037715" y="772919"/>
                  </a:lnTo>
                  <a:lnTo>
                    <a:pt x="1077451" y="794268"/>
                  </a:lnTo>
                  <a:lnTo>
                    <a:pt x="1118787" y="813083"/>
                  </a:lnTo>
                  <a:lnTo>
                    <a:pt x="1161634" y="829249"/>
                  </a:lnTo>
                  <a:lnTo>
                    <a:pt x="1205902" y="842651"/>
                  </a:lnTo>
                  <a:lnTo>
                    <a:pt x="1251502" y="853174"/>
                  </a:lnTo>
                  <a:lnTo>
                    <a:pt x="1298345" y="860702"/>
                  </a:lnTo>
                  <a:lnTo>
                    <a:pt x="1309148" y="861980"/>
                  </a:lnTo>
                  <a:lnTo>
                    <a:pt x="1319970" y="863089"/>
                  </a:lnTo>
                  <a:lnTo>
                    <a:pt x="1330807" y="864028"/>
                  </a:lnTo>
                  <a:lnTo>
                    <a:pt x="1341659" y="864796"/>
                  </a:lnTo>
                </a:path>
              </a:pathLst>
            </a:custGeom>
            <a:ln w="3175">
              <a:solidFill>
                <a:srgbClr val="000000"/>
              </a:solidFill>
            </a:ln>
          </p:spPr>
          <p:txBody>
            <a:bodyPr wrap="square" lIns="0" tIns="0" rIns="0" bIns="0" rtlCol="0"/>
            <a:lstStyle/>
            <a:p/>
          </p:txBody>
        </p:sp>
        <p:sp>
          <p:nvSpPr>
            <p:cNvPr id="129" name="object 129"/>
            <p:cNvSpPr/>
            <p:nvPr/>
          </p:nvSpPr>
          <p:spPr>
            <a:xfrm>
              <a:off x="6689997" y="2852606"/>
              <a:ext cx="869950" cy="861694"/>
            </a:xfrm>
            <a:custGeom>
              <a:avLst/>
              <a:gdLst/>
              <a:ahLst/>
              <a:cxnLst/>
              <a:rect l="l" t="t" r="r" b="b"/>
              <a:pathLst>
                <a:path w="869950" h="861695">
                  <a:moveTo>
                    <a:pt x="687101" y="861381"/>
                  </a:moveTo>
                  <a:lnTo>
                    <a:pt x="1" y="774580"/>
                  </a:lnTo>
                  <a:lnTo>
                    <a:pt x="7409" y="723573"/>
                  </a:lnTo>
                  <a:lnTo>
                    <a:pt x="16685" y="673010"/>
                  </a:lnTo>
                  <a:lnTo>
                    <a:pt x="27803" y="622937"/>
                  </a:lnTo>
                  <a:lnTo>
                    <a:pt x="40743" y="573402"/>
                  </a:lnTo>
                  <a:lnTo>
                    <a:pt x="55480" y="524453"/>
                  </a:lnTo>
                  <a:lnTo>
                    <a:pt x="71994" y="476136"/>
                  </a:lnTo>
                  <a:lnTo>
                    <a:pt x="90262" y="428500"/>
                  </a:lnTo>
                  <a:lnTo>
                    <a:pt x="110262" y="381591"/>
                  </a:lnTo>
                  <a:lnTo>
                    <a:pt x="131970" y="335458"/>
                  </a:lnTo>
                  <a:lnTo>
                    <a:pt x="155366" y="290148"/>
                  </a:lnTo>
                  <a:lnTo>
                    <a:pt x="180426" y="245708"/>
                  </a:lnTo>
                  <a:lnTo>
                    <a:pt x="207128" y="202185"/>
                  </a:lnTo>
                  <a:lnTo>
                    <a:pt x="235450" y="159628"/>
                  </a:lnTo>
                  <a:lnTo>
                    <a:pt x="265369" y="118083"/>
                  </a:lnTo>
                  <a:lnTo>
                    <a:pt x="296864" y="77599"/>
                  </a:lnTo>
                  <a:lnTo>
                    <a:pt x="329911" y="38222"/>
                  </a:lnTo>
                  <a:lnTo>
                    <a:pt x="364489" y="0"/>
                  </a:lnTo>
                  <a:lnTo>
                    <a:pt x="869346" y="474091"/>
                  </a:lnTo>
                  <a:lnTo>
                    <a:pt x="837331" y="510675"/>
                  </a:lnTo>
                  <a:lnTo>
                    <a:pt x="808082" y="549244"/>
                  </a:lnTo>
                  <a:lnTo>
                    <a:pt x="781674" y="589639"/>
                  </a:lnTo>
                  <a:lnTo>
                    <a:pt x="758182" y="631699"/>
                  </a:lnTo>
                  <a:lnTo>
                    <a:pt x="737682" y="675264"/>
                  </a:lnTo>
                  <a:lnTo>
                    <a:pt x="720248" y="720175"/>
                  </a:lnTo>
                  <a:lnTo>
                    <a:pt x="705957" y="766271"/>
                  </a:lnTo>
                  <a:lnTo>
                    <a:pt x="694883" y="813393"/>
                  </a:lnTo>
                  <a:lnTo>
                    <a:pt x="687101" y="861381"/>
                  </a:lnTo>
                  <a:close/>
                </a:path>
              </a:pathLst>
            </a:custGeom>
            <a:solidFill>
              <a:srgbClr val="ADB4B7"/>
            </a:solidFill>
          </p:spPr>
          <p:txBody>
            <a:bodyPr wrap="square" lIns="0" tIns="0" rIns="0" bIns="0" rtlCol="0"/>
            <a:lstStyle/>
            <a:p/>
          </p:txBody>
        </p:sp>
        <p:sp>
          <p:nvSpPr>
            <p:cNvPr id="130" name="object 130"/>
            <p:cNvSpPr/>
            <p:nvPr/>
          </p:nvSpPr>
          <p:spPr>
            <a:xfrm>
              <a:off x="6689997" y="2852606"/>
              <a:ext cx="869950" cy="861694"/>
            </a:xfrm>
            <a:custGeom>
              <a:avLst/>
              <a:gdLst/>
              <a:ahLst/>
              <a:cxnLst/>
              <a:rect l="l" t="t" r="r" b="b"/>
              <a:pathLst>
                <a:path w="869950" h="861695">
                  <a:moveTo>
                    <a:pt x="687102" y="861381"/>
                  </a:moveTo>
                  <a:lnTo>
                    <a:pt x="1" y="774580"/>
                  </a:lnTo>
                  <a:lnTo>
                    <a:pt x="7409" y="723573"/>
                  </a:lnTo>
                  <a:lnTo>
                    <a:pt x="16685" y="673010"/>
                  </a:lnTo>
                  <a:lnTo>
                    <a:pt x="27803" y="622937"/>
                  </a:lnTo>
                  <a:lnTo>
                    <a:pt x="40743" y="573402"/>
                  </a:lnTo>
                  <a:lnTo>
                    <a:pt x="55480" y="524453"/>
                  </a:lnTo>
                  <a:lnTo>
                    <a:pt x="71994" y="476136"/>
                  </a:lnTo>
                  <a:lnTo>
                    <a:pt x="90262" y="428500"/>
                  </a:lnTo>
                  <a:lnTo>
                    <a:pt x="110262" y="381591"/>
                  </a:lnTo>
                  <a:lnTo>
                    <a:pt x="131970" y="335458"/>
                  </a:lnTo>
                  <a:lnTo>
                    <a:pt x="155366" y="290148"/>
                  </a:lnTo>
                  <a:lnTo>
                    <a:pt x="180426" y="245708"/>
                  </a:lnTo>
                  <a:lnTo>
                    <a:pt x="207128" y="202185"/>
                  </a:lnTo>
                  <a:lnTo>
                    <a:pt x="235450" y="159628"/>
                  </a:lnTo>
                  <a:lnTo>
                    <a:pt x="265369" y="118083"/>
                  </a:lnTo>
                  <a:lnTo>
                    <a:pt x="296864" y="77599"/>
                  </a:lnTo>
                  <a:lnTo>
                    <a:pt x="329911" y="38222"/>
                  </a:lnTo>
                  <a:lnTo>
                    <a:pt x="364489" y="0"/>
                  </a:lnTo>
                  <a:lnTo>
                    <a:pt x="869346" y="474091"/>
                  </a:lnTo>
                  <a:lnTo>
                    <a:pt x="837331" y="510675"/>
                  </a:lnTo>
                  <a:lnTo>
                    <a:pt x="808082" y="549244"/>
                  </a:lnTo>
                  <a:lnTo>
                    <a:pt x="781674" y="589639"/>
                  </a:lnTo>
                  <a:lnTo>
                    <a:pt x="758182" y="631699"/>
                  </a:lnTo>
                  <a:lnTo>
                    <a:pt x="737682" y="675264"/>
                  </a:lnTo>
                  <a:lnTo>
                    <a:pt x="720248" y="720175"/>
                  </a:lnTo>
                  <a:lnTo>
                    <a:pt x="705957" y="766271"/>
                  </a:lnTo>
                  <a:lnTo>
                    <a:pt x="694883" y="813393"/>
                  </a:lnTo>
                  <a:lnTo>
                    <a:pt x="687101" y="861381"/>
                  </a:lnTo>
                </a:path>
              </a:pathLst>
            </a:custGeom>
            <a:ln w="3175">
              <a:solidFill>
                <a:srgbClr val="000000"/>
              </a:solidFill>
            </a:ln>
          </p:spPr>
          <p:txBody>
            <a:bodyPr wrap="square" lIns="0" tIns="0" rIns="0" bIns="0" rtlCol="0"/>
            <a:lstStyle/>
            <a:p/>
          </p:txBody>
        </p:sp>
        <p:sp>
          <p:nvSpPr>
            <p:cNvPr id="131" name="object 131"/>
            <p:cNvSpPr/>
            <p:nvPr/>
          </p:nvSpPr>
          <p:spPr>
            <a:xfrm>
              <a:off x="7054486" y="2547491"/>
              <a:ext cx="715010" cy="779780"/>
            </a:xfrm>
            <a:custGeom>
              <a:avLst/>
              <a:gdLst/>
              <a:ahLst/>
              <a:cxnLst/>
              <a:rect l="l" t="t" r="r" b="b"/>
              <a:pathLst>
                <a:path w="715009" h="779779">
                  <a:moveTo>
                    <a:pt x="504857" y="779205"/>
                  </a:moveTo>
                  <a:lnTo>
                    <a:pt x="0" y="305115"/>
                  </a:lnTo>
                  <a:lnTo>
                    <a:pt x="36533" y="267654"/>
                  </a:lnTo>
                  <a:lnTo>
                    <a:pt x="74401" y="231650"/>
                  </a:lnTo>
                  <a:lnTo>
                    <a:pt x="113557" y="197136"/>
                  </a:lnTo>
                  <a:lnTo>
                    <a:pt x="153957" y="164145"/>
                  </a:lnTo>
                  <a:lnTo>
                    <a:pt x="195555" y="132709"/>
                  </a:lnTo>
                  <a:lnTo>
                    <a:pt x="238308" y="102860"/>
                  </a:lnTo>
                  <a:lnTo>
                    <a:pt x="282169" y="74632"/>
                  </a:lnTo>
                  <a:lnTo>
                    <a:pt x="327093" y="48058"/>
                  </a:lnTo>
                  <a:lnTo>
                    <a:pt x="373036" y="23170"/>
                  </a:lnTo>
                  <a:lnTo>
                    <a:pt x="419956" y="0"/>
                  </a:lnTo>
                  <a:lnTo>
                    <a:pt x="714835" y="626648"/>
                  </a:lnTo>
                  <a:lnTo>
                    <a:pt x="668404" y="650677"/>
                  </a:lnTo>
                  <a:lnTo>
                    <a:pt x="624011" y="678078"/>
                  </a:lnTo>
                  <a:lnTo>
                    <a:pt x="581835" y="708721"/>
                  </a:lnTo>
                  <a:lnTo>
                    <a:pt x="542057" y="742474"/>
                  </a:lnTo>
                  <a:lnTo>
                    <a:pt x="504857" y="779205"/>
                  </a:lnTo>
                  <a:close/>
                </a:path>
              </a:pathLst>
            </a:custGeom>
            <a:solidFill>
              <a:srgbClr val="BFBFBF"/>
            </a:solidFill>
          </p:spPr>
          <p:txBody>
            <a:bodyPr wrap="square" lIns="0" tIns="0" rIns="0" bIns="0" rtlCol="0"/>
            <a:lstStyle/>
            <a:p/>
          </p:txBody>
        </p:sp>
        <p:sp>
          <p:nvSpPr>
            <p:cNvPr id="132" name="object 132"/>
            <p:cNvSpPr/>
            <p:nvPr/>
          </p:nvSpPr>
          <p:spPr>
            <a:xfrm>
              <a:off x="7054486" y="2547491"/>
              <a:ext cx="715010" cy="779780"/>
            </a:xfrm>
            <a:custGeom>
              <a:avLst/>
              <a:gdLst/>
              <a:ahLst/>
              <a:cxnLst/>
              <a:rect l="l" t="t" r="r" b="b"/>
              <a:pathLst>
                <a:path w="715009" h="779779">
                  <a:moveTo>
                    <a:pt x="504857" y="779205"/>
                  </a:moveTo>
                  <a:lnTo>
                    <a:pt x="2" y="305114"/>
                  </a:lnTo>
                  <a:lnTo>
                    <a:pt x="36533" y="267654"/>
                  </a:lnTo>
                  <a:lnTo>
                    <a:pt x="74401" y="231650"/>
                  </a:lnTo>
                  <a:lnTo>
                    <a:pt x="113557" y="197136"/>
                  </a:lnTo>
                  <a:lnTo>
                    <a:pt x="153957" y="164145"/>
                  </a:lnTo>
                  <a:lnTo>
                    <a:pt x="195555" y="132709"/>
                  </a:lnTo>
                  <a:lnTo>
                    <a:pt x="238308" y="102860"/>
                  </a:lnTo>
                  <a:lnTo>
                    <a:pt x="282169" y="74632"/>
                  </a:lnTo>
                  <a:lnTo>
                    <a:pt x="327093" y="48058"/>
                  </a:lnTo>
                  <a:lnTo>
                    <a:pt x="373036" y="23170"/>
                  </a:lnTo>
                  <a:lnTo>
                    <a:pt x="419953" y="0"/>
                  </a:lnTo>
                  <a:lnTo>
                    <a:pt x="714835" y="626648"/>
                  </a:lnTo>
                  <a:lnTo>
                    <a:pt x="668404" y="650677"/>
                  </a:lnTo>
                  <a:lnTo>
                    <a:pt x="624011" y="678078"/>
                  </a:lnTo>
                  <a:lnTo>
                    <a:pt x="581835" y="708721"/>
                  </a:lnTo>
                  <a:lnTo>
                    <a:pt x="542057" y="742474"/>
                  </a:lnTo>
                  <a:lnTo>
                    <a:pt x="504856" y="779206"/>
                  </a:lnTo>
                </a:path>
              </a:pathLst>
            </a:custGeom>
            <a:ln w="3175">
              <a:solidFill>
                <a:srgbClr val="000000"/>
              </a:solidFill>
            </a:ln>
          </p:spPr>
          <p:txBody>
            <a:bodyPr wrap="square" lIns="0" tIns="0" rIns="0" bIns="0" rtlCol="0"/>
            <a:lstStyle/>
            <a:p/>
          </p:txBody>
        </p:sp>
        <p:sp>
          <p:nvSpPr>
            <p:cNvPr id="133" name="object 133"/>
            <p:cNvSpPr/>
            <p:nvPr/>
          </p:nvSpPr>
          <p:spPr>
            <a:xfrm>
              <a:off x="7474441" y="2426587"/>
              <a:ext cx="503555" cy="748030"/>
            </a:xfrm>
            <a:custGeom>
              <a:avLst/>
              <a:gdLst/>
              <a:ahLst/>
              <a:cxnLst/>
              <a:rect l="l" t="t" r="r" b="b"/>
              <a:pathLst>
                <a:path w="503554" h="748030">
                  <a:moveTo>
                    <a:pt x="294881" y="747552"/>
                  </a:moveTo>
                  <a:lnTo>
                    <a:pt x="2" y="120904"/>
                  </a:lnTo>
                  <a:lnTo>
                    <a:pt x="44161" y="101058"/>
                  </a:lnTo>
                  <a:lnTo>
                    <a:pt x="88941" y="82786"/>
                  </a:lnTo>
                  <a:lnTo>
                    <a:pt x="134298" y="66101"/>
                  </a:lnTo>
                  <a:lnTo>
                    <a:pt x="180187" y="51015"/>
                  </a:lnTo>
                  <a:lnTo>
                    <a:pt x="226568" y="37540"/>
                  </a:lnTo>
                  <a:lnTo>
                    <a:pt x="273398" y="25689"/>
                  </a:lnTo>
                  <a:lnTo>
                    <a:pt x="320634" y="15473"/>
                  </a:lnTo>
                  <a:lnTo>
                    <a:pt x="368233" y="6906"/>
                  </a:lnTo>
                  <a:lnTo>
                    <a:pt x="416157" y="0"/>
                  </a:lnTo>
                  <a:lnTo>
                    <a:pt x="502958" y="687100"/>
                  </a:lnTo>
                  <a:lnTo>
                    <a:pt x="449274" y="696037"/>
                  </a:lnTo>
                  <a:lnTo>
                    <a:pt x="396539" y="709138"/>
                  </a:lnTo>
                  <a:lnTo>
                    <a:pt x="344994" y="726333"/>
                  </a:lnTo>
                  <a:lnTo>
                    <a:pt x="294881" y="747552"/>
                  </a:lnTo>
                  <a:close/>
                </a:path>
              </a:pathLst>
            </a:custGeom>
            <a:solidFill>
              <a:srgbClr val="D9D9D9"/>
            </a:solidFill>
          </p:spPr>
          <p:txBody>
            <a:bodyPr wrap="square" lIns="0" tIns="0" rIns="0" bIns="0" rtlCol="0"/>
            <a:lstStyle/>
            <a:p/>
          </p:txBody>
        </p:sp>
        <p:sp>
          <p:nvSpPr>
            <p:cNvPr id="134" name="object 134"/>
            <p:cNvSpPr/>
            <p:nvPr/>
          </p:nvSpPr>
          <p:spPr>
            <a:xfrm>
              <a:off x="7474441" y="2426586"/>
              <a:ext cx="503555" cy="748030"/>
            </a:xfrm>
            <a:custGeom>
              <a:avLst/>
              <a:gdLst/>
              <a:ahLst/>
              <a:cxnLst/>
              <a:rect l="l" t="t" r="r" b="b"/>
              <a:pathLst>
                <a:path w="503554" h="748030">
                  <a:moveTo>
                    <a:pt x="294881" y="747553"/>
                  </a:moveTo>
                  <a:lnTo>
                    <a:pt x="2" y="120904"/>
                  </a:lnTo>
                  <a:lnTo>
                    <a:pt x="44161" y="101058"/>
                  </a:lnTo>
                  <a:lnTo>
                    <a:pt x="88941" y="82787"/>
                  </a:lnTo>
                  <a:lnTo>
                    <a:pt x="134298" y="66102"/>
                  </a:lnTo>
                  <a:lnTo>
                    <a:pt x="180187" y="51015"/>
                  </a:lnTo>
                  <a:lnTo>
                    <a:pt x="226568" y="37541"/>
                  </a:lnTo>
                  <a:lnTo>
                    <a:pt x="273398" y="25689"/>
                  </a:lnTo>
                  <a:lnTo>
                    <a:pt x="320634" y="15474"/>
                  </a:lnTo>
                  <a:lnTo>
                    <a:pt x="368233" y="6906"/>
                  </a:lnTo>
                  <a:lnTo>
                    <a:pt x="416154" y="0"/>
                  </a:lnTo>
                  <a:lnTo>
                    <a:pt x="502958" y="687100"/>
                  </a:lnTo>
                  <a:lnTo>
                    <a:pt x="449274" y="696037"/>
                  </a:lnTo>
                  <a:lnTo>
                    <a:pt x="396539" y="709139"/>
                  </a:lnTo>
                  <a:lnTo>
                    <a:pt x="344994" y="726334"/>
                  </a:lnTo>
                  <a:lnTo>
                    <a:pt x="294879" y="747553"/>
                  </a:lnTo>
                </a:path>
              </a:pathLst>
            </a:custGeom>
            <a:ln w="3175">
              <a:solidFill>
                <a:srgbClr val="000000"/>
              </a:solidFill>
            </a:ln>
          </p:spPr>
          <p:txBody>
            <a:bodyPr wrap="square" lIns="0" tIns="0" rIns="0" bIns="0" rtlCol="0"/>
            <a:lstStyle/>
            <a:p/>
          </p:txBody>
        </p:sp>
        <p:sp>
          <p:nvSpPr>
            <p:cNvPr id="135" name="object 135"/>
            <p:cNvSpPr/>
            <p:nvPr/>
          </p:nvSpPr>
          <p:spPr>
            <a:xfrm>
              <a:off x="7890595" y="2415665"/>
              <a:ext cx="173990" cy="698500"/>
            </a:xfrm>
            <a:custGeom>
              <a:avLst/>
              <a:gdLst/>
              <a:ahLst/>
              <a:cxnLst/>
              <a:rect l="l" t="t" r="r" b="b"/>
              <a:pathLst>
                <a:path w="173990" h="698500">
                  <a:moveTo>
                    <a:pt x="86803" y="698022"/>
                  </a:moveTo>
                  <a:lnTo>
                    <a:pt x="0" y="10921"/>
                  </a:lnTo>
                  <a:lnTo>
                    <a:pt x="43255" y="6146"/>
                  </a:lnTo>
                  <a:lnTo>
                    <a:pt x="86629" y="2732"/>
                  </a:lnTo>
                  <a:lnTo>
                    <a:pt x="130088" y="683"/>
                  </a:lnTo>
                  <a:lnTo>
                    <a:pt x="173604" y="0"/>
                  </a:lnTo>
                  <a:lnTo>
                    <a:pt x="173604" y="692561"/>
                  </a:lnTo>
                  <a:lnTo>
                    <a:pt x="151847" y="692903"/>
                  </a:lnTo>
                  <a:lnTo>
                    <a:pt x="130117" y="693928"/>
                  </a:lnTo>
                  <a:lnTo>
                    <a:pt x="108430" y="695635"/>
                  </a:lnTo>
                  <a:lnTo>
                    <a:pt x="86803" y="698022"/>
                  </a:lnTo>
                  <a:close/>
                </a:path>
              </a:pathLst>
            </a:custGeom>
            <a:solidFill>
              <a:srgbClr val="EFEFF1"/>
            </a:solidFill>
          </p:spPr>
          <p:txBody>
            <a:bodyPr wrap="square" lIns="0" tIns="0" rIns="0" bIns="0" rtlCol="0"/>
            <a:lstStyle/>
            <a:p/>
          </p:txBody>
        </p:sp>
        <p:sp>
          <p:nvSpPr>
            <p:cNvPr id="136" name="object 136"/>
            <p:cNvSpPr/>
            <p:nvPr/>
          </p:nvSpPr>
          <p:spPr>
            <a:xfrm>
              <a:off x="7890595" y="2415664"/>
              <a:ext cx="173990" cy="698500"/>
            </a:xfrm>
            <a:custGeom>
              <a:avLst/>
              <a:gdLst/>
              <a:ahLst/>
              <a:cxnLst/>
              <a:rect l="l" t="t" r="r" b="b"/>
              <a:pathLst>
                <a:path w="173990" h="698500">
                  <a:moveTo>
                    <a:pt x="86804" y="698023"/>
                  </a:moveTo>
                  <a:lnTo>
                    <a:pt x="3" y="10922"/>
                  </a:lnTo>
                  <a:lnTo>
                    <a:pt x="43255" y="6147"/>
                  </a:lnTo>
                  <a:lnTo>
                    <a:pt x="86629" y="2733"/>
                  </a:lnTo>
                  <a:lnTo>
                    <a:pt x="130088" y="683"/>
                  </a:lnTo>
                  <a:lnTo>
                    <a:pt x="173601" y="0"/>
                  </a:lnTo>
                  <a:lnTo>
                    <a:pt x="173604" y="692562"/>
                  </a:lnTo>
                  <a:lnTo>
                    <a:pt x="151847" y="692904"/>
                  </a:lnTo>
                  <a:lnTo>
                    <a:pt x="130117" y="693928"/>
                  </a:lnTo>
                  <a:lnTo>
                    <a:pt x="108430" y="695635"/>
                  </a:lnTo>
                  <a:lnTo>
                    <a:pt x="86803" y="698023"/>
                  </a:lnTo>
                </a:path>
              </a:pathLst>
            </a:custGeom>
            <a:ln w="3175">
              <a:solidFill>
                <a:srgbClr val="000000"/>
              </a:solidFill>
            </a:ln>
          </p:spPr>
          <p:txBody>
            <a:bodyPr wrap="square" lIns="0" tIns="0" rIns="0" bIns="0" rtlCol="0"/>
            <a:lstStyle/>
            <a:p/>
          </p:txBody>
        </p:sp>
        <p:sp>
          <p:nvSpPr>
            <p:cNvPr id="137" name="object 137"/>
            <p:cNvSpPr/>
            <p:nvPr/>
          </p:nvSpPr>
          <p:spPr>
            <a:xfrm>
              <a:off x="7975914" y="2625565"/>
              <a:ext cx="23495" cy="138430"/>
            </a:xfrm>
            <a:custGeom>
              <a:avLst/>
              <a:gdLst/>
              <a:ahLst/>
              <a:cxnLst/>
              <a:rect l="l" t="t" r="r" b="b"/>
              <a:pathLst>
                <a:path w="23495" h="138430">
                  <a:moveTo>
                    <a:pt x="23055" y="138429"/>
                  </a:moveTo>
                  <a:lnTo>
                    <a:pt x="0" y="0"/>
                  </a:lnTo>
                </a:path>
              </a:pathLst>
            </a:custGeom>
            <a:solidFill>
              <a:srgbClr val="000000"/>
            </a:solidFill>
          </p:spPr>
          <p:txBody>
            <a:bodyPr wrap="square" lIns="0" tIns="0" rIns="0" bIns="0" rtlCol="0"/>
            <a:lstStyle/>
            <a:p/>
          </p:txBody>
        </p:sp>
        <p:sp>
          <p:nvSpPr>
            <p:cNvPr id="138" name="object 138"/>
            <p:cNvSpPr/>
            <p:nvPr/>
          </p:nvSpPr>
          <p:spPr>
            <a:xfrm>
              <a:off x="7975914" y="2625565"/>
              <a:ext cx="23495" cy="138430"/>
            </a:xfrm>
            <a:custGeom>
              <a:avLst/>
              <a:gdLst/>
              <a:ahLst/>
              <a:cxnLst/>
              <a:rect l="l" t="t" r="r" b="b"/>
              <a:pathLst>
                <a:path w="23495" h="138430">
                  <a:moveTo>
                    <a:pt x="23055" y="138429"/>
                  </a:moveTo>
                  <a:lnTo>
                    <a:pt x="0" y="0"/>
                  </a:lnTo>
                </a:path>
              </a:pathLst>
            </a:custGeom>
            <a:ln w="9525">
              <a:solidFill>
                <a:srgbClr val="A6A6A6"/>
              </a:solidFill>
            </a:ln>
          </p:spPr>
          <p:txBody>
            <a:bodyPr wrap="square" lIns="0" tIns="0" rIns="0" bIns="0" rtlCol="0"/>
            <a:lstStyle/>
            <a:p/>
          </p:txBody>
        </p:sp>
      </p:grpSp>
      <p:sp>
        <p:nvSpPr>
          <p:cNvPr id="139" name="object 139"/>
          <p:cNvSpPr txBox="1"/>
          <p:nvPr/>
        </p:nvSpPr>
        <p:spPr>
          <a:xfrm>
            <a:off x="8981162" y="3727525"/>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solidFill>
                  <a:srgbClr val="FFFFFF"/>
                </a:solidFill>
                <a:latin typeface="Arial Unicode MS" panose="020B0604020202020204" charset="-122"/>
                <a:cs typeface="Arial Unicode MS" panose="020B0604020202020204" charset="-122"/>
              </a:rPr>
              <a:t>51%</a:t>
            </a:r>
            <a:endParaRPr sz="1100">
              <a:latin typeface="Arial Unicode MS" panose="020B0604020202020204" charset="-122"/>
              <a:cs typeface="Arial Unicode MS" panose="020B0604020202020204" charset="-122"/>
            </a:endParaRPr>
          </a:p>
        </p:txBody>
      </p:sp>
      <p:sp>
        <p:nvSpPr>
          <p:cNvPr id="140" name="object 140"/>
          <p:cNvSpPr txBox="1"/>
          <p:nvPr/>
        </p:nvSpPr>
        <p:spPr>
          <a:xfrm>
            <a:off x="7143108" y="4357077"/>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latin typeface="Arial Unicode MS" panose="020B0604020202020204" charset="-122"/>
                <a:cs typeface="Arial Unicode MS" panose="020B0604020202020204" charset="-122"/>
              </a:rPr>
              <a:t>26%</a:t>
            </a:r>
            <a:endParaRPr sz="1100">
              <a:latin typeface="Arial Unicode MS" panose="020B0604020202020204" charset="-122"/>
              <a:cs typeface="Arial Unicode MS" panose="020B0604020202020204" charset="-122"/>
            </a:endParaRPr>
          </a:p>
        </p:txBody>
      </p:sp>
      <p:sp>
        <p:nvSpPr>
          <p:cNvPr id="141" name="object 141"/>
          <p:cNvSpPr txBox="1"/>
          <p:nvPr/>
        </p:nvSpPr>
        <p:spPr>
          <a:xfrm>
            <a:off x="7003577" y="3252576"/>
            <a:ext cx="242570" cy="193040"/>
          </a:xfrm>
          <a:prstGeom prst="rect">
            <a:avLst/>
          </a:prstGeom>
        </p:spPr>
        <p:txBody>
          <a:bodyPr vert="horz" wrap="square" lIns="0" tIns="12700" rIns="0" bIns="0" rtlCol="0">
            <a:spAutoFit/>
          </a:bodyPr>
          <a:lstStyle/>
          <a:p>
            <a:pPr marL="12700">
              <a:lnSpc>
                <a:spcPct val="100000"/>
              </a:lnSpc>
              <a:spcBef>
                <a:spcPts val="100"/>
              </a:spcBef>
            </a:pPr>
            <a:r>
              <a:rPr sz="1100" spc="-170" dirty="0">
                <a:latin typeface="Arial Unicode MS" panose="020B0604020202020204" charset="-122"/>
                <a:cs typeface="Arial Unicode MS" panose="020B0604020202020204" charset="-122"/>
              </a:rPr>
              <a:t>10%</a:t>
            </a:r>
            <a:endParaRPr sz="1100">
              <a:latin typeface="Arial Unicode MS" panose="020B0604020202020204" charset="-122"/>
              <a:cs typeface="Arial Unicode MS" panose="020B0604020202020204" charset="-122"/>
            </a:endParaRPr>
          </a:p>
        </p:txBody>
      </p:sp>
      <p:sp>
        <p:nvSpPr>
          <p:cNvPr id="142" name="object 142"/>
          <p:cNvSpPr txBox="1"/>
          <p:nvPr/>
        </p:nvSpPr>
        <p:spPr>
          <a:xfrm>
            <a:off x="7374208" y="2854452"/>
            <a:ext cx="168910" cy="193040"/>
          </a:xfrm>
          <a:prstGeom prst="rect">
            <a:avLst/>
          </a:prstGeom>
        </p:spPr>
        <p:txBody>
          <a:bodyPr vert="horz" wrap="square" lIns="0" tIns="12700" rIns="0" bIns="0" rtlCol="0">
            <a:spAutoFit/>
          </a:bodyPr>
          <a:lstStyle/>
          <a:p>
            <a:pPr marL="12700">
              <a:lnSpc>
                <a:spcPct val="100000"/>
              </a:lnSpc>
              <a:spcBef>
                <a:spcPts val="100"/>
              </a:spcBef>
            </a:pPr>
            <a:r>
              <a:rPr sz="1100" spc="-240" dirty="0">
                <a:latin typeface="Arial Unicode MS" panose="020B0604020202020204" charset="-122"/>
                <a:cs typeface="Arial Unicode MS" panose="020B0604020202020204" charset="-122"/>
              </a:rPr>
              <a:t>6%</a:t>
            </a:r>
            <a:endParaRPr sz="1100">
              <a:latin typeface="Arial Unicode MS" panose="020B0604020202020204" charset="-122"/>
              <a:cs typeface="Arial Unicode MS" panose="020B0604020202020204" charset="-122"/>
            </a:endParaRPr>
          </a:p>
        </p:txBody>
      </p:sp>
      <p:sp>
        <p:nvSpPr>
          <p:cNvPr id="143" name="object 143"/>
          <p:cNvSpPr txBox="1"/>
          <p:nvPr/>
        </p:nvSpPr>
        <p:spPr>
          <a:xfrm>
            <a:off x="7694997" y="2697300"/>
            <a:ext cx="168910" cy="193040"/>
          </a:xfrm>
          <a:prstGeom prst="rect">
            <a:avLst/>
          </a:prstGeom>
        </p:spPr>
        <p:txBody>
          <a:bodyPr vert="horz" wrap="square" lIns="0" tIns="12700" rIns="0" bIns="0" rtlCol="0">
            <a:spAutoFit/>
          </a:bodyPr>
          <a:lstStyle/>
          <a:p>
            <a:pPr marL="12700">
              <a:lnSpc>
                <a:spcPct val="100000"/>
              </a:lnSpc>
              <a:spcBef>
                <a:spcPts val="100"/>
              </a:spcBef>
            </a:pPr>
            <a:r>
              <a:rPr sz="1100" spc="-240" dirty="0">
                <a:latin typeface="Arial Unicode MS" panose="020B0604020202020204" charset="-122"/>
                <a:cs typeface="Arial Unicode MS" panose="020B0604020202020204" charset="-122"/>
              </a:rPr>
              <a:t>5%</a:t>
            </a:r>
            <a:endParaRPr sz="1100">
              <a:latin typeface="Arial Unicode MS" panose="020B0604020202020204" charset="-122"/>
              <a:cs typeface="Arial Unicode MS" panose="020B0604020202020204" charset="-122"/>
            </a:endParaRPr>
          </a:p>
        </p:txBody>
      </p:sp>
      <p:sp>
        <p:nvSpPr>
          <p:cNvPr id="144" name="object 144"/>
          <p:cNvSpPr txBox="1"/>
          <p:nvPr/>
        </p:nvSpPr>
        <p:spPr>
          <a:xfrm>
            <a:off x="7896539" y="2416801"/>
            <a:ext cx="168910" cy="193040"/>
          </a:xfrm>
          <a:prstGeom prst="rect">
            <a:avLst/>
          </a:prstGeom>
        </p:spPr>
        <p:txBody>
          <a:bodyPr vert="horz" wrap="square" lIns="0" tIns="12700" rIns="0" bIns="0" rtlCol="0">
            <a:spAutoFit/>
          </a:bodyPr>
          <a:lstStyle/>
          <a:p>
            <a:pPr marL="12700">
              <a:lnSpc>
                <a:spcPct val="100000"/>
              </a:lnSpc>
              <a:spcBef>
                <a:spcPts val="100"/>
              </a:spcBef>
            </a:pPr>
            <a:r>
              <a:rPr sz="1100" spc="-240" dirty="0">
                <a:latin typeface="Arial Unicode MS" panose="020B0604020202020204" charset="-122"/>
                <a:cs typeface="Arial Unicode MS" panose="020B0604020202020204" charset="-122"/>
              </a:rPr>
              <a:t>2%</a:t>
            </a:r>
            <a:endParaRPr sz="1100">
              <a:latin typeface="Arial Unicode MS" panose="020B0604020202020204" charset="-122"/>
              <a:cs typeface="Arial Unicode MS" panose="020B0604020202020204" charset="-122"/>
            </a:endParaRPr>
          </a:p>
        </p:txBody>
      </p:sp>
      <p:grpSp>
        <p:nvGrpSpPr>
          <p:cNvPr id="145" name="object 145"/>
          <p:cNvGrpSpPr/>
          <p:nvPr/>
        </p:nvGrpSpPr>
        <p:grpSpPr>
          <a:xfrm>
            <a:off x="6372410" y="5927049"/>
            <a:ext cx="75565" cy="75565"/>
            <a:chOff x="6372410" y="5927049"/>
            <a:chExt cx="75565" cy="75565"/>
          </a:xfrm>
        </p:grpSpPr>
        <p:sp>
          <p:nvSpPr>
            <p:cNvPr id="146" name="object 146"/>
            <p:cNvSpPr/>
            <p:nvPr/>
          </p:nvSpPr>
          <p:spPr>
            <a:xfrm>
              <a:off x="6372410" y="5927049"/>
              <a:ext cx="75565" cy="75565"/>
            </a:xfrm>
            <a:custGeom>
              <a:avLst/>
              <a:gdLst/>
              <a:ahLst/>
              <a:cxnLst/>
              <a:rect l="l" t="t" r="r" b="b"/>
              <a:pathLst>
                <a:path w="75564" h="75564">
                  <a:moveTo>
                    <a:pt x="75437" y="75437"/>
                  </a:moveTo>
                  <a:lnTo>
                    <a:pt x="0" y="75437"/>
                  </a:lnTo>
                  <a:lnTo>
                    <a:pt x="0" y="0"/>
                  </a:lnTo>
                  <a:lnTo>
                    <a:pt x="75437" y="0"/>
                  </a:lnTo>
                  <a:lnTo>
                    <a:pt x="75437" y="75437"/>
                  </a:lnTo>
                  <a:close/>
                </a:path>
              </a:pathLst>
            </a:custGeom>
            <a:solidFill>
              <a:srgbClr val="970201"/>
            </a:solidFill>
          </p:spPr>
          <p:txBody>
            <a:bodyPr wrap="square" lIns="0" tIns="0" rIns="0" bIns="0" rtlCol="0"/>
            <a:lstStyle/>
            <a:p/>
          </p:txBody>
        </p:sp>
        <p:sp>
          <p:nvSpPr>
            <p:cNvPr id="147" name="object 147"/>
            <p:cNvSpPr/>
            <p:nvPr/>
          </p:nvSpPr>
          <p:spPr>
            <a:xfrm>
              <a:off x="6372410" y="5927049"/>
              <a:ext cx="75565" cy="75565"/>
            </a:xfrm>
            <a:custGeom>
              <a:avLst/>
              <a:gdLst/>
              <a:ahLst/>
              <a:cxnLst/>
              <a:rect l="l" t="t" r="r" b="b"/>
              <a:pathLst>
                <a:path w="75564"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grpSp>
        <p:nvGrpSpPr>
          <p:cNvPr id="148" name="object 148"/>
          <p:cNvGrpSpPr/>
          <p:nvPr/>
        </p:nvGrpSpPr>
        <p:grpSpPr>
          <a:xfrm>
            <a:off x="6862981" y="5927049"/>
            <a:ext cx="75565" cy="75565"/>
            <a:chOff x="6862981" y="5927049"/>
            <a:chExt cx="75565" cy="75565"/>
          </a:xfrm>
        </p:grpSpPr>
        <p:sp>
          <p:nvSpPr>
            <p:cNvPr id="149" name="object 149"/>
            <p:cNvSpPr/>
            <p:nvPr/>
          </p:nvSpPr>
          <p:spPr>
            <a:xfrm>
              <a:off x="6862981" y="5927049"/>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899397"/>
            </a:solidFill>
          </p:spPr>
          <p:txBody>
            <a:bodyPr wrap="square" lIns="0" tIns="0" rIns="0" bIns="0" rtlCol="0"/>
            <a:lstStyle/>
            <a:p/>
          </p:txBody>
        </p:sp>
        <p:sp>
          <p:nvSpPr>
            <p:cNvPr id="150" name="object 150"/>
            <p:cNvSpPr/>
            <p:nvPr/>
          </p:nvSpPr>
          <p:spPr>
            <a:xfrm>
              <a:off x="6862981" y="5927049"/>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grpSp>
        <p:nvGrpSpPr>
          <p:cNvPr id="151" name="object 151"/>
          <p:cNvGrpSpPr/>
          <p:nvPr/>
        </p:nvGrpSpPr>
        <p:grpSpPr>
          <a:xfrm>
            <a:off x="7353552" y="5927049"/>
            <a:ext cx="75565" cy="75565"/>
            <a:chOff x="7353552" y="5927049"/>
            <a:chExt cx="75565" cy="75565"/>
          </a:xfrm>
        </p:grpSpPr>
        <p:sp>
          <p:nvSpPr>
            <p:cNvPr id="152" name="object 152"/>
            <p:cNvSpPr/>
            <p:nvPr/>
          </p:nvSpPr>
          <p:spPr>
            <a:xfrm>
              <a:off x="7353552" y="5927049"/>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ADB4B7"/>
            </a:solidFill>
          </p:spPr>
          <p:txBody>
            <a:bodyPr wrap="square" lIns="0" tIns="0" rIns="0" bIns="0" rtlCol="0"/>
            <a:lstStyle/>
            <a:p/>
          </p:txBody>
        </p:sp>
        <p:sp>
          <p:nvSpPr>
            <p:cNvPr id="153" name="object 153"/>
            <p:cNvSpPr/>
            <p:nvPr/>
          </p:nvSpPr>
          <p:spPr>
            <a:xfrm>
              <a:off x="7353552" y="5927049"/>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grpSp>
        <p:nvGrpSpPr>
          <p:cNvPr id="154" name="object 154"/>
          <p:cNvGrpSpPr/>
          <p:nvPr/>
        </p:nvGrpSpPr>
        <p:grpSpPr>
          <a:xfrm>
            <a:off x="8123524" y="5927049"/>
            <a:ext cx="75565" cy="75565"/>
            <a:chOff x="8123524" y="5927049"/>
            <a:chExt cx="75565" cy="75565"/>
          </a:xfrm>
        </p:grpSpPr>
        <p:sp>
          <p:nvSpPr>
            <p:cNvPr id="155" name="object 155"/>
            <p:cNvSpPr/>
            <p:nvPr/>
          </p:nvSpPr>
          <p:spPr>
            <a:xfrm>
              <a:off x="8123524" y="5927049"/>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BFBFBF"/>
            </a:solidFill>
          </p:spPr>
          <p:txBody>
            <a:bodyPr wrap="square" lIns="0" tIns="0" rIns="0" bIns="0" rtlCol="0"/>
            <a:lstStyle/>
            <a:p/>
          </p:txBody>
        </p:sp>
        <p:sp>
          <p:nvSpPr>
            <p:cNvPr id="156" name="object 156"/>
            <p:cNvSpPr/>
            <p:nvPr/>
          </p:nvSpPr>
          <p:spPr>
            <a:xfrm>
              <a:off x="8123524" y="5927049"/>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grpSp>
        <p:nvGrpSpPr>
          <p:cNvPr id="157" name="object 157"/>
          <p:cNvGrpSpPr/>
          <p:nvPr/>
        </p:nvGrpSpPr>
        <p:grpSpPr>
          <a:xfrm>
            <a:off x="8753795" y="5927049"/>
            <a:ext cx="75565" cy="75565"/>
            <a:chOff x="8753795" y="5927049"/>
            <a:chExt cx="75565" cy="75565"/>
          </a:xfrm>
        </p:grpSpPr>
        <p:sp>
          <p:nvSpPr>
            <p:cNvPr id="158" name="object 158"/>
            <p:cNvSpPr/>
            <p:nvPr/>
          </p:nvSpPr>
          <p:spPr>
            <a:xfrm>
              <a:off x="8753795" y="5927049"/>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D9D9D9"/>
            </a:solidFill>
          </p:spPr>
          <p:txBody>
            <a:bodyPr wrap="square" lIns="0" tIns="0" rIns="0" bIns="0" rtlCol="0"/>
            <a:lstStyle/>
            <a:p/>
          </p:txBody>
        </p:sp>
        <p:sp>
          <p:nvSpPr>
            <p:cNvPr id="159" name="object 159"/>
            <p:cNvSpPr/>
            <p:nvPr/>
          </p:nvSpPr>
          <p:spPr>
            <a:xfrm>
              <a:off x="8753795" y="5927049"/>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sp>
        <p:nvSpPr>
          <p:cNvPr id="160" name="object 160"/>
          <p:cNvSpPr txBox="1"/>
          <p:nvPr/>
        </p:nvSpPr>
        <p:spPr>
          <a:xfrm>
            <a:off x="6472866" y="5858874"/>
            <a:ext cx="3176905" cy="193040"/>
          </a:xfrm>
          <a:prstGeom prst="rect">
            <a:avLst/>
          </a:prstGeom>
        </p:spPr>
        <p:txBody>
          <a:bodyPr vert="horz" wrap="square" lIns="0" tIns="12700" rIns="0" bIns="0" rtlCol="0">
            <a:spAutoFit/>
          </a:bodyPr>
          <a:lstStyle/>
          <a:p>
            <a:pPr marL="12700">
              <a:lnSpc>
                <a:spcPct val="100000"/>
              </a:lnSpc>
              <a:spcBef>
                <a:spcPts val="100"/>
              </a:spcBef>
              <a:tabLst>
                <a:tab pos="502920" algn="l"/>
                <a:tab pos="993775" algn="l"/>
                <a:tab pos="1763395" algn="l"/>
                <a:tab pos="2393950" algn="l"/>
                <a:tab pos="2884170" algn="l"/>
              </a:tabLst>
            </a:pPr>
            <a:r>
              <a:rPr sz="1100" dirty="0">
                <a:solidFill>
                  <a:srgbClr val="353535"/>
                </a:solidFill>
                <a:latin typeface="Arial Unicode MS" panose="020B0604020202020204" charset="-122"/>
                <a:cs typeface="Arial Unicode MS" panose="020B0604020202020204" charset="-122"/>
              </a:rPr>
              <a:t>美团	携程	同程艺龙	去哪儿	飞猪	其他</a:t>
            </a:r>
            <a:endParaRPr sz="1100">
              <a:latin typeface="Arial Unicode MS" panose="020B0604020202020204" charset="-122"/>
              <a:cs typeface="Arial Unicode MS" panose="020B0604020202020204" charset="-122"/>
            </a:endParaRPr>
          </a:p>
        </p:txBody>
      </p:sp>
      <p:grpSp>
        <p:nvGrpSpPr>
          <p:cNvPr id="161" name="object 161"/>
          <p:cNvGrpSpPr/>
          <p:nvPr/>
        </p:nvGrpSpPr>
        <p:grpSpPr>
          <a:xfrm>
            <a:off x="9244366" y="5927049"/>
            <a:ext cx="75565" cy="75565"/>
            <a:chOff x="9244366" y="5927049"/>
            <a:chExt cx="75565" cy="75565"/>
          </a:xfrm>
        </p:grpSpPr>
        <p:sp>
          <p:nvSpPr>
            <p:cNvPr id="162" name="object 162"/>
            <p:cNvSpPr/>
            <p:nvPr/>
          </p:nvSpPr>
          <p:spPr>
            <a:xfrm>
              <a:off x="9244366" y="5927049"/>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EFEFF1"/>
            </a:solidFill>
          </p:spPr>
          <p:txBody>
            <a:bodyPr wrap="square" lIns="0" tIns="0" rIns="0" bIns="0" rtlCol="0"/>
            <a:lstStyle/>
            <a:p/>
          </p:txBody>
        </p:sp>
        <p:sp>
          <p:nvSpPr>
            <p:cNvPr id="163" name="object 163"/>
            <p:cNvSpPr/>
            <p:nvPr/>
          </p:nvSpPr>
          <p:spPr>
            <a:xfrm>
              <a:off x="9244366" y="5927049"/>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3175">
              <a:solidFill>
                <a:srgbClr val="000000"/>
              </a:solidFill>
            </a:ln>
          </p:spPr>
          <p:txBody>
            <a:bodyPr wrap="square" lIns="0" tIns="0" rIns="0" bIns="0" rtlCol="0"/>
            <a:lstStyle/>
            <a:p/>
          </p:txBody>
        </p:sp>
      </p:grpSp>
      <p:sp>
        <p:nvSpPr>
          <p:cNvPr id="164" name="object 164"/>
          <p:cNvSpPr txBox="1"/>
          <p:nvPr/>
        </p:nvSpPr>
        <p:spPr>
          <a:xfrm>
            <a:off x="335778" y="6406035"/>
            <a:ext cx="25400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来源：美团招股书，头豹研究院编辑整理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65" name="object 165"/>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15</a:t>
            </a:r>
            <a:endParaRPr sz="1050">
              <a:latin typeface="Microsoft YaHei"/>
              <a:cs typeface="Microsoft YaHei"/>
            </a:endParaRPr>
          </a:p>
        </p:txBody>
      </p:sp>
      <p:sp>
        <p:nvSpPr>
          <p:cNvPr id="166" name="object 166"/>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67" name="object 167"/>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7"/>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EFEFF1"/>
          </a:solidFill>
        </p:spPr>
        <p:txBody>
          <a:bodyPr wrap="square" lIns="0" tIns="0" rIns="0" bIns="0" rtlCol="0"/>
          <a:lstStyle/>
          <a:p/>
        </p:txBody>
      </p:sp>
      <p:sp>
        <p:nvSpPr>
          <p:cNvPr id="3" name="object 3"/>
          <p:cNvSpPr/>
          <p:nvPr/>
        </p:nvSpPr>
        <p:spPr>
          <a:xfrm>
            <a:off x="347992" y="475830"/>
            <a:ext cx="501015" cy="501015"/>
          </a:xfrm>
          <a:custGeom>
            <a:avLst/>
            <a:gdLst/>
            <a:ahLst/>
            <a:cxnLst/>
            <a:rect l="l" t="t" r="r" b="b"/>
            <a:pathLst>
              <a:path w="501015" h="501015">
                <a:moveTo>
                  <a:pt x="500976" y="257060"/>
                </a:moveTo>
                <a:lnTo>
                  <a:pt x="498348" y="213944"/>
                </a:lnTo>
                <a:lnTo>
                  <a:pt x="488480" y="172288"/>
                </a:lnTo>
                <a:lnTo>
                  <a:pt x="471741" y="133007"/>
                </a:lnTo>
                <a:lnTo>
                  <a:pt x="448525" y="97028"/>
                </a:lnTo>
                <a:lnTo>
                  <a:pt x="419239" y="65265"/>
                </a:lnTo>
                <a:lnTo>
                  <a:pt x="384263" y="38646"/>
                </a:lnTo>
                <a:lnTo>
                  <a:pt x="344004" y="18097"/>
                </a:lnTo>
                <a:lnTo>
                  <a:pt x="300723" y="5029"/>
                </a:lnTo>
                <a:lnTo>
                  <a:pt x="257060" y="0"/>
                </a:lnTo>
                <a:lnTo>
                  <a:pt x="213944" y="2628"/>
                </a:lnTo>
                <a:lnTo>
                  <a:pt x="172275" y="12496"/>
                </a:lnTo>
                <a:lnTo>
                  <a:pt x="132994" y="29235"/>
                </a:lnTo>
                <a:lnTo>
                  <a:pt x="97015" y="52451"/>
                </a:lnTo>
                <a:lnTo>
                  <a:pt x="65265" y="81737"/>
                </a:lnTo>
                <a:lnTo>
                  <a:pt x="38646" y="116700"/>
                </a:lnTo>
                <a:lnTo>
                  <a:pt x="18084" y="156972"/>
                </a:lnTo>
                <a:lnTo>
                  <a:pt x="5029" y="200253"/>
                </a:lnTo>
                <a:lnTo>
                  <a:pt x="0" y="243916"/>
                </a:lnTo>
                <a:lnTo>
                  <a:pt x="2616" y="287032"/>
                </a:lnTo>
                <a:lnTo>
                  <a:pt x="12496" y="328701"/>
                </a:lnTo>
                <a:lnTo>
                  <a:pt x="29235" y="367982"/>
                </a:lnTo>
                <a:lnTo>
                  <a:pt x="52438" y="403961"/>
                </a:lnTo>
                <a:lnTo>
                  <a:pt x="81724" y="435711"/>
                </a:lnTo>
                <a:lnTo>
                  <a:pt x="116700" y="462330"/>
                </a:lnTo>
                <a:lnTo>
                  <a:pt x="156972" y="482892"/>
                </a:lnTo>
                <a:lnTo>
                  <a:pt x="200253" y="495947"/>
                </a:lnTo>
                <a:lnTo>
                  <a:pt x="243903" y="500976"/>
                </a:lnTo>
                <a:lnTo>
                  <a:pt x="287032" y="498360"/>
                </a:lnTo>
                <a:lnTo>
                  <a:pt x="328688" y="488480"/>
                </a:lnTo>
                <a:lnTo>
                  <a:pt x="367969" y="471741"/>
                </a:lnTo>
                <a:lnTo>
                  <a:pt x="403948" y="448538"/>
                </a:lnTo>
                <a:lnTo>
                  <a:pt x="435711" y="419252"/>
                </a:lnTo>
                <a:lnTo>
                  <a:pt x="462330" y="384276"/>
                </a:lnTo>
                <a:lnTo>
                  <a:pt x="482879" y="344004"/>
                </a:lnTo>
                <a:lnTo>
                  <a:pt x="495947" y="300723"/>
                </a:lnTo>
                <a:lnTo>
                  <a:pt x="500976" y="257060"/>
                </a:lnTo>
                <a:close/>
              </a:path>
            </a:pathLst>
          </a:custGeom>
          <a:solidFill>
            <a:srgbClr val="970201"/>
          </a:solidFill>
        </p:spPr>
        <p:txBody>
          <a:bodyPr wrap="square" lIns="0" tIns="0" rIns="0" bIns="0" rtlCol="0"/>
          <a:lstStyle/>
          <a:p/>
        </p:txBody>
      </p:sp>
      <p:grpSp>
        <p:nvGrpSpPr>
          <p:cNvPr id="4" name="object 4"/>
          <p:cNvGrpSpPr/>
          <p:nvPr/>
        </p:nvGrpSpPr>
        <p:grpSpPr>
          <a:xfrm>
            <a:off x="1809042" y="1735666"/>
            <a:ext cx="3387090" cy="3387090"/>
            <a:chOff x="1809042" y="1735666"/>
            <a:chExt cx="3387090" cy="3387090"/>
          </a:xfrm>
        </p:grpSpPr>
        <p:pic>
          <p:nvPicPr>
            <p:cNvPr id="5" name="object 5"/>
            <p:cNvPicPr/>
            <p:nvPr/>
          </p:nvPicPr>
          <p:blipFill>
            <a:blip r:embed="rId1" cstate="print"/>
            <a:stretch>
              <a:fillRect/>
            </a:stretch>
          </p:blipFill>
          <p:spPr>
            <a:xfrm>
              <a:off x="1809042" y="1735666"/>
              <a:ext cx="3386666" cy="3386666"/>
            </a:xfrm>
            <a:prstGeom prst="rect">
              <a:avLst/>
            </a:prstGeom>
          </p:spPr>
        </p:pic>
        <p:sp>
          <p:nvSpPr>
            <p:cNvPr id="6" name="object 6"/>
            <p:cNvSpPr/>
            <p:nvPr/>
          </p:nvSpPr>
          <p:spPr>
            <a:xfrm>
              <a:off x="4464754" y="4472171"/>
              <a:ext cx="505459" cy="505459"/>
            </a:xfrm>
            <a:custGeom>
              <a:avLst/>
              <a:gdLst/>
              <a:ahLst/>
              <a:cxnLst/>
              <a:rect l="l" t="t" r="r" b="b"/>
              <a:pathLst>
                <a:path w="505460" h="505460">
                  <a:moveTo>
                    <a:pt x="505178" y="252589"/>
                  </a:moveTo>
                  <a:lnTo>
                    <a:pt x="0" y="252589"/>
                  </a:lnTo>
                  <a:lnTo>
                    <a:pt x="4070" y="207185"/>
                  </a:lnTo>
                  <a:lnTo>
                    <a:pt x="15803" y="164452"/>
                  </a:lnTo>
                  <a:lnTo>
                    <a:pt x="34486" y="125102"/>
                  </a:lnTo>
                  <a:lnTo>
                    <a:pt x="59406" y="89848"/>
                  </a:lnTo>
                  <a:lnTo>
                    <a:pt x="89850" y="59405"/>
                  </a:lnTo>
                  <a:lnTo>
                    <a:pt x="125103" y="34485"/>
                  </a:lnTo>
                  <a:lnTo>
                    <a:pt x="164454" y="15802"/>
                  </a:lnTo>
                  <a:lnTo>
                    <a:pt x="207190" y="4069"/>
                  </a:lnTo>
                  <a:lnTo>
                    <a:pt x="252589" y="0"/>
                  </a:lnTo>
                  <a:lnTo>
                    <a:pt x="297993" y="4069"/>
                  </a:lnTo>
                  <a:lnTo>
                    <a:pt x="340725" y="15803"/>
                  </a:lnTo>
                  <a:lnTo>
                    <a:pt x="380075" y="34486"/>
                  </a:lnTo>
                  <a:lnTo>
                    <a:pt x="415329" y="59406"/>
                  </a:lnTo>
                  <a:lnTo>
                    <a:pt x="445772" y="89849"/>
                  </a:lnTo>
                  <a:lnTo>
                    <a:pt x="470692" y="125103"/>
                  </a:lnTo>
                  <a:lnTo>
                    <a:pt x="489375" y="164453"/>
                  </a:lnTo>
                  <a:lnTo>
                    <a:pt x="501108" y="207186"/>
                  </a:lnTo>
                  <a:lnTo>
                    <a:pt x="505178" y="252589"/>
                  </a:lnTo>
                  <a:close/>
                </a:path>
                <a:path w="505460" h="505460">
                  <a:moveTo>
                    <a:pt x="252589" y="505178"/>
                  </a:moveTo>
                  <a:lnTo>
                    <a:pt x="207185" y="501108"/>
                  </a:lnTo>
                  <a:lnTo>
                    <a:pt x="164452" y="489375"/>
                  </a:lnTo>
                  <a:lnTo>
                    <a:pt x="125102" y="470692"/>
                  </a:lnTo>
                  <a:lnTo>
                    <a:pt x="89849" y="445772"/>
                  </a:lnTo>
                  <a:lnTo>
                    <a:pt x="59405" y="415328"/>
                  </a:lnTo>
                  <a:lnTo>
                    <a:pt x="34485" y="380075"/>
                  </a:lnTo>
                  <a:lnTo>
                    <a:pt x="15802" y="340725"/>
                  </a:lnTo>
                  <a:lnTo>
                    <a:pt x="4069" y="297992"/>
                  </a:lnTo>
                  <a:lnTo>
                    <a:pt x="0" y="252589"/>
                  </a:lnTo>
                  <a:lnTo>
                    <a:pt x="505178" y="252589"/>
                  </a:lnTo>
                  <a:lnTo>
                    <a:pt x="501108" y="297992"/>
                  </a:lnTo>
                  <a:lnTo>
                    <a:pt x="489375" y="340725"/>
                  </a:lnTo>
                  <a:lnTo>
                    <a:pt x="470692" y="380075"/>
                  </a:lnTo>
                  <a:lnTo>
                    <a:pt x="445772" y="415328"/>
                  </a:lnTo>
                  <a:lnTo>
                    <a:pt x="415328" y="445772"/>
                  </a:lnTo>
                  <a:lnTo>
                    <a:pt x="380075" y="470692"/>
                  </a:lnTo>
                  <a:lnTo>
                    <a:pt x="340725" y="489375"/>
                  </a:lnTo>
                  <a:lnTo>
                    <a:pt x="297992" y="501108"/>
                  </a:lnTo>
                  <a:lnTo>
                    <a:pt x="252589" y="505178"/>
                  </a:lnTo>
                  <a:close/>
                </a:path>
              </a:pathLst>
            </a:custGeom>
            <a:solidFill>
              <a:srgbClr val="970201"/>
            </a:solidFill>
          </p:spPr>
          <p:txBody>
            <a:bodyPr wrap="square" lIns="0" tIns="0" rIns="0" bIns="0" rtlCol="0"/>
            <a:lstStyle/>
            <a:p/>
          </p:txBody>
        </p:sp>
      </p:grpSp>
      <p:sp>
        <p:nvSpPr>
          <p:cNvPr id="7" name="object 7"/>
          <p:cNvSpPr txBox="1"/>
          <p:nvPr/>
        </p:nvSpPr>
        <p:spPr>
          <a:xfrm>
            <a:off x="8268560" y="2575771"/>
            <a:ext cx="2463800" cy="756920"/>
          </a:xfrm>
          <a:prstGeom prst="rect">
            <a:avLst/>
          </a:prstGeom>
        </p:spPr>
        <p:txBody>
          <a:bodyPr vert="horz" wrap="square" lIns="0" tIns="12700" rIns="0" bIns="0" rtlCol="0">
            <a:spAutoFit/>
          </a:bodyPr>
          <a:lstStyle/>
          <a:p>
            <a:pPr marL="12700">
              <a:lnSpc>
                <a:spcPct val="100000"/>
              </a:lnSpc>
              <a:spcBef>
                <a:spcPts val="100"/>
              </a:spcBef>
            </a:pPr>
            <a:r>
              <a:rPr sz="4800" b="1" dirty="0">
                <a:solidFill>
                  <a:srgbClr val="970201"/>
                </a:solidFill>
                <a:latin typeface="Microsoft YaHei"/>
                <a:cs typeface="Microsoft YaHei"/>
              </a:rPr>
              <a:t>盈利模式</a:t>
            </a:r>
            <a:endParaRPr sz="4800">
              <a:latin typeface="Microsoft YaHei"/>
              <a:cs typeface="Microsoft YaHei"/>
            </a:endParaRPr>
          </a:p>
        </p:txBody>
      </p:sp>
      <p:sp>
        <p:nvSpPr>
          <p:cNvPr id="8" name="object 8"/>
          <p:cNvSpPr txBox="1">
            <a:spLocks noGrp="1"/>
          </p:cNvSpPr>
          <p:nvPr>
            <p:ph type="title"/>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spc="110" dirty="0">
                <a:solidFill>
                  <a:srgbClr val="970201"/>
                </a:solidFill>
                <a:latin typeface="Arial" panose="020B0604020202090204"/>
                <a:cs typeface="Arial" panose="020B0604020202090204"/>
              </a:rPr>
              <a:t>0</a:t>
            </a:r>
            <a:r>
              <a:rPr sz="13800" dirty="0">
                <a:solidFill>
                  <a:srgbClr val="970201"/>
                </a:solidFill>
                <a:latin typeface="Arial" panose="020B0604020202090204"/>
                <a:cs typeface="Arial" panose="020B0604020202090204"/>
              </a:rPr>
              <a:t>4</a:t>
            </a:r>
            <a:endParaRPr sz="13800">
              <a:latin typeface="Arial" panose="020B0604020202090204"/>
              <a:cs typeface="Arial" panose="020B0604020202090204"/>
            </a:endParaRPr>
          </a:p>
        </p:txBody>
      </p:sp>
      <p:sp>
        <p:nvSpPr>
          <p:cNvPr id="9" name="object 9"/>
          <p:cNvSpPr txBox="1"/>
          <p:nvPr/>
        </p:nvSpPr>
        <p:spPr>
          <a:xfrm>
            <a:off x="8400128" y="3408091"/>
            <a:ext cx="2806700" cy="1278255"/>
          </a:xfrm>
          <a:prstGeom prst="rect">
            <a:avLst/>
          </a:prstGeom>
        </p:spPr>
        <p:txBody>
          <a:bodyPr vert="horz" wrap="square" lIns="0" tIns="59055" rIns="0" bIns="0" rtlCol="0">
            <a:spAutoFit/>
          </a:bodyPr>
          <a:lstStyle/>
          <a:p>
            <a:pPr marL="355600" indent="-342900">
              <a:lnSpc>
                <a:spcPct val="100000"/>
              </a:lnSpc>
              <a:spcBef>
                <a:spcPts val="46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餐饮外卖</a:t>
            </a:r>
            <a:endParaRPr sz="2400">
              <a:latin typeface="Arial Unicode MS" panose="020B0604020202020204" charset="-122"/>
              <a:cs typeface="Arial Unicode MS" panose="020B0604020202020204" charset="-122"/>
            </a:endParaRPr>
          </a:p>
          <a:p>
            <a:pPr marL="355600" indent="-342900">
              <a:lnSpc>
                <a:spcPct val="100000"/>
              </a:lnSpc>
              <a:spcBef>
                <a:spcPts val="42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到店、酒店和旅游</a:t>
            </a:r>
            <a:endParaRPr sz="2400">
              <a:latin typeface="Arial Unicode MS" panose="020B0604020202020204" charset="-122"/>
              <a:cs typeface="Arial Unicode MS" panose="020B0604020202020204" charset="-122"/>
            </a:endParaRPr>
          </a:p>
          <a:p>
            <a:pPr marL="355600" indent="-342900">
              <a:lnSpc>
                <a:spcPct val="100000"/>
              </a:lnSpc>
              <a:spcBef>
                <a:spcPts val="42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新业务及其他</a:t>
            </a:r>
            <a:endParaRPr sz="2400">
              <a:latin typeface="Arial Unicode MS" panose="020B0604020202020204" charset="-122"/>
              <a:cs typeface="Arial Unicode MS" panose="020B0604020202020204" charset="-122"/>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17</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——餐饮外卖（</a:t>
            </a:r>
            <a:r>
              <a:rPr spc="-145" dirty="0"/>
              <a:t>1/</a:t>
            </a:r>
            <a:r>
              <a:rPr spc="-160" dirty="0"/>
              <a:t>5</a:t>
            </a:r>
            <a:r>
              <a:rPr dirty="0"/>
              <a:t>）</a:t>
            </a:r>
            <a:endParaRPr dirty="0"/>
          </a:p>
        </p:txBody>
      </p:sp>
      <p:sp>
        <p:nvSpPr>
          <p:cNvPr id="5" name="object 5"/>
          <p:cNvSpPr txBox="1"/>
          <p:nvPr/>
        </p:nvSpPr>
        <p:spPr>
          <a:xfrm>
            <a:off x="3898927" y="1808163"/>
            <a:ext cx="1953895" cy="4476750"/>
          </a:xfrm>
          <a:prstGeom prst="rect">
            <a:avLst/>
          </a:prstGeom>
          <a:solidFill>
            <a:srgbClr val="EFEFF1"/>
          </a:solidFill>
        </p:spPr>
        <p:txBody>
          <a:bodyPr vert="horz" wrap="square" lIns="0" tIns="0" rIns="0" bIns="0" rtlCol="0">
            <a:spAutoFit/>
          </a:bodyPr>
          <a:lstStyle/>
          <a:p>
            <a:pPr>
              <a:lnSpc>
                <a:spcPct val="100000"/>
              </a:lnSpc>
            </a:pPr>
            <a:endParaRPr sz="1650">
              <a:latin typeface="Times New Roman" panose="02020603050405020304"/>
              <a:cs typeface="Times New Roman" panose="02020603050405020304"/>
            </a:endParaRPr>
          </a:p>
          <a:p>
            <a:pPr marL="238125" marR="31115" indent="-171450" algn="just">
              <a:lnSpc>
                <a:spcPct val="120000"/>
              </a:lnSpc>
              <a:spcBef>
                <a:spcPts val="5"/>
              </a:spcBef>
              <a:buSzPct val="92000"/>
              <a:buFont typeface="Wingdings" panose="05000000000000000000"/>
              <a:buChar char=""/>
              <a:tabLst>
                <a:tab pos="238125" algn="l"/>
              </a:tabLst>
            </a:pPr>
            <a:r>
              <a:rPr sz="1200" b="1" dirty="0">
                <a:solidFill>
                  <a:srgbClr val="970201"/>
                </a:solidFill>
                <a:latin typeface="Microsoft YaHei"/>
                <a:cs typeface="Microsoft YaHei"/>
              </a:rPr>
              <a:t>美团餐饮外卖交易金额、 收入与变现率总体呈上升 趋势</a:t>
            </a:r>
            <a:r>
              <a:rPr sz="1200" dirty="0">
                <a:solidFill>
                  <a:srgbClr val="970201"/>
                </a:solidFill>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p>
            <a:pPr marL="238125" algn="just">
              <a:lnSpc>
                <a:spcPct val="120000"/>
              </a:lnSpc>
            </a:pPr>
            <a:r>
              <a:rPr sz="1200" dirty="0">
                <a:latin typeface="Arial Unicode MS" panose="020B0604020202020204" charset="-122"/>
                <a:cs typeface="Arial Unicode MS" panose="020B0604020202020204" charset="-122"/>
              </a:rPr>
              <a:t>受益于外卖市场的先发优 势和低线城市的需求显著 提升，加之配送网络逐步 完善，可提供质量更高的 外卖服务，美团餐饮外卖 的消费者逐年增加，因此 美团餐饮外卖交易额逐年 增加。同时，美团外卖在 三线及以下城市渗透率不 足</a:t>
            </a:r>
            <a:r>
              <a:rPr sz="1200" b="1" spc="-195" dirty="0">
                <a:solidFill>
                  <a:srgbClr val="970201"/>
                </a:solidFill>
                <a:latin typeface="Microsoft YaHei"/>
                <a:cs typeface="Microsoft YaHei"/>
              </a:rPr>
              <a:t>20</a:t>
            </a:r>
            <a:r>
              <a:rPr sz="1200" b="1" spc="-300" dirty="0">
                <a:solidFill>
                  <a:srgbClr val="970201"/>
                </a:solidFill>
                <a:latin typeface="Microsoft YaHei"/>
                <a:cs typeface="Microsoft YaHei"/>
              </a:rPr>
              <a:t>%</a:t>
            </a:r>
            <a:r>
              <a:rPr sz="1200" dirty="0">
                <a:latin typeface="Arial Unicode MS" panose="020B0604020202020204" charset="-122"/>
                <a:cs typeface="Arial Unicode MS" panose="020B0604020202020204" charset="-122"/>
              </a:rPr>
              <a:t>（一线城市超过</a:t>
            </a:r>
            <a:r>
              <a:rPr sz="1200" b="1" spc="-229" dirty="0">
                <a:solidFill>
                  <a:srgbClr val="970201"/>
                </a:solidFill>
                <a:latin typeface="Microsoft YaHei"/>
                <a:cs typeface="Microsoft YaHei"/>
              </a:rPr>
              <a:t>90%</a:t>
            </a:r>
            <a:endParaRPr sz="1200">
              <a:latin typeface="Microsoft YaHei"/>
              <a:cs typeface="Microsoft YaHei"/>
            </a:endParaRPr>
          </a:p>
          <a:p>
            <a:pPr marL="238125" marR="31115" algn="just">
              <a:lnSpc>
                <a:spcPct val="120000"/>
              </a:lnSpc>
            </a:pPr>
            <a:r>
              <a:rPr sz="1200" dirty="0">
                <a:latin typeface="Arial Unicode MS" panose="020B0604020202020204" charset="-122"/>
                <a:cs typeface="Arial Unicode MS" panose="020B0604020202020204" charset="-122"/>
              </a:rPr>
              <a:t>），其外卖规模仍有较大 增长空间。此外，随着美 团业务持续增长，其规模 经济效益逐渐增强，变现 率也随之提升</a:t>
            </a:r>
            <a:endParaRPr sz="1200">
              <a:latin typeface="Arial Unicode MS" panose="020B0604020202020204" charset="-122"/>
              <a:cs typeface="Arial Unicode MS" panose="020B0604020202020204" charset="-122"/>
            </a:endParaRPr>
          </a:p>
        </p:txBody>
      </p:sp>
      <p:sp>
        <p:nvSpPr>
          <p:cNvPr id="6" name="object 6"/>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7" name="object 7"/>
          <p:cNvSpPr/>
          <p:nvPr/>
        </p:nvSpPr>
        <p:spPr>
          <a:xfrm>
            <a:off x="6349351" y="1520825"/>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8" name="object 8"/>
          <p:cNvSpPr txBox="1"/>
          <p:nvPr/>
        </p:nvSpPr>
        <p:spPr>
          <a:xfrm>
            <a:off x="9906041" y="1808162"/>
            <a:ext cx="1953895" cy="4476750"/>
          </a:xfrm>
          <a:prstGeom prst="rect">
            <a:avLst/>
          </a:prstGeom>
          <a:solidFill>
            <a:srgbClr val="EFEFF1"/>
          </a:solidFill>
        </p:spPr>
        <p:txBody>
          <a:bodyPr vert="horz" wrap="square" lIns="0" tIns="55244" rIns="0" bIns="0" rtlCol="0">
            <a:spAutoFit/>
          </a:bodyPr>
          <a:lstStyle/>
          <a:p>
            <a:pPr marL="238125" marR="31115" indent="-171450">
              <a:lnSpc>
                <a:spcPct val="120000"/>
              </a:lnSpc>
              <a:spcBef>
                <a:spcPts val="435"/>
              </a:spcBef>
              <a:buSzPct val="92000"/>
              <a:buFont typeface="Wingdings" panose="05000000000000000000"/>
              <a:buChar char=""/>
              <a:tabLst>
                <a:tab pos="238125" algn="l"/>
              </a:tabLst>
            </a:pPr>
            <a:r>
              <a:rPr sz="1200" b="1" dirty="0">
                <a:solidFill>
                  <a:srgbClr val="970201"/>
                </a:solidFill>
                <a:latin typeface="Microsoft YaHei"/>
                <a:cs typeface="Microsoft YaHei"/>
              </a:rPr>
              <a:t>佣金仍将是美团餐饮外卖 的主要收入来源：</a:t>
            </a:r>
            <a:endParaRPr sz="1200">
              <a:latin typeface="Microsoft YaHei"/>
              <a:cs typeface="Microsoft YaHei"/>
            </a:endParaRPr>
          </a:p>
          <a:p>
            <a:pPr marL="238125" indent="-171450">
              <a:lnSpc>
                <a:spcPct val="100000"/>
              </a:lnSpc>
              <a:spcBef>
                <a:spcPts val="890"/>
              </a:spcBef>
              <a:buSzPct val="92000"/>
              <a:buFont typeface="Wingdings" panose="05000000000000000000"/>
              <a:buChar char=""/>
              <a:tabLst>
                <a:tab pos="238125" algn="l"/>
              </a:tabLst>
            </a:pPr>
            <a:r>
              <a:rPr sz="1200" b="1" dirty="0">
                <a:latin typeface="Microsoft YaHei"/>
                <a:cs typeface="Microsoft YaHei"/>
              </a:rPr>
              <a:t>佣金：</a:t>
            </a:r>
            <a:endParaRPr sz="1200">
              <a:latin typeface="Microsoft YaHei"/>
              <a:cs typeface="Microsoft YaHei"/>
            </a:endParaRPr>
          </a:p>
          <a:p>
            <a:pPr marL="238125" marR="31115">
              <a:lnSpc>
                <a:spcPct val="120000"/>
              </a:lnSpc>
            </a:pPr>
            <a:r>
              <a:rPr sz="1200" dirty="0">
                <a:latin typeface="Arial Unicode MS" panose="020B0604020202020204" charset="-122"/>
                <a:cs typeface="Arial Unicode MS" panose="020B0604020202020204" charset="-122"/>
              </a:rPr>
              <a:t>美团餐饮外卖的主要收入 来源是佣金抽成，但</a:t>
            </a:r>
            <a:endParaRPr sz="1200">
              <a:latin typeface="Arial Unicode MS" panose="020B0604020202020204" charset="-122"/>
              <a:cs typeface="Arial Unicode MS" panose="020B0604020202020204" charset="-122"/>
            </a:endParaRPr>
          </a:p>
          <a:p>
            <a:pPr marL="238125" marR="31115">
              <a:lnSpc>
                <a:spcPct val="120000"/>
              </a:lnSpc>
            </a:pPr>
            <a:r>
              <a:rPr sz="1200" dirty="0">
                <a:latin typeface="Arial Unicode MS" panose="020B0604020202020204" charset="-122"/>
                <a:cs typeface="Arial Unicode MS" panose="020B0604020202020204" charset="-122"/>
              </a:rPr>
              <a:t>其占外卖收入的比例逐年 降低（由</a:t>
            </a:r>
            <a:r>
              <a:rPr sz="1200" spc="-35" dirty="0">
                <a:latin typeface="Arial Unicode MS" panose="020B0604020202020204" charset="-122"/>
                <a:cs typeface="Arial Unicode MS" panose="020B0604020202020204" charset="-122"/>
              </a:rPr>
              <a:t>2016</a:t>
            </a:r>
            <a:r>
              <a:rPr sz="1200" dirty="0">
                <a:latin typeface="Arial Unicode MS" panose="020B0604020202020204" charset="-122"/>
                <a:cs typeface="Arial Unicode MS" panose="020B0604020202020204" charset="-122"/>
              </a:rPr>
              <a:t>年的</a:t>
            </a:r>
            <a:r>
              <a:rPr sz="1200" b="1" spc="-165" dirty="0">
                <a:solidFill>
                  <a:srgbClr val="970201"/>
                </a:solidFill>
                <a:latin typeface="Microsoft YaHei"/>
                <a:cs typeface="Microsoft YaHei"/>
              </a:rPr>
              <a:t>98.3%  </a:t>
            </a:r>
            <a:r>
              <a:rPr sz="1200" dirty="0">
                <a:latin typeface="Arial Unicode MS" panose="020B0604020202020204" charset="-122"/>
                <a:cs typeface="Arial Unicode MS" panose="020B0604020202020204" charset="-122"/>
              </a:rPr>
              <a:t>下降至</a:t>
            </a:r>
            <a:r>
              <a:rPr sz="1200" spc="-35" dirty="0">
                <a:latin typeface="Arial Unicode MS" panose="020B0604020202020204" charset="-122"/>
                <a:cs typeface="Arial Unicode MS" panose="020B0604020202020204" charset="-122"/>
              </a:rPr>
              <a:t>2019</a:t>
            </a:r>
            <a:r>
              <a:rPr sz="1200" dirty="0">
                <a:latin typeface="Arial Unicode MS" panose="020B0604020202020204" charset="-122"/>
                <a:cs typeface="Arial Unicode MS" panose="020B0604020202020204" charset="-122"/>
              </a:rPr>
              <a:t>年</a:t>
            </a:r>
            <a:r>
              <a:rPr sz="1200" b="1" spc="-140" dirty="0">
                <a:solidFill>
                  <a:srgbClr val="970201"/>
                </a:solidFill>
                <a:latin typeface="Microsoft YaHei"/>
                <a:cs typeface="Microsoft YaHei"/>
              </a:rPr>
              <a:t>90.5%</a:t>
            </a:r>
            <a:r>
              <a:rPr sz="1200" spc="-14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p>
            <a:pPr marL="238125" indent="-171450">
              <a:lnSpc>
                <a:spcPct val="100000"/>
              </a:lnSpc>
              <a:spcBef>
                <a:spcPts val="885"/>
              </a:spcBef>
              <a:buSzPct val="92000"/>
              <a:buFont typeface="Wingdings" panose="05000000000000000000"/>
              <a:buChar char=""/>
              <a:tabLst>
                <a:tab pos="238125" algn="l"/>
              </a:tabLst>
            </a:pPr>
            <a:r>
              <a:rPr sz="1200" b="1" dirty="0">
                <a:latin typeface="Microsoft YaHei"/>
                <a:cs typeface="Microsoft YaHei"/>
              </a:rPr>
              <a:t>在线营销服务：</a:t>
            </a:r>
            <a:endParaRPr sz="1200">
              <a:latin typeface="Microsoft YaHei"/>
              <a:cs typeface="Microsoft YaHei"/>
            </a:endParaRPr>
          </a:p>
          <a:p>
            <a:pPr marL="238125" marR="31115" algn="just">
              <a:lnSpc>
                <a:spcPct val="120000"/>
              </a:lnSpc>
            </a:pPr>
            <a:r>
              <a:rPr sz="1200" dirty="0">
                <a:latin typeface="Arial Unicode MS" panose="020B0604020202020204" charset="-122"/>
                <a:cs typeface="Arial Unicode MS" panose="020B0604020202020204" charset="-122"/>
              </a:rPr>
              <a:t>该部分是美团餐饮部分的 第二大主要盈利来源，其 占外卖收入的比例逐年上 升（由</a:t>
            </a:r>
            <a:r>
              <a:rPr sz="1200" spc="-35" dirty="0">
                <a:latin typeface="Arial Unicode MS" panose="020B0604020202020204" charset="-122"/>
                <a:cs typeface="Arial Unicode MS" panose="020B0604020202020204" charset="-122"/>
              </a:rPr>
              <a:t>2016</a:t>
            </a:r>
            <a:r>
              <a:rPr sz="1200" dirty="0">
                <a:latin typeface="Arial Unicode MS" panose="020B0604020202020204" charset="-122"/>
                <a:cs typeface="Arial Unicode MS" panose="020B0604020202020204" charset="-122"/>
              </a:rPr>
              <a:t>年的</a:t>
            </a:r>
            <a:r>
              <a:rPr sz="1200" b="1" spc="-185" dirty="0">
                <a:solidFill>
                  <a:srgbClr val="970201"/>
                </a:solidFill>
                <a:latin typeface="Microsoft YaHei"/>
                <a:cs typeface="Microsoft YaHei"/>
              </a:rPr>
              <a:t>1.5%</a:t>
            </a:r>
            <a:endParaRPr sz="1200">
              <a:latin typeface="Microsoft YaHei"/>
              <a:cs typeface="Microsoft YaHei"/>
            </a:endParaRPr>
          </a:p>
          <a:p>
            <a:pPr marL="238125">
              <a:lnSpc>
                <a:spcPct val="100000"/>
              </a:lnSpc>
              <a:spcBef>
                <a:spcPts val="290"/>
              </a:spcBef>
            </a:pPr>
            <a:r>
              <a:rPr sz="1200" dirty="0">
                <a:latin typeface="Arial Unicode MS" panose="020B0604020202020204" charset="-122"/>
                <a:cs typeface="Arial Unicode MS" panose="020B0604020202020204" charset="-122"/>
              </a:rPr>
              <a:t>增长至</a:t>
            </a:r>
            <a:r>
              <a:rPr sz="1200" spc="-45" dirty="0">
                <a:latin typeface="Arial Unicode MS" panose="020B0604020202020204" charset="-122"/>
                <a:cs typeface="Arial Unicode MS" panose="020B0604020202020204" charset="-122"/>
              </a:rPr>
              <a:t>201</a:t>
            </a:r>
            <a:r>
              <a:rPr sz="1200" spc="-20" dirty="0">
                <a:latin typeface="Arial Unicode MS" panose="020B0604020202020204" charset="-122"/>
                <a:cs typeface="Arial Unicode MS" panose="020B0604020202020204" charset="-122"/>
              </a:rPr>
              <a:t>9</a:t>
            </a:r>
            <a:r>
              <a:rPr sz="1200" dirty="0">
                <a:latin typeface="Arial Unicode MS" panose="020B0604020202020204" charset="-122"/>
                <a:cs typeface="Arial Unicode MS" panose="020B0604020202020204" charset="-122"/>
              </a:rPr>
              <a:t>年</a:t>
            </a:r>
            <a:r>
              <a:rPr sz="1200" b="1" spc="-185" dirty="0">
                <a:solidFill>
                  <a:srgbClr val="970201"/>
                </a:solidFill>
                <a:latin typeface="Microsoft YaHei"/>
                <a:cs typeface="Microsoft YaHei"/>
              </a:rPr>
              <a:t>9.3%</a:t>
            </a:r>
            <a:endParaRPr sz="1200">
              <a:latin typeface="Microsoft YaHei"/>
              <a:cs typeface="Microsoft YaHei"/>
            </a:endParaRPr>
          </a:p>
          <a:p>
            <a:pPr marL="238125" marR="31115" algn="just">
              <a:lnSpc>
                <a:spcPct val="120000"/>
              </a:lnSpc>
            </a:pPr>
            <a:r>
              <a:rPr sz="1200" dirty="0">
                <a:latin typeface="Arial Unicode MS" panose="020B0604020202020204" charset="-122"/>
                <a:cs typeface="Arial Unicode MS" panose="020B0604020202020204" charset="-122"/>
              </a:rPr>
              <a:t>）。随着广告基础设施的 逐步完善，在线营销服务 变现率随之提升，</a:t>
            </a:r>
            <a:endParaRPr sz="1200">
              <a:latin typeface="Arial Unicode MS" panose="020B0604020202020204" charset="-122"/>
              <a:cs typeface="Arial Unicode MS" panose="020B0604020202020204" charset="-122"/>
            </a:endParaRPr>
          </a:p>
          <a:p>
            <a:pPr marL="238125" marR="31115">
              <a:lnSpc>
                <a:spcPct val="120000"/>
              </a:lnSpc>
            </a:pPr>
            <a:r>
              <a:rPr sz="1200" b="1" dirty="0">
                <a:latin typeface="Microsoft YaHei"/>
                <a:cs typeface="Microsoft YaHei"/>
              </a:rPr>
              <a:t>未来其占美团餐饮外卖收 入的比例将持续增加</a:t>
            </a:r>
            <a:endParaRPr sz="1200">
              <a:latin typeface="Microsoft YaHei"/>
              <a:cs typeface="Microsoft YaHei"/>
            </a:endParaRPr>
          </a:p>
        </p:txBody>
      </p:sp>
      <p:sp>
        <p:nvSpPr>
          <p:cNvPr id="9" name="object 9"/>
          <p:cNvSpPr txBox="1"/>
          <p:nvPr/>
        </p:nvSpPr>
        <p:spPr>
          <a:xfrm>
            <a:off x="313033" y="432336"/>
            <a:ext cx="11455400" cy="141224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美团餐饮外卖的收入来源包括佣金、在线营销服务以及其他服务和销售，尽管佣金占外卖收入的比例逐 年降低，但短期来看，佣金仍将是其收入来源</a:t>
            </a:r>
            <a:endParaRPr sz="2000">
              <a:latin typeface="Arial Unicode MS" panose="020B0604020202020204" charset="-122"/>
              <a:cs typeface="Arial Unicode MS" panose="020B0604020202020204" charset="-122"/>
            </a:endParaRPr>
          </a:p>
          <a:p>
            <a:pPr marL="33655">
              <a:lnSpc>
                <a:spcPct val="100000"/>
              </a:lnSpc>
              <a:spcBef>
                <a:spcPts val="1840"/>
              </a:spcBef>
              <a:tabLst>
                <a:tab pos="6053455" algn="l"/>
              </a:tabLst>
            </a:pPr>
            <a:r>
              <a:rPr sz="1400" b="1" dirty="0">
                <a:latin typeface="Microsoft YaHei"/>
                <a:cs typeface="Microsoft YaHei"/>
              </a:rPr>
              <a:t>美团餐饮外卖交易金额、收入及变现率</a:t>
            </a:r>
            <a:r>
              <a:rPr sz="1400" b="1" spc="-70" dirty="0">
                <a:latin typeface="Microsoft YaHei"/>
                <a:cs typeface="Microsoft YaHei"/>
              </a:rPr>
              <a:t>，2016-2020Q3	</a:t>
            </a:r>
            <a:r>
              <a:rPr sz="1400" b="1" dirty="0">
                <a:latin typeface="Microsoft YaHei"/>
                <a:cs typeface="Microsoft YaHei"/>
              </a:rPr>
              <a:t>美团餐饮外卖细分收入来源</a:t>
            </a:r>
            <a:r>
              <a:rPr sz="1400" b="1" spc="-70" dirty="0">
                <a:latin typeface="Microsoft YaHei"/>
                <a:cs typeface="Microsoft YaHei"/>
              </a:rPr>
              <a:t>，2017-2020Q3</a:t>
            </a:r>
            <a:endParaRPr sz="1400">
              <a:latin typeface="Microsoft YaHei"/>
              <a:cs typeface="Microsoft YaHei"/>
            </a:endParaRPr>
          </a:p>
          <a:p>
            <a:pPr>
              <a:lnSpc>
                <a:spcPct val="100000"/>
              </a:lnSpc>
              <a:spcBef>
                <a:spcPts val="10"/>
              </a:spcBef>
            </a:pPr>
            <a:endParaRPr sz="800">
              <a:latin typeface="Microsoft YaHei"/>
              <a:cs typeface="Microsoft YaHei"/>
            </a:endParaRPr>
          </a:p>
          <a:p>
            <a:pPr marL="1445260" algn="ctr">
              <a:lnSpc>
                <a:spcPct val="100000"/>
              </a:lnSpc>
            </a:pPr>
            <a:r>
              <a:rPr sz="1100" b="1" spc="-70" dirty="0">
                <a:latin typeface="Microsoft YaHei"/>
                <a:cs typeface="Microsoft YaHei"/>
              </a:rPr>
              <a:t>[</a:t>
            </a:r>
            <a:r>
              <a:rPr sz="1100" b="1" dirty="0">
                <a:latin typeface="Microsoft YaHei"/>
                <a:cs typeface="Microsoft YaHei"/>
              </a:rPr>
              <a:t>单位：亿元</a:t>
            </a:r>
            <a:r>
              <a:rPr sz="1100" b="1" spc="-65" dirty="0">
                <a:latin typeface="Microsoft YaHei"/>
                <a:cs typeface="Microsoft YaHei"/>
              </a:rPr>
              <a:t>]</a:t>
            </a:r>
            <a:endParaRPr sz="1100">
              <a:latin typeface="Microsoft YaHei"/>
              <a:cs typeface="Microsoft YaHei"/>
            </a:endParaRPr>
          </a:p>
        </p:txBody>
      </p:sp>
      <p:grpSp>
        <p:nvGrpSpPr>
          <p:cNvPr id="10" name="object 10"/>
          <p:cNvGrpSpPr/>
          <p:nvPr/>
        </p:nvGrpSpPr>
        <p:grpSpPr>
          <a:xfrm>
            <a:off x="6687588" y="1977883"/>
            <a:ext cx="3162300" cy="3523615"/>
            <a:chOff x="6687588" y="1977883"/>
            <a:chExt cx="3162300" cy="3523615"/>
          </a:xfrm>
        </p:grpSpPr>
        <p:sp>
          <p:nvSpPr>
            <p:cNvPr id="11" name="object 11"/>
            <p:cNvSpPr/>
            <p:nvPr/>
          </p:nvSpPr>
          <p:spPr>
            <a:xfrm>
              <a:off x="6868162" y="5189721"/>
              <a:ext cx="346710" cy="305435"/>
            </a:xfrm>
            <a:custGeom>
              <a:avLst/>
              <a:gdLst/>
              <a:ahLst/>
              <a:cxnLst/>
              <a:rect l="l" t="t" r="r" b="b"/>
              <a:pathLst>
                <a:path w="346709" h="305435">
                  <a:moveTo>
                    <a:pt x="346660" y="304810"/>
                  </a:moveTo>
                  <a:lnTo>
                    <a:pt x="0" y="304810"/>
                  </a:lnTo>
                  <a:lnTo>
                    <a:pt x="0" y="0"/>
                  </a:lnTo>
                  <a:lnTo>
                    <a:pt x="346660" y="0"/>
                  </a:lnTo>
                  <a:lnTo>
                    <a:pt x="346660" y="304810"/>
                  </a:lnTo>
                  <a:close/>
                </a:path>
              </a:pathLst>
            </a:custGeom>
            <a:solidFill>
              <a:srgbClr val="899397"/>
            </a:solidFill>
          </p:spPr>
          <p:txBody>
            <a:bodyPr wrap="square" lIns="0" tIns="0" rIns="0" bIns="0" rtlCol="0"/>
            <a:lstStyle/>
            <a:p/>
          </p:txBody>
        </p:sp>
        <p:sp>
          <p:nvSpPr>
            <p:cNvPr id="12" name="object 12"/>
            <p:cNvSpPr/>
            <p:nvPr/>
          </p:nvSpPr>
          <p:spPr>
            <a:xfrm>
              <a:off x="6868162" y="5189721"/>
              <a:ext cx="346710" cy="305435"/>
            </a:xfrm>
            <a:custGeom>
              <a:avLst/>
              <a:gdLst/>
              <a:ahLst/>
              <a:cxnLst/>
              <a:rect l="l" t="t" r="r" b="b"/>
              <a:pathLst>
                <a:path w="346709" h="305435">
                  <a:moveTo>
                    <a:pt x="0" y="0"/>
                  </a:moveTo>
                  <a:lnTo>
                    <a:pt x="346660" y="0"/>
                  </a:lnTo>
                  <a:lnTo>
                    <a:pt x="346660" y="304810"/>
                  </a:lnTo>
                  <a:lnTo>
                    <a:pt x="0" y="304810"/>
                  </a:lnTo>
                  <a:lnTo>
                    <a:pt x="0" y="0"/>
                  </a:lnTo>
                  <a:close/>
                </a:path>
              </a:pathLst>
            </a:custGeom>
            <a:ln w="3175">
              <a:solidFill>
                <a:srgbClr val="000000"/>
              </a:solidFill>
            </a:ln>
          </p:spPr>
          <p:txBody>
            <a:bodyPr wrap="square" lIns="0" tIns="0" rIns="0" bIns="0" rtlCol="0"/>
            <a:lstStyle/>
            <a:p/>
          </p:txBody>
        </p:sp>
        <p:sp>
          <p:nvSpPr>
            <p:cNvPr id="13" name="object 13"/>
            <p:cNvSpPr/>
            <p:nvPr/>
          </p:nvSpPr>
          <p:spPr>
            <a:xfrm>
              <a:off x="6868162" y="5189721"/>
              <a:ext cx="346710" cy="305435"/>
            </a:xfrm>
            <a:custGeom>
              <a:avLst/>
              <a:gdLst/>
              <a:ahLst/>
              <a:cxnLst/>
              <a:rect l="l" t="t" r="r" b="b"/>
              <a:pathLst>
                <a:path w="346709" h="305435">
                  <a:moveTo>
                    <a:pt x="346660" y="304810"/>
                  </a:moveTo>
                  <a:lnTo>
                    <a:pt x="0" y="304810"/>
                  </a:lnTo>
                  <a:lnTo>
                    <a:pt x="0" y="0"/>
                  </a:lnTo>
                  <a:lnTo>
                    <a:pt x="346660" y="0"/>
                  </a:lnTo>
                  <a:lnTo>
                    <a:pt x="346660" y="304810"/>
                  </a:lnTo>
                  <a:close/>
                </a:path>
              </a:pathLst>
            </a:custGeom>
            <a:solidFill>
              <a:srgbClr val="000000"/>
            </a:solidFill>
          </p:spPr>
          <p:txBody>
            <a:bodyPr wrap="square" lIns="0" tIns="0" rIns="0" bIns="0" rtlCol="0"/>
            <a:lstStyle/>
            <a:p/>
          </p:txBody>
        </p:sp>
        <p:sp>
          <p:nvSpPr>
            <p:cNvPr id="14" name="object 14"/>
            <p:cNvSpPr/>
            <p:nvPr/>
          </p:nvSpPr>
          <p:spPr>
            <a:xfrm>
              <a:off x="6868162" y="5189721"/>
              <a:ext cx="346710" cy="305435"/>
            </a:xfrm>
            <a:custGeom>
              <a:avLst/>
              <a:gdLst/>
              <a:ahLst/>
              <a:cxnLst/>
              <a:rect l="l" t="t" r="r" b="b"/>
              <a:pathLst>
                <a:path w="346709" h="305435">
                  <a:moveTo>
                    <a:pt x="0" y="0"/>
                  </a:moveTo>
                  <a:lnTo>
                    <a:pt x="346660" y="0"/>
                  </a:lnTo>
                  <a:lnTo>
                    <a:pt x="346660" y="304810"/>
                  </a:lnTo>
                  <a:lnTo>
                    <a:pt x="0" y="304810"/>
                  </a:lnTo>
                  <a:lnTo>
                    <a:pt x="0" y="0"/>
                  </a:lnTo>
                  <a:close/>
                </a:path>
              </a:pathLst>
            </a:custGeom>
            <a:ln w="9524">
              <a:solidFill>
                <a:srgbClr val="000000"/>
              </a:solidFill>
            </a:ln>
          </p:spPr>
          <p:txBody>
            <a:bodyPr wrap="square" lIns="0" tIns="0" rIns="0" bIns="0" rtlCol="0"/>
            <a:lstStyle/>
            <a:p/>
          </p:txBody>
        </p:sp>
        <p:sp>
          <p:nvSpPr>
            <p:cNvPr id="15" name="object 15"/>
            <p:cNvSpPr/>
            <p:nvPr/>
          </p:nvSpPr>
          <p:spPr>
            <a:xfrm>
              <a:off x="6868162" y="5185040"/>
              <a:ext cx="346710" cy="5080"/>
            </a:xfrm>
            <a:custGeom>
              <a:avLst/>
              <a:gdLst/>
              <a:ahLst/>
              <a:cxnLst/>
              <a:rect l="l" t="t" r="r" b="b"/>
              <a:pathLst>
                <a:path w="346709" h="5079">
                  <a:moveTo>
                    <a:pt x="346660" y="4680"/>
                  </a:moveTo>
                  <a:lnTo>
                    <a:pt x="0" y="4680"/>
                  </a:lnTo>
                  <a:lnTo>
                    <a:pt x="0" y="0"/>
                  </a:lnTo>
                  <a:lnTo>
                    <a:pt x="346660" y="0"/>
                  </a:lnTo>
                  <a:lnTo>
                    <a:pt x="346660" y="4680"/>
                  </a:lnTo>
                  <a:close/>
                </a:path>
              </a:pathLst>
            </a:custGeom>
            <a:solidFill>
              <a:srgbClr val="D9D9D9"/>
            </a:solidFill>
          </p:spPr>
          <p:txBody>
            <a:bodyPr wrap="square" lIns="0" tIns="0" rIns="0" bIns="0" rtlCol="0"/>
            <a:lstStyle/>
            <a:p/>
          </p:txBody>
        </p:sp>
        <p:sp>
          <p:nvSpPr>
            <p:cNvPr id="16" name="object 16"/>
            <p:cNvSpPr/>
            <p:nvPr/>
          </p:nvSpPr>
          <p:spPr>
            <a:xfrm>
              <a:off x="6868162" y="5185040"/>
              <a:ext cx="346710" cy="5080"/>
            </a:xfrm>
            <a:custGeom>
              <a:avLst/>
              <a:gdLst/>
              <a:ahLst/>
              <a:cxnLst/>
              <a:rect l="l" t="t" r="r" b="b"/>
              <a:pathLst>
                <a:path w="346709" h="5079">
                  <a:moveTo>
                    <a:pt x="0" y="0"/>
                  </a:moveTo>
                  <a:lnTo>
                    <a:pt x="346660" y="0"/>
                  </a:lnTo>
                  <a:lnTo>
                    <a:pt x="346660" y="4680"/>
                  </a:lnTo>
                  <a:lnTo>
                    <a:pt x="0" y="4680"/>
                  </a:lnTo>
                  <a:lnTo>
                    <a:pt x="0" y="0"/>
                  </a:lnTo>
                  <a:close/>
                </a:path>
              </a:pathLst>
            </a:custGeom>
            <a:ln w="9525">
              <a:solidFill>
                <a:srgbClr val="353535"/>
              </a:solidFill>
            </a:ln>
          </p:spPr>
          <p:txBody>
            <a:bodyPr wrap="square" lIns="0" tIns="0" rIns="0" bIns="0" rtlCol="0"/>
            <a:lstStyle/>
            <a:p/>
          </p:txBody>
        </p:sp>
        <p:sp>
          <p:nvSpPr>
            <p:cNvPr id="17" name="object 17"/>
            <p:cNvSpPr/>
            <p:nvPr/>
          </p:nvSpPr>
          <p:spPr>
            <a:xfrm>
              <a:off x="6868162" y="5184455"/>
              <a:ext cx="346710" cy="635"/>
            </a:xfrm>
            <a:custGeom>
              <a:avLst/>
              <a:gdLst/>
              <a:ahLst/>
              <a:cxnLst/>
              <a:rect l="l" t="t" r="r" b="b"/>
              <a:pathLst>
                <a:path w="346709" h="635">
                  <a:moveTo>
                    <a:pt x="0" y="0"/>
                  </a:moveTo>
                  <a:lnTo>
                    <a:pt x="346660" y="0"/>
                  </a:lnTo>
                  <a:lnTo>
                    <a:pt x="346660" y="584"/>
                  </a:lnTo>
                  <a:lnTo>
                    <a:pt x="0" y="584"/>
                  </a:lnTo>
                  <a:lnTo>
                    <a:pt x="0" y="0"/>
                  </a:lnTo>
                  <a:close/>
                </a:path>
              </a:pathLst>
            </a:custGeom>
            <a:ln w="9524">
              <a:solidFill>
                <a:srgbClr val="000000"/>
              </a:solidFill>
            </a:ln>
          </p:spPr>
          <p:txBody>
            <a:bodyPr wrap="square" lIns="0" tIns="0" rIns="0" bIns="0" rtlCol="0"/>
            <a:lstStyle/>
            <a:p/>
          </p:txBody>
        </p:sp>
        <p:sp>
          <p:nvSpPr>
            <p:cNvPr id="18" name="object 18"/>
            <p:cNvSpPr/>
            <p:nvPr/>
          </p:nvSpPr>
          <p:spPr>
            <a:xfrm>
              <a:off x="7492152" y="4308051"/>
              <a:ext cx="346710" cy="1186815"/>
            </a:xfrm>
            <a:custGeom>
              <a:avLst/>
              <a:gdLst/>
              <a:ahLst/>
              <a:cxnLst/>
              <a:rect l="l" t="t" r="r" b="b"/>
              <a:pathLst>
                <a:path w="346709" h="1186814">
                  <a:moveTo>
                    <a:pt x="346660" y="1186480"/>
                  </a:moveTo>
                  <a:lnTo>
                    <a:pt x="0" y="1186480"/>
                  </a:lnTo>
                  <a:lnTo>
                    <a:pt x="0" y="0"/>
                  </a:lnTo>
                  <a:lnTo>
                    <a:pt x="346660" y="0"/>
                  </a:lnTo>
                  <a:lnTo>
                    <a:pt x="346660" y="1186480"/>
                  </a:lnTo>
                  <a:close/>
                </a:path>
              </a:pathLst>
            </a:custGeom>
            <a:solidFill>
              <a:srgbClr val="899397"/>
            </a:solidFill>
          </p:spPr>
          <p:txBody>
            <a:bodyPr wrap="square" lIns="0" tIns="0" rIns="0" bIns="0" rtlCol="0"/>
            <a:lstStyle/>
            <a:p/>
          </p:txBody>
        </p:sp>
        <p:sp>
          <p:nvSpPr>
            <p:cNvPr id="19" name="object 19"/>
            <p:cNvSpPr/>
            <p:nvPr/>
          </p:nvSpPr>
          <p:spPr>
            <a:xfrm>
              <a:off x="7492152" y="4308051"/>
              <a:ext cx="346710" cy="1186815"/>
            </a:xfrm>
            <a:custGeom>
              <a:avLst/>
              <a:gdLst/>
              <a:ahLst/>
              <a:cxnLst/>
              <a:rect l="l" t="t" r="r" b="b"/>
              <a:pathLst>
                <a:path w="346709" h="1186814">
                  <a:moveTo>
                    <a:pt x="0" y="0"/>
                  </a:moveTo>
                  <a:lnTo>
                    <a:pt x="346660" y="0"/>
                  </a:lnTo>
                  <a:lnTo>
                    <a:pt x="346660" y="1186480"/>
                  </a:lnTo>
                  <a:lnTo>
                    <a:pt x="0" y="1186480"/>
                  </a:lnTo>
                  <a:lnTo>
                    <a:pt x="0" y="0"/>
                  </a:lnTo>
                  <a:close/>
                </a:path>
              </a:pathLst>
            </a:custGeom>
            <a:ln w="3175">
              <a:solidFill>
                <a:srgbClr val="000000"/>
              </a:solidFill>
            </a:ln>
          </p:spPr>
          <p:txBody>
            <a:bodyPr wrap="square" lIns="0" tIns="0" rIns="0" bIns="0" rtlCol="0"/>
            <a:lstStyle/>
            <a:p/>
          </p:txBody>
        </p:sp>
        <p:sp>
          <p:nvSpPr>
            <p:cNvPr id="20" name="object 20"/>
            <p:cNvSpPr/>
            <p:nvPr/>
          </p:nvSpPr>
          <p:spPr>
            <a:xfrm>
              <a:off x="7492152" y="4308051"/>
              <a:ext cx="346710" cy="1186815"/>
            </a:xfrm>
            <a:custGeom>
              <a:avLst/>
              <a:gdLst/>
              <a:ahLst/>
              <a:cxnLst/>
              <a:rect l="l" t="t" r="r" b="b"/>
              <a:pathLst>
                <a:path w="346709" h="1186814">
                  <a:moveTo>
                    <a:pt x="346660" y="1186480"/>
                  </a:moveTo>
                  <a:lnTo>
                    <a:pt x="0" y="1186480"/>
                  </a:lnTo>
                  <a:lnTo>
                    <a:pt x="0" y="0"/>
                  </a:lnTo>
                  <a:lnTo>
                    <a:pt x="346660" y="0"/>
                  </a:lnTo>
                  <a:lnTo>
                    <a:pt x="346660" y="1186480"/>
                  </a:lnTo>
                  <a:close/>
                </a:path>
              </a:pathLst>
            </a:custGeom>
            <a:solidFill>
              <a:srgbClr val="000000"/>
            </a:solidFill>
          </p:spPr>
          <p:txBody>
            <a:bodyPr wrap="square" lIns="0" tIns="0" rIns="0" bIns="0" rtlCol="0"/>
            <a:lstStyle/>
            <a:p/>
          </p:txBody>
        </p:sp>
        <p:sp>
          <p:nvSpPr>
            <p:cNvPr id="21" name="object 21"/>
            <p:cNvSpPr/>
            <p:nvPr/>
          </p:nvSpPr>
          <p:spPr>
            <a:xfrm>
              <a:off x="7492152" y="4308051"/>
              <a:ext cx="346710" cy="1186815"/>
            </a:xfrm>
            <a:custGeom>
              <a:avLst/>
              <a:gdLst/>
              <a:ahLst/>
              <a:cxnLst/>
              <a:rect l="l" t="t" r="r" b="b"/>
              <a:pathLst>
                <a:path w="346709" h="1186814">
                  <a:moveTo>
                    <a:pt x="0" y="0"/>
                  </a:moveTo>
                  <a:lnTo>
                    <a:pt x="346660" y="0"/>
                  </a:lnTo>
                  <a:lnTo>
                    <a:pt x="346660" y="1186480"/>
                  </a:lnTo>
                  <a:lnTo>
                    <a:pt x="0" y="1186480"/>
                  </a:lnTo>
                  <a:lnTo>
                    <a:pt x="0" y="0"/>
                  </a:lnTo>
                  <a:close/>
                </a:path>
              </a:pathLst>
            </a:custGeom>
            <a:ln w="9525">
              <a:solidFill>
                <a:srgbClr val="000000"/>
              </a:solidFill>
            </a:ln>
          </p:spPr>
          <p:txBody>
            <a:bodyPr wrap="square" lIns="0" tIns="0" rIns="0" bIns="0" rtlCol="0"/>
            <a:lstStyle/>
            <a:p/>
          </p:txBody>
        </p:sp>
        <p:sp>
          <p:nvSpPr>
            <p:cNvPr id="22" name="object 22"/>
            <p:cNvSpPr/>
            <p:nvPr/>
          </p:nvSpPr>
          <p:spPr>
            <a:xfrm>
              <a:off x="7492152" y="4266512"/>
              <a:ext cx="346710" cy="41910"/>
            </a:xfrm>
            <a:custGeom>
              <a:avLst/>
              <a:gdLst/>
              <a:ahLst/>
              <a:cxnLst/>
              <a:rect l="l" t="t" r="r" b="b"/>
              <a:pathLst>
                <a:path w="346709" h="41910">
                  <a:moveTo>
                    <a:pt x="346660" y="41538"/>
                  </a:moveTo>
                  <a:lnTo>
                    <a:pt x="0" y="41538"/>
                  </a:lnTo>
                  <a:lnTo>
                    <a:pt x="0" y="0"/>
                  </a:lnTo>
                  <a:lnTo>
                    <a:pt x="346660" y="0"/>
                  </a:lnTo>
                  <a:lnTo>
                    <a:pt x="346660" y="41538"/>
                  </a:lnTo>
                  <a:close/>
                </a:path>
              </a:pathLst>
            </a:custGeom>
            <a:solidFill>
              <a:srgbClr val="D9D9D9"/>
            </a:solidFill>
          </p:spPr>
          <p:txBody>
            <a:bodyPr wrap="square" lIns="0" tIns="0" rIns="0" bIns="0" rtlCol="0"/>
            <a:lstStyle/>
            <a:p/>
          </p:txBody>
        </p:sp>
        <p:sp>
          <p:nvSpPr>
            <p:cNvPr id="23" name="object 23"/>
            <p:cNvSpPr/>
            <p:nvPr/>
          </p:nvSpPr>
          <p:spPr>
            <a:xfrm>
              <a:off x="7492152" y="4266512"/>
              <a:ext cx="346710" cy="41910"/>
            </a:xfrm>
            <a:custGeom>
              <a:avLst/>
              <a:gdLst/>
              <a:ahLst/>
              <a:cxnLst/>
              <a:rect l="l" t="t" r="r" b="b"/>
              <a:pathLst>
                <a:path w="346709" h="41910">
                  <a:moveTo>
                    <a:pt x="0" y="0"/>
                  </a:moveTo>
                  <a:lnTo>
                    <a:pt x="346660" y="0"/>
                  </a:lnTo>
                  <a:lnTo>
                    <a:pt x="346660" y="41538"/>
                  </a:lnTo>
                  <a:lnTo>
                    <a:pt x="0" y="41538"/>
                  </a:lnTo>
                  <a:lnTo>
                    <a:pt x="0" y="0"/>
                  </a:lnTo>
                  <a:close/>
                </a:path>
              </a:pathLst>
            </a:custGeom>
            <a:ln w="3175">
              <a:solidFill>
                <a:srgbClr val="000000"/>
              </a:solidFill>
            </a:ln>
          </p:spPr>
          <p:txBody>
            <a:bodyPr wrap="square" lIns="0" tIns="0" rIns="0" bIns="0" rtlCol="0"/>
            <a:lstStyle/>
            <a:p/>
          </p:txBody>
        </p:sp>
        <p:sp>
          <p:nvSpPr>
            <p:cNvPr id="24" name="object 24"/>
            <p:cNvSpPr/>
            <p:nvPr/>
          </p:nvSpPr>
          <p:spPr>
            <a:xfrm>
              <a:off x="7492152" y="4266512"/>
              <a:ext cx="346710" cy="41910"/>
            </a:xfrm>
            <a:custGeom>
              <a:avLst/>
              <a:gdLst/>
              <a:ahLst/>
              <a:cxnLst/>
              <a:rect l="l" t="t" r="r" b="b"/>
              <a:pathLst>
                <a:path w="346709" h="41910">
                  <a:moveTo>
                    <a:pt x="346660" y="41538"/>
                  </a:moveTo>
                  <a:lnTo>
                    <a:pt x="0" y="41538"/>
                  </a:lnTo>
                  <a:lnTo>
                    <a:pt x="0" y="0"/>
                  </a:lnTo>
                  <a:lnTo>
                    <a:pt x="346660" y="0"/>
                  </a:lnTo>
                  <a:lnTo>
                    <a:pt x="346660" y="41538"/>
                  </a:lnTo>
                  <a:close/>
                </a:path>
              </a:pathLst>
            </a:custGeom>
            <a:solidFill>
              <a:srgbClr val="000000"/>
            </a:solidFill>
          </p:spPr>
          <p:txBody>
            <a:bodyPr wrap="square" lIns="0" tIns="0" rIns="0" bIns="0" rtlCol="0"/>
            <a:lstStyle/>
            <a:p/>
          </p:txBody>
        </p:sp>
        <p:sp>
          <p:nvSpPr>
            <p:cNvPr id="25" name="object 25"/>
            <p:cNvSpPr/>
            <p:nvPr/>
          </p:nvSpPr>
          <p:spPr>
            <a:xfrm>
              <a:off x="7492152" y="4266512"/>
              <a:ext cx="346710" cy="41910"/>
            </a:xfrm>
            <a:custGeom>
              <a:avLst/>
              <a:gdLst/>
              <a:ahLst/>
              <a:cxnLst/>
              <a:rect l="l" t="t" r="r" b="b"/>
              <a:pathLst>
                <a:path w="346709" h="41910">
                  <a:moveTo>
                    <a:pt x="0" y="0"/>
                  </a:moveTo>
                  <a:lnTo>
                    <a:pt x="346660" y="0"/>
                  </a:lnTo>
                  <a:lnTo>
                    <a:pt x="346660" y="41538"/>
                  </a:lnTo>
                  <a:lnTo>
                    <a:pt x="0" y="41538"/>
                  </a:lnTo>
                  <a:lnTo>
                    <a:pt x="0" y="0"/>
                  </a:lnTo>
                  <a:close/>
                </a:path>
              </a:pathLst>
            </a:custGeom>
            <a:ln w="9525">
              <a:solidFill>
                <a:srgbClr val="353535"/>
              </a:solidFill>
            </a:ln>
          </p:spPr>
          <p:txBody>
            <a:bodyPr wrap="square" lIns="0" tIns="0" rIns="0" bIns="0" rtlCol="0"/>
            <a:lstStyle/>
            <a:p/>
          </p:txBody>
        </p:sp>
        <p:sp>
          <p:nvSpPr>
            <p:cNvPr id="26" name="object 26"/>
            <p:cNvSpPr/>
            <p:nvPr/>
          </p:nvSpPr>
          <p:spPr>
            <a:xfrm>
              <a:off x="7492152" y="4264172"/>
              <a:ext cx="346710" cy="2540"/>
            </a:xfrm>
            <a:custGeom>
              <a:avLst/>
              <a:gdLst/>
              <a:ahLst/>
              <a:cxnLst/>
              <a:rect l="l" t="t" r="r" b="b"/>
              <a:pathLst>
                <a:path w="346709" h="2539">
                  <a:moveTo>
                    <a:pt x="346660" y="2340"/>
                  </a:moveTo>
                  <a:lnTo>
                    <a:pt x="0" y="2340"/>
                  </a:lnTo>
                  <a:lnTo>
                    <a:pt x="0" y="0"/>
                  </a:lnTo>
                  <a:lnTo>
                    <a:pt x="346660" y="0"/>
                  </a:lnTo>
                  <a:lnTo>
                    <a:pt x="346660" y="2340"/>
                  </a:lnTo>
                  <a:close/>
                </a:path>
              </a:pathLst>
            </a:custGeom>
            <a:solidFill>
              <a:srgbClr val="F2F2F2"/>
            </a:solidFill>
          </p:spPr>
          <p:txBody>
            <a:bodyPr wrap="square" lIns="0" tIns="0" rIns="0" bIns="0" rtlCol="0"/>
            <a:lstStyle/>
            <a:p/>
          </p:txBody>
        </p:sp>
        <p:sp>
          <p:nvSpPr>
            <p:cNvPr id="27" name="object 27"/>
            <p:cNvSpPr/>
            <p:nvPr/>
          </p:nvSpPr>
          <p:spPr>
            <a:xfrm>
              <a:off x="7492152" y="4264172"/>
              <a:ext cx="346710" cy="2540"/>
            </a:xfrm>
            <a:custGeom>
              <a:avLst/>
              <a:gdLst/>
              <a:ahLst/>
              <a:cxnLst/>
              <a:rect l="l" t="t" r="r" b="b"/>
              <a:pathLst>
                <a:path w="346709" h="2539">
                  <a:moveTo>
                    <a:pt x="0" y="0"/>
                  </a:moveTo>
                  <a:lnTo>
                    <a:pt x="346660" y="0"/>
                  </a:lnTo>
                  <a:lnTo>
                    <a:pt x="346660" y="2340"/>
                  </a:lnTo>
                  <a:lnTo>
                    <a:pt x="0" y="2340"/>
                  </a:lnTo>
                  <a:lnTo>
                    <a:pt x="0" y="0"/>
                  </a:lnTo>
                  <a:close/>
                </a:path>
              </a:pathLst>
            </a:custGeom>
            <a:ln w="3175">
              <a:solidFill>
                <a:srgbClr val="000000"/>
              </a:solidFill>
            </a:ln>
          </p:spPr>
          <p:txBody>
            <a:bodyPr wrap="square" lIns="0" tIns="0" rIns="0" bIns="0" rtlCol="0"/>
            <a:lstStyle/>
            <a:p/>
          </p:txBody>
        </p:sp>
        <p:sp>
          <p:nvSpPr>
            <p:cNvPr id="28" name="object 28"/>
            <p:cNvSpPr/>
            <p:nvPr/>
          </p:nvSpPr>
          <p:spPr>
            <a:xfrm>
              <a:off x="7492152" y="4264172"/>
              <a:ext cx="346710" cy="2540"/>
            </a:xfrm>
            <a:custGeom>
              <a:avLst/>
              <a:gdLst/>
              <a:ahLst/>
              <a:cxnLst/>
              <a:rect l="l" t="t" r="r" b="b"/>
              <a:pathLst>
                <a:path w="346709" h="2539">
                  <a:moveTo>
                    <a:pt x="346660" y="2340"/>
                  </a:moveTo>
                  <a:lnTo>
                    <a:pt x="0" y="2340"/>
                  </a:lnTo>
                  <a:lnTo>
                    <a:pt x="0" y="0"/>
                  </a:lnTo>
                  <a:lnTo>
                    <a:pt x="346660" y="0"/>
                  </a:lnTo>
                  <a:lnTo>
                    <a:pt x="346660" y="2340"/>
                  </a:lnTo>
                  <a:close/>
                </a:path>
              </a:pathLst>
            </a:custGeom>
            <a:solidFill>
              <a:srgbClr val="000000"/>
            </a:solidFill>
          </p:spPr>
          <p:txBody>
            <a:bodyPr wrap="square" lIns="0" tIns="0" rIns="0" bIns="0" rtlCol="0"/>
            <a:lstStyle/>
            <a:p/>
          </p:txBody>
        </p:sp>
        <p:sp>
          <p:nvSpPr>
            <p:cNvPr id="29" name="object 29"/>
            <p:cNvSpPr/>
            <p:nvPr/>
          </p:nvSpPr>
          <p:spPr>
            <a:xfrm>
              <a:off x="7492152" y="4264172"/>
              <a:ext cx="346710" cy="2540"/>
            </a:xfrm>
            <a:custGeom>
              <a:avLst/>
              <a:gdLst/>
              <a:ahLst/>
              <a:cxnLst/>
              <a:rect l="l" t="t" r="r" b="b"/>
              <a:pathLst>
                <a:path w="346709" h="2539">
                  <a:moveTo>
                    <a:pt x="0" y="0"/>
                  </a:moveTo>
                  <a:lnTo>
                    <a:pt x="346660" y="0"/>
                  </a:lnTo>
                  <a:lnTo>
                    <a:pt x="346660" y="2340"/>
                  </a:lnTo>
                  <a:lnTo>
                    <a:pt x="0" y="2340"/>
                  </a:lnTo>
                  <a:lnTo>
                    <a:pt x="0" y="0"/>
                  </a:lnTo>
                  <a:close/>
                </a:path>
              </a:pathLst>
            </a:custGeom>
            <a:ln w="9525">
              <a:solidFill>
                <a:srgbClr val="000000"/>
              </a:solidFill>
            </a:ln>
          </p:spPr>
          <p:txBody>
            <a:bodyPr wrap="square" lIns="0" tIns="0" rIns="0" bIns="0" rtlCol="0"/>
            <a:lstStyle/>
            <a:p/>
          </p:txBody>
        </p:sp>
        <p:sp>
          <p:nvSpPr>
            <p:cNvPr id="30" name="object 30"/>
            <p:cNvSpPr/>
            <p:nvPr/>
          </p:nvSpPr>
          <p:spPr>
            <a:xfrm>
              <a:off x="8116142" y="3404734"/>
              <a:ext cx="346710" cy="2090420"/>
            </a:xfrm>
            <a:custGeom>
              <a:avLst/>
              <a:gdLst/>
              <a:ahLst/>
              <a:cxnLst/>
              <a:rect l="l" t="t" r="r" b="b"/>
              <a:pathLst>
                <a:path w="346709" h="2090420">
                  <a:moveTo>
                    <a:pt x="346660" y="2089797"/>
                  </a:moveTo>
                  <a:lnTo>
                    <a:pt x="0" y="2089797"/>
                  </a:lnTo>
                  <a:lnTo>
                    <a:pt x="0" y="0"/>
                  </a:lnTo>
                  <a:lnTo>
                    <a:pt x="346660" y="0"/>
                  </a:lnTo>
                  <a:lnTo>
                    <a:pt x="346660" y="2089797"/>
                  </a:lnTo>
                  <a:close/>
                </a:path>
              </a:pathLst>
            </a:custGeom>
            <a:solidFill>
              <a:srgbClr val="899397"/>
            </a:solidFill>
          </p:spPr>
          <p:txBody>
            <a:bodyPr wrap="square" lIns="0" tIns="0" rIns="0" bIns="0" rtlCol="0"/>
            <a:lstStyle/>
            <a:p/>
          </p:txBody>
        </p:sp>
        <p:sp>
          <p:nvSpPr>
            <p:cNvPr id="31" name="object 31"/>
            <p:cNvSpPr/>
            <p:nvPr/>
          </p:nvSpPr>
          <p:spPr>
            <a:xfrm>
              <a:off x="8116142" y="3404734"/>
              <a:ext cx="346710" cy="2090420"/>
            </a:xfrm>
            <a:custGeom>
              <a:avLst/>
              <a:gdLst/>
              <a:ahLst/>
              <a:cxnLst/>
              <a:rect l="l" t="t" r="r" b="b"/>
              <a:pathLst>
                <a:path w="346709" h="2090420">
                  <a:moveTo>
                    <a:pt x="0" y="0"/>
                  </a:moveTo>
                  <a:lnTo>
                    <a:pt x="346660" y="0"/>
                  </a:lnTo>
                  <a:lnTo>
                    <a:pt x="346660" y="2089797"/>
                  </a:lnTo>
                  <a:lnTo>
                    <a:pt x="0" y="2089797"/>
                  </a:lnTo>
                  <a:lnTo>
                    <a:pt x="0" y="0"/>
                  </a:lnTo>
                  <a:close/>
                </a:path>
              </a:pathLst>
            </a:custGeom>
            <a:ln w="3175">
              <a:solidFill>
                <a:srgbClr val="000000"/>
              </a:solidFill>
            </a:ln>
          </p:spPr>
          <p:txBody>
            <a:bodyPr wrap="square" lIns="0" tIns="0" rIns="0" bIns="0" rtlCol="0"/>
            <a:lstStyle/>
            <a:p/>
          </p:txBody>
        </p:sp>
        <p:sp>
          <p:nvSpPr>
            <p:cNvPr id="32" name="object 32"/>
            <p:cNvSpPr/>
            <p:nvPr/>
          </p:nvSpPr>
          <p:spPr>
            <a:xfrm>
              <a:off x="8116142" y="3404734"/>
              <a:ext cx="346710" cy="2090420"/>
            </a:xfrm>
            <a:custGeom>
              <a:avLst/>
              <a:gdLst/>
              <a:ahLst/>
              <a:cxnLst/>
              <a:rect l="l" t="t" r="r" b="b"/>
              <a:pathLst>
                <a:path w="346709" h="2090420">
                  <a:moveTo>
                    <a:pt x="346660" y="2089797"/>
                  </a:moveTo>
                  <a:lnTo>
                    <a:pt x="0" y="2089797"/>
                  </a:lnTo>
                  <a:lnTo>
                    <a:pt x="0" y="0"/>
                  </a:lnTo>
                  <a:lnTo>
                    <a:pt x="346660" y="0"/>
                  </a:lnTo>
                  <a:lnTo>
                    <a:pt x="346660" y="2089797"/>
                  </a:lnTo>
                  <a:close/>
                </a:path>
              </a:pathLst>
            </a:custGeom>
            <a:solidFill>
              <a:srgbClr val="000000"/>
            </a:solidFill>
          </p:spPr>
          <p:txBody>
            <a:bodyPr wrap="square" lIns="0" tIns="0" rIns="0" bIns="0" rtlCol="0"/>
            <a:lstStyle/>
            <a:p/>
          </p:txBody>
        </p:sp>
        <p:sp>
          <p:nvSpPr>
            <p:cNvPr id="33" name="object 33"/>
            <p:cNvSpPr/>
            <p:nvPr/>
          </p:nvSpPr>
          <p:spPr>
            <a:xfrm>
              <a:off x="8116142" y="3404734"/>
              <a:ext cx="346710" cy="2090420"/>
            </a:xfrm>
            <a:custGeom>
              <a:avLst/>
              <a:gdLst/>
              <a:ahLst/>
              <a:cxnLst/>
              <a:rect l="l" t="t" r="r" b="b"/>
              <a:pathLst>
                <a:path w="346709" h="2090420">
                  <a:moveTo>
                    <a:pt x="0" y="0"/>
                  </a:moveTo>
                  <a:lnTo>
                    <a:pt x="346660" y="0"/>
                  </a:lnTo>
                  <a:lnTo>
                    <a:pt x="346660" y="2089797"/>
                  </a:lnTo>
                  <a:lnTo>
                    <a:pt x="0" y="2089797"/>
                  </a:lnTo>
                  <a:lnTo>
                    <a:pt x="0" y="0"/>
                  </a:lnTo>
                  <a:close/>
                </a:path>
              </a:pathLst>
            </a:custGeom>
            <a:ln w="9525">
              <a:solidFill>
                <a:srgbClr val="000000"/>
              </a:solidFill>
            </a:ln>
          </p:spPr>
          <p:txBody>
            <a:bodyPr wrap="square" lIns="0" tIns="0" rIns="0" bIns="0" rtlCol="0"/>
            <a:lstStyle/>
            <a:p/>
          </p:txBody>
        </p:sp>
        <p:sp>
          <p:nvSpPr>
            <p:cNvPr id="34" name="object 34"/>
            <p:cNvSpPr/>
            <p:nvPr/>
          </p:nvSpPr>
          <p:spPr>
            <a:xfrm>
              <a:off x="8116142" y="3268417"/>
              <a:ext cx="346710" cy="136525"/>
            </a:xfrm>
            <a:custGeom>
              <a:avLst/>
              <a:gdLst/>
              <a:ahLst/>
              <a:cxnLst/>
              <a:rect l="l" t="t" r="r" b="b"/>
              <a:pathLst>
                <a:path w="346709" h="136525">
                  <a:moveTo>
                    <a:pt x="346660" y="136316"/>
                  </a:moveTo>
                  <a:lnTo>
                    <a:pt x="0" y="136316"/>
                  </a:lnTo>
                  <a:lnTo>
                    <a:pt x="0" y="0"/>
                  </a:lnTo>
                  <a:lnTo>
                    <a:pt x="346660" y="0"/>
                  </a:lnTo>
                  <a:lnTo>
                    <a:pt x="346660" y="136316"/>
                  </a:lnTo>
                  <a:close/>
                </a:path>
              </a:pathLst>
            </a:custGeom>
            <a:solidFill>
              <a:srgbClr val="D9D9D9"/>
            </a:solidFill>
          </p:spPr>
          <p:txBody>
            <a:bodyPr wrap="square" lIns="0" tIns="0" rIns="0" bIns="0" rtlCol="0"/>
            <a:lstStyle/>
            <a:p/>
          </p:txBody>
        </p:sp>
        <p:sp>
          <p:nvSpPr>
            <p:cNvPr id="35" name="object 35"/>
            <p:cNvSpPr/>
            <p:nvPr/>
          </p:nvSpPr>
          <p:spPr>
            <a:xfrm>
              <a:off x="8116142" y="3268417"/>
              <a:ext cx="346710" cy="136525"/>
            </a:xfrm>
            <a:custGeom>
              <a:avLst/>
              <a:gdLst/>
              <a:ahLst/>
              <a:cxnLst/>
              <a:rect l="l" t="t" r="r" b="b"/>
              <a:pathLst>
                <a:path w="346709" h="136525">
                  <a:moveTo>
                    <a:pt x="0" y="0"/>
                  </a:moveTo>
                  <a:lnTo>
                    <a:pt x="346660" y="0"/>
                  </a:lnTo>
                  <a:lnTo>
                    <a:pt x="346660" y="136316"/>
                  </a:lnTo>
                  <a:lnTo>
                    <a:pt x="0" y="136316"/>
                  </a:lnTo>
                  <a:lnTo>
                    <a:pt x="0" y="0"/>
                  </a:lnTo>
                  <a:close/>
                </a:path>
              </a:pathLst>
            </a:custGeom>
            <a:ln w="3175">
              <a:solidFill>
                <a:srgbClr val="000000"/>
              </a:solidFill>
            </a:ln>
          </p:spPr>
          <p:txBody>
            <a:bodyPr wrap="square" lIns="0" tIns="0" rIns="0" bIns="0" rtlCol="0"/>
            <a:lstStyle/>
            <a:p/>
          </p:txBody>
        </p:sp>
        <p:sp>
          <p:nvSpPr>
            <p:cNvPr id="36" name="object 36"/>
            <p:cNvSpPr/>
            <p:nvPr/>
          </p:nvSpPr>
          <p:spPr>
            <a:xfrm>
              <a:off x="8116142" y="3268417"/>
              <a:ext cx="346710" cy="136525"/>
            </a:xfrm>
            <a:custGeom>
              <a:avLst/>
              <a:gdLst/>
              <a:ahLst/>
              <a:cxnLst/>
              <a:rect l="l" t="t" r="r" b="b"/>
              <a:pathLst>
                <a:path w="346709" h="136525">
                  <a:moveTo>
                    <a:pt x="346660" y="136316"/>
                  </a:moveTo>
                  <a:lnTo>
                    <a:pt x="0" y="136316"/>
                  </a:lnTo>
                  <a:lnTo>
                    <a:pt x="0" y="0"/>
                  </a:lnTo>
                  <a:lnTo>
                    <a:pt x="346660" y="0"/>
                  </a:lnTo>
                  <a:lnTo>
                    <a:pt x="346660" y="136316"/>
                  </a:lnTo>
                  <a:close/>
                </a:path>
              </a:pathLst>
            </a:custGeom>
            <a:solidFill>
              <a:srgbClr val="000000"/>
            </a:solidFill>
          </p:spPr>
          <p:txBody>
            <a:bodyPr wrap="square" lIns="0" tIns="0" rIns="0" bIns="0" rtlCol="0"/>
            <a:lstStyle/>
            <a:p/>
          </p:txBody>
        </p:sp>
        <p:sp>
          <p:nvSpPr>
            <p:cNvPr id="37" name="object 37"/>
            <p:cNvSpPr/>
            <p:nvPr/>
          </p:nvSpPr>
          <p:spPr>
            <a:xfrm>
              <a:off x="8116142" y="3268417"/>
              <a:ext cx="346710" cy="136525"/>
            </a:xfrm>
            <a:custGeom>
              <a:avLst/>
              <a:gdLst/>
              <a:ahLst/>
              <a:cxnLst/>
              <a:rect l="l" t="t" r="r" b="b"/>
              <a:pathLst>
                <a:path w="346709" h="136525">
                  <a:moveTo>
                    <a:pt x="0" y="0"/>
                  </a:moveTo>
                  <a:lnTo>
                    <a:pt x="346660" y="0"/>
                  </a:lnTo>
                  <a:lnTo>
                    <a:pt x="346660" y="136316"/>
                  </a:lnTo>
                  <a:lnTo>
                    <a:pt x="0" y="136316"/>
                  </a:lnTo>
                  <a:lnTo>
                    <a:pt x="0" y="0"/>
                  </a:lnTo>
                  <a:close/>
                </a:path>
              </a:pathLst>
            </a:custGeom>
            <a:ln w="9525">
              <a:solidFill>
                <a:srgbClr val="353535"/>
              </a:solidFill>
            </a:ln>
          </p:spPr>
          <p:txBody>
            <a:bodyPr wrap="square" lIns="0" tIns="0" rIns="0" bIns="0" rtlCol="0"/>
            <a:lstStyle/>
            <a:p/>
          </p:txBody>
        </p:sp>
        <p:sp>
          <p:nvSpPr>
            <p:cNvPr id="38" name="object 38"/>
            <p:cNvSpPr/>
            <p:nvPr/>
          </p:nvSpPr>
          <p:spPr>
            <a:xfrm>
              <a:off x="8116142" y="3263152"/>
              <a:ext cx="346710" cy="5715"/>
            </a:xfrm>
            <a:custGeom>
              <a:avLst/>
              <a:gdLst/>
              <a:ahLst/>
              <a:cxnLst/>
              <a:rect l="l" t="t" r="r" b="b"/>
              <a:pathLst>
                <a:path w="346709" h="5714">
                  <a:moveTo>
                    <a:pt x="346660" y="5265"/>
                  </a:moveTo>
                  <a:lnTo>
                    <a:pt x="0" y="5265"/>
                  </a:lnTo>
                  <a:lnTo>
                    <a:pt x="0" y="0"/>
                  </a:lnTo>
                  <a:lnTo>
                    <a:pt x="346660" y="0"/>
                  </a:lnTo>
                  <a:lnTo>
                    <a:pt x="346660" y="5265"/>
                  </a:lnTo>
                  <a:close/>
                </a:path>
              </a:pathLst>
            </a:custGeom>
            <a:solidFill>
              <a:srgbClr val="F2F2F2"/>
            </a:solidFill>
          </p:spPr>
          <p:txBody>
            <a:bodyPr wrap="square" lIns="0" tIns="0" rIns="0" bIns="0" rtlCol="0"/>
            <a:lstStyle/>
            <a:p/>
          </p:txBody>
        </p:sp>
        <p:sp>
          <p:nvSpPr>
            <p:cNvPr id="39" name="object 39"/>
            <p:cNvSpPr/>
            <p:nvPr/>
          </p:nvSpPr>
          <p:spPr>
            <a:xfrm>
              <a:off x="8116142" y="3263152"/>
              <a:ext cx="346710" cy="5715"/>
            </a:xfrm>
            <a:custGeom>
              <a:avLst/>
              <a:gdLst/>
              <a:ahLst/>
              <a:cxnLst/>
              <a:rect l="l" t="t" r="r" b="b"/>
              <a:pathLst>
                <a:path w="346709" h="5714">
                  <a:moveTo>
                    <a:pt x="0" y="0"/>
                  </a:moveTo>
                  <a:lnTo>
                    <a:pt x="346660" y="0"/>
                  </a:lnTo>
                  <a:lnTo>
                    <a:pt x="346660" y="5265"/>
                  </a:lnTo>
                  <a:lnTo>
                    <a:pt x="0" y="5265"/>
                  </a:lnTo>
                  <a:lnTo>
                    <a:pt x="0" y="0"/>
                  </a:lnTo>
                  <a:close/>
                </a:path>
              </a:pathLst>
            </a:custGeom>
            <a:ln w="3175">
              <a:solidFill>
                <a:srgbClr val="000000"/>
              </a:solidFill>
            </a:ln>
          </p:spPr>
          <p:txBody>
            <a:bodyPr wrap="square" lIns="0" tIns="0" rIns="0" bIns="0" rtlCol="0"/>
            <a:lstStyle/>
            <a:p/>
          </p:txBody>
        </p:sp>
        <p:sp>
          <p:nvSpPr>
            <p:cNvPr id="40" name="object 40"/>
            <p:cNvSpPr/>
            <p:nvPr/>
          </p:nvSpPr>
          <p:spPr>
            <a:xfrm>
              <a:off x="8116142" y="3263152"/>
              <a:ext cx="346710" cy="5715"/>
            </a:xfrm>
            <a:custGeom>
              <a:avLst/>
              <a:gdLst/>
              <a:ahLst/>
              <a:cxnLst/>
              <a:rect l="l" t="t" r="r" b="b"/>
              <a:pathLst>
                <a:path w="346709" h="5714">
                  <a:moveTo>
                    <a:pt x="346660" y="5265"/>
                  </a:moveTo>
                  <a:lnTo>
                    <a:pt x="0" y="5265"/>
                  </a:lnTo>
                  <a:lnTo>
                    <a:pt x="0" y="0"/>
                  </a:lnTo>
                  <a:lnTo>
                    <a:pt x="346660" y="0"/>
                  </a:lnTo>
                  <a:lnTo>
                    <a:pt x="346660" y="5265"/>
                  </a:lnTo>
                  <a:close/>
                </a:path>
              </a:pathLst>
            </a:custGeom>
            <a:solidFill>
              <a:srgbClr val="000000"/>
            </a:solidFill>
          </p:spPr>
          <p:txBody>
            <a:bodyPr wrap="square" lIns="0" tIns="0" rIns="0" bIns="0" rtlCol="0"/>
            <a:lstStyle/>
            <a:p/>
          </p:txBody>
        </p:sp>
        <p:sp>
          <p:nvSpPr>
            <p:cNvPr id="41" name="object 41"/>
            <p:cNvSpPr/>
            <p:nvPr/>
          </p:nvSpPr>
          <p:spPr>
            <a:xfrm>
              <a:off x="8116142" y="3263152"/>
              <a:ext cx="346710" cy="5715"/>
            </a:xfrm>
            <a:custGeom>
              <a:avLst/>
              <a:gdLst/>
              <a:ahLst/>
              <a:cxnLst/>
              <a:rect l="l" t="t" r="r" b="b"/>
              <a:pathLst>
                <a:path w="346709" h="5714">
                  <a:moveTo>
                    <a:pt x="0" y="0"/>
                  </a:moveTo>
                  <a:lnTo>
                    <a:pt x="346660" y="0"/>
                  </a:lnTo>
                  <a:lnTo>
                    <a:pt x="346660" y="5265"/>
                  </a:lnTo>
                  <a:lnTo>
                    <a:pt x="0" y="5265"/>
                  </a:lnTo>
                  <a:lnTo>
                    <a:pt x="0" y="0"/>
                  </a:lnTo>
                  <a:close/>
                </a:path>
              </a:pathLst>
            </a:custGeom>
            <a:ln w="9525">
              <a:solidFill>
                <a:srgbClr val="000000"/>
              </a:solidFill>
            </a:ln>
          </p:spPr>
          <p:txBody>
            <a:bodyPr wrap="square" lIns="0" tIns="0" rIns="0" bIns="0" rtlCol="0"/>
            <a:lstStyle/>
            <a:p/>
          </p:txBody>
        </p:sp>
        <p:sp>
          <p:nvSpPr>
            <p:cNvPr id="42" name="object 42"/>
            <p:cNvSpPr/>
            <p:nvPr/>
          </p:nvSpPr>
          <p:spPr>
            <a:xfrm>
              <a:off x="8740132" y="2589760"/>
              <a:ext cx="346710" cy="2905125"/>
            </a:xfrm>
            <a:custGeom>
              <a:avLst/>
              <a:gdLst/>
              <a:ahLst/>
              <a:cxnLst/>
              <a:rect l="l" t="t" r="r" b="b"/>
              <a:pathLst>
                <a:path w="346709" h="2905125">
                  <a:moveTo>
                    <a:pt x="346660" y="2904771"/>
                  </a:moveTo>
                  <a:lnTo>
                    <a:pt x="0" y="2904771"/>
                  </a:lnTo>
                  <a:lnTo>
                    <a:pt x="0" y="0"/>
                  </a:lnTo>
                  <a:lnTo>
                    <a:pt x="346660" y="0"/>
                  </a:lnTo>
                  <a:lnTo>
                    <a:pt x="346660" y="2904771"/>
                  </a:lnTo>
                  <a:close/>
                </a:path>
              </a:pathLst>
            </a:custGeom>
            <a:solidFill>
              <a:srgbClr val="899397"/>
            </a:solidFill>
          </p:spPr>
          <p:txBody>
            <a:bodyPr wrap="square" lIns="0" tIns="0" rIns="0" bIns="0" rtlCol="0"/>
            <a:lstStyle/>
            <a:p/>
          </p:txBody>
        </p:sp>
        <p:sp>
          <p:nvSpPr>
            <p:cNvPr id="43" name="object 43"/>
            <p:cNvSpPr/>
            <p:nvPr/>
          </p:nvSpPr>
          <p:spPr>
            <a:xfrm>
              <a:off x="8740132" y="2589760"/>
              <a:ext cx="346710" cy="2905125"/>
            </a:xfrm>
            <a:custGeom>
              <a:avLst/>
              <a:gdLst/>
              <a:ahLst/>
              <a:cxnLst/>
              <a:rect l="l" t="t" r="r" b="b"/>
              <a:pathLst>
                <a:path w="346709" h="2905125">
                  <a:moveTo>
                    <a:pt x="0" y="0"/>
                  </a:moveTo>
                  <a:lnTo>
                    <a:pt x="346660" y="0"/>
                  </a:lnTo>
                  <a:lnTo>
                    <a:pt x="346660" y="2904771"/>
                  </a:lnTo>
                  <a:lnTo>
                    <a:pt x="0" y="2904771"/>
                  </a:lnTo>
                  <a:lnTo>
                    <a:pt x="0" y="0"/>
                  </a:lnTo>
                  <a:close/>
                </a:path>
              </a:pathLst>
            </a:custGeom>
            <a:ln w="3175">
              <a:solidFill>
                <a:srgbClr val="000000"/>
              </a:solidFill>
            </a:ln>
          </p:spPr>
          <p:txBody>
            <a:bodyPr wrap="square" lIns="0" tIns="0" rIns="0" bIns="0" rtlCol="0"/>
            <a:lstStyle/>
            <a:p/>
          </p:txBody>
        </p:sp>
        <p:sp>
          <p:nvSpPr>
            <p:cNvPr id="44" name="object 44"/>
            <p:cNvSpPr/>
            <p:nvPr/>
          </p:nvSpPr>
          <p:spPr>
            <a:xfrm>
              <a:off x="8740132" y="2589760"/>
              <a:ext cx="346710" cy="2905125"/>
            </a:xfrm>
            <a:custGeom>
              <a:avLst/>
              <a:gdLst/>
              <a:ahLst/>
              <a:cxnLst/>
              <a:rect l="l" t="t" r="r" b="b"/>
              <a:pathLst>
                <a:path w="346709" h="2905125">
                  <a:moveTo>
                    <a:pt x="346660" y="2904771"/>
                  </a:moveTo>
                  <a:lnTo>
                    <a:pt x="0" y="2904771"/>
                  </a:lnTo>
                  <a:lnTo>
                    <a:pt x="0" y="0"/>
                  </a:lnTo>
                  <a:lnTo>
                    <a:pt x="346660" y="0"/>
                  </a:lnTo>
                  <a:lnTo>
                    <a:pt x="346660" y="2904771"/>
                  </a:lnTo>
                  <a:close/>
                </a:path>
              </a:pathLst>
            </a:custGeom>
            <a:solidFill>
              <a:srgbClr val="000000"/>
            </a:solidFill>
          </p:spPr>
          <p:txBody>
            <a:bodyPr wrap="square" lIns="0" tIns="0" rIns="0" bIns="0" rtlCol="0"/>
            <a:lstStyle/>
            <a:p/>
          </p:txBody>
        </p:sp>
        <p:sp>
          <p:nvSpPr>
            <p:cNvPr id="45" name="object 45"/>
            <p:cNvSpPr/>
            <p:nvPr/>
          </p:nvSpPr>
          <p:spPr>
            <a:xfrm>
              <a:off x="8740132" y="2589760"/>
              <a:ext cx="346710" cy="2905125"/>
            </a:xfrm>
            <a:custGeom>
              <a:avLst/>
              <a:gdLst/>
              <a:ahLst/>
              <a:cxnLst/>
              <a:rect l="l" t="t" r="r" b="b"/>
              <a:pathLst>
                <a:path w="346709" h="2905125">
                  <a:moveTo>
                    <a:pt x="0" y="0"/>
                  </a:moveTo>
                  <a:lnTo>
                    <a:pt x="346660" y="0"/>
                  </a:lnTo>
                  <a:lnTo>
                    <a:pt x="346660" y="2904771"/>
                  </a:lnTo>
                  <a:lnTo>
                    <a:pt x="0" y="2904771"/>
                  </a:lnTo>
                  <a:lnTo>
                    <a:pt x="0" y="0"/>
                  </a:lnTo>
                  <a:close/>
                </a:path>
              </a:pathLst>
            </a:custGeom>
            <a:ln w="9524">
              <a:solidFill>
                <a:srgbClr val="000000"/>
              </a:solidFill>
            </a:ln>
          </p:spPr>
          <p:txBody>
            <a:bodyPr wrap="square" lIns="0" tIns="0" rIns="0" bIns="0" rtlCol="0"/>
            <a:lstStyle/>
            <a:p/>
          </p:txBody>
        </p:sp>
        <p:sp>
          <p:nvSpPr>
            <p:cNvPr id="46" name="object 46"/>
            <p:cNvSpPr/>
            <p:nvPr/>
          </p:nvSpPr>
          <p:spPr>
            <a:xfrm>
              <a:off x="8740132" y="2291384"/>
              <a:ext cx="346710" cy="298450"/>
            </a:xfrm>
            <a:custGeom>
              <a:avLst/>
              <a:gdLst/>
              <a:ahLst/>
              <a:cxnLst/>
              <a:rect l="l" t="t" r="r" b="b"/>
              <a:pathLst>
                <a:path w="346709" h="298450">
                  <a:moveTo>
                    <a:pt x="346660" y="298375"/>
                  </a:moveTo>
                  <a:lnTo>
                    <a:pt x="0" y="298375"/>
                  </a:lnTo>
                  <a:lnTo>
                    <a:pt x="0" y="0"/>
                  </a:lnTo>
                  <a:lnTo>
                    <a:pt x="346660" y="0"/>
                  </a:lnTo>
                  <a:lnTo>
                    <a:pt x="346660" y="298375"/>
                  </a:lnTo>
                  <a:close/>
                </a:path>
              </a:pathLst>
            </a:custGeom>
            <a:solidFill>
              <a:srgbClr val="D9D9D9"/>
            </a:solidFill>
          </p:spPr>
          <p:txBody>
            <a:bodyPr wrap="square" lIns="0" tIns="0" rIns="0" bIns="0" rtlCol="0"/>
            <a:lstStyle/>
            <a:p/>
          </p:txBody>
        </p:sp>
        <p:sp>
          <p:nvSpPr>
            <p:cNvPr id="47" name="object 47"/>
            <p:cNvSpPr/>
            <p:nvPr/>
          </p:nvSpPr>
          <p:spPr>
            <a:xfrm>
              <a:off x="8740132" y="2291384"/>
              <a:ext cx="346710" cy="298450"/>
            </a:xfrm>
            <a:custGeom>
              <a:avLst/>
              <a:gdLst/>
              <a:ahLst/>
              <a:cxnLst/>
              <a:rect l="l" t="t" r="r" b="b"/>
              <a:pathLst>
                <a:path w="346709" h="298450">
                  <a:moveTo>
                    <a:pt x="0" y="0"/>
                  </a:moveTo>
                  <a:lnTo>
                    <a:pt x="346660" y="0"/>
                  </a:lnTo>
                  <a:lnTo>
                    <a:pt x="346660" y="298375"/>
                  </a:lnTo>
                  <a:lnTo>
                    <a:pt x="0" y="298375"/>
                  </a:lnTo>
                  <a:lnTo>
                    <a:pt x="0" y="0"/>
                  </a:lnTo>
                  <a:close/>
                </a:path>
              </a:pathLst>
            </a:custGeom>
            <a:ln w="3175">
              <a:solidFill>
                <a:srgbClr val="000000"/>
              </a:solidFill>
            </a:ln>
          </p:spPr>
          <p:txBody>
            <a:bodyPr wrap="square" lIns="0" tIns="0" rIns="0" bIns="0" rtlCol="0"/>
            <a:lstStyle/>
            <a:p/>
          </p:txBody>
        </p:sp>
        <p:sp>
          <p:nvSpPr>
            <p:cNvPr id="48" name="object 48"/>
            <p:cNvSpPr/>
            <p:nvPr/>
          </p:nvSpPr>
          <p:spPr>
            <a:xfrm>
              <a:off x="8740132" y="2291384"/>
              <a:ext cx="346710" cy="298450"/>
            </a:xfrm>
            <a:custGeom>
              <a:avLst/>
              <a:gdLst/>
              <a:ahLst/>
              <a:cxnLst/>
              <a:rect l="l" t="t" r="r" b="b"/>
              <a:pathLst>
                <a:path w="346709" h="298450">
                  <a:moveTo>
                    <a:pt x="346660" y="298375"/>
                  </a:moveTo>
                  <a:lnTo>
                    <a:pt x="0" y="298375"/>
                  </a:lnTo>
                  <a:lnTo>
                    <a:pt x="0" y="0"/>
                  </a:lnTo>
                  <a:lnTo>
                    <a:pt x="346660" y="0"/>
                  </a:lnTo>
                  <a:lnTo>
                    <a:pt x="346660" y="298375"/>
                  </a:lnTo>
                  <a:close/>
                </a:path>
              </a:pathLst>
            </a:custGeom>
            <a:solidFill>
              <a:srgbClr val="000000"/>
            </a:solidFill>
          </p:spPr>
          <p:txBody>
            <a:bodyPr wrap="square" lIns="0" tIns="0" rIns="0" bIns="0" rtlCol="0"/>
            <a:lstStyle/>
            <a:p/>
          </p:txBody>
        </p:sp>
        <p:sp>
          <p:nvSpPr>
            <p:cNvPr id="49" name="object 49"/>
            <p:cNvSpPr/>
            <p:nvPr/>
          </p:nvSpPr>
          <p:spPr>
            <a:xfrm>
              <a:off x="8740132" y="2291384"/>
              <a:ext cx="346710" cy="298450"/>
            </a:xfrm>
            <a:custGeom>
              <a:avLst/>
              <a:gdLst/>
              <a:ahLst/>
              <a:cxnLst/>
              <a:rect l="l" t="t" r="r" b="b"/>
              <a:pathLst>
                <a:path w="346709" h="298450">
                  <a:moveTo>
                    <a:pt x="0" y="0"/>
                  </a:moveTo>
                  <a:lnTo>
                    <a:pt x="346660" y="0"/>
                  </a:lnTo>
                  <a:lnTo>
                    <a:pt x="346660" y="298375"/>
                  </a:lnTo>
                  <a:lnTo>
                    <a:pt x="0" y="298375"/>
                  </a:lnTo>
                  <a:lnTo>
                    <a:pt x="0" y="0"/>
                  </a:lnTo>
                  <a:close/>
                </a:path>
              </a:pathLst>
            </a:custGeom>
            <a:ln w="9525">
              <a:solidFill>
                <a:srgbClr val="353535"/>
              </a:solidFill>
            </a:ln>
          </p:spPr>
          <p:txBody>
            <a:bodyPr wrap="square" lIns="0" tIns="0" rIns="0" bIns="0" rtlCol="0"/>
            <a:lstStyle/>
            <a:p/>
          </p:txBody>
        </p:sp>
        <p:sp>
          <p:nvSpPr>
            <p:cNvPr id="50" name="object 50"/>
            <p:cNvSpPr/>
            <p:nvPr/>
          </p:nvSpPr>
          <p:spPr>
            <a:xfrm>
              <a:off x="8740132" y="2286119"/>
              <a:ext cx="346710" cy="5715"/>
            </a:xfrm>
            <a:custGeom>
              <a:avLst/>
              <a:gdLst/>
              <a:ahLst/>
              <a:cxnLst/>
              <a:rect l="l" t="t" r="r" b="b"/>
              <a:pathLst>
                <a:path w="346709" h="5714">
                  <a:moveTo>
                    <a:pt x="346660" y="5265"/>
                  </a:moveTo>
                  <a:lnTo>
                    <a:pt x="0" y="5265"/>
                  </a:lnTo>
                  <a:lnTo>
                    <a:pt x="0" y="0"/>
                  </a:lnTo>
                  <a:lnTo>
                    <a:pt x="346660" y="0"/>
                  </a:lnTo>
                  <a:lnTo>
                    <a:pt x="346660" y="5265"/>
                  </a:lnTo>
                  <a:close/>
                </a:path>
              </a:pathLst>
            </a:custGeom>
            <a:solidFill>
              <a:srgbClr val="F2F2F2"/>
            </a:solidFill>
          </p:spPr>
          <p:txBody>
            <a:bodyPr wrap="square" lIns="0" tIns="0" rIns="0" bIns="0" rtlCol="0"/>
            <a:lstStyle/>
            <a:p/>
          </p:txBody>
        </p:sp>
        <p:sp>
          <p:nvSpPr>
            <p:cNvPr id="51" name="object 51"/>
            <p:cNvSpPr/>
            <p:nvPr/>
          </p:nvSpPr>
          <p:spPr>
            <a:xfrm>
              <a:off x="8740132" y="2286119"/>
              <a:ext cx="346710" cy="5715"/>
            </a:xfrm>
            <a:custGeom>
              <a:avLst/>
              <a:gdLst/>
              <a:ahLst/>
              <a:cxnLst/>
              <a:rect l="l" t="t" r="r" b="b"/>
              <a:pathLst>
                <a:path w="346709" h="5714">
                  <a:moveTo>
                    <a:pt x="0" y="0"/>
                  </a:moveTo>
                  <a:lnTo>
                    <a:pt x="346660" y="0"/>
                  </a:lnTo>
                  <a:lnTo>
                    <a:pt x="346660" y="5265"/>
                  </a:lnTo>
                  <a:lnTo>
                    <a:pt x="0" y="5265"/>
                  </a:lnTo>
                  <a:lnTo>
                    <a:pt x="0" y="0"/>
                  </a:lnTo>
                  <a:close/>
                </a:path>
              </a:pathLst>
            </a:custGeom>
            <a:ln w="3175">
              <a:solidFill>
                <a:srgbClr val="000000"/>
              </a:solidFill>
            </a:ln>
          </p:spPr>
          <p:txBody>
            <a:bodyPr wrap="square" lIns="0" tIns="0" rIns="0" bIns="0" rtlCol="0"/>
            <a:lstStyle/>
            <a:p/>
          </p:txBody>
        </p:sp>
        <p:sp>
          <p:nvSpPr>
            <p:cNvPr id="52" name="object 52"/>
            <p:cNvSpPr/>
            <p:nvPr/>
          </p:nvSpPr>
          <p:spPr>
            <a:xfrm>
              <a:off x="8740132" y="2286119"/>
              <a:ext cx="346710" cy="5715"/>
            </a:xfrm>
            <a:custGeom>
              <a:avLst/>
              <a:gdLst/>
              <a:ahLst/>
              <a:cxnLst/>
              <a:rect l="l" t="t" r="r" b="b"/>
              <a:pathLst>
                <a:path w="346709" h="5714">
                  <a:moveTo>
                    <a:pt x="346660" y="5265"/>
                  </a:moveTo>
                  <a:lnTo>
                    <a:pt x="0" y="5265"/>
                  </a:lnTo>
                  <a:lnTo>
                    <a:pt x="0" y="0"/>
                  </a:lnTo>
                  <a:lnTo>
                    <a:pt x="346660" y="0"/>
                  </a:lnTo>
                  <a:lnTo>
                    <a:pt x="346660" y="5265"/>
                  </a:lnTo>
                  <a:close/>
                </a:path>
              </a:pathLst>
            </a:custGeom>
            <a:solidFill>
              <a:srgbClr val="000000"/>
            </a:solidFill>
          </p:spPr>
          <p:txBody>
            <a:bodyPr wrap="square" lIns="0" tIns="0" rIns="0" bIns="0" rtlCol="0"/>
            <a:lstStyle/>
            <a:p/>
          </p:txBody>
        </p:sp>
        <p:sp>
          <p:nvSpPr>
            <p:cNvPr id="53" name="object 53"/>
            <p:cNvSpPr/>
            <p:nvPr/>
          </p:nvSpPr>
          <p:spPr>
            <a:xfrm>
              <a:off x="8740132" y="2286119"/>
              <a:ext cx="346710" cy="5715"/>
            </a:xfrm>
            <a:custGeom>
              <a:avLst/>
              <a:gdLst/>
              <a:ahLst/>
              <a:cxnLst/>
              <a:rect l="l" t="t" r="r" b="b"/>
              <a:pathLst>
                <a:path w="346709" h="5714">
                  <a:moveTo>
                    <a:pt x="0" y="0"/>
                  </a:moveTo>
                  <a:lnTo>
                    <a:pt x="346660" y="0"/>
                  </a:lnTo>
                  <a:lnTo>
                    <a:pt x="346660" y="5265"/>
                  </a:lnTo>
                  <a:lnTo>
                    <a:pt x="0" y="5265"/>
                  </a:lnTo>
                  <a:lnTo>
                    <a:pt x="0" y="0"/>
                  </a:lnTo>
                  <a:close/>
                </a:path>
              </a:pathLst>
            </a:custGeom>
            <a:ln w="9525">
              <a:solidFill>
                <a:srgbClr val="000000"/>
              </a:solidFill>
            </a:ln>
          </p:spPr>
          <p:txBody>
            <a:bodyPr wrap="square" lIns="0" tIns="0" rIns="0" bIns="0" rtlCol="0"/>
            <a:lstStyle/>
            <a:p/>
          </p:txBody>
        </p:sp>
        <p:sp>
          <p:nvSpPr>
            <p:cNvPr id="54" name="object 54"/>
            <p:cNvSpPr/>
            <p:nvPr/>
          </p:nvSpPr>
          <p:spPr>
            <a:xfrm>
              <a:off x="9364121" y="3181645"/>
              <a:ext cx="346710" cy="2313305"/>
            </a:xfrm>
            <a:custGeom>
              <a:avLst/>
              <a:gdLst/>
              <a:ahLst/>
              <a:cxnLst/>
              <a:rect l="l" t="t" r="r" b="b"/>
              <a:pathLst>
                <a:path w="346709" h="2313304">
                  <a:moveTo>
                    <a:pt x="346660" y="2312886"/>
                  </a:moveTo>
                  <a:lnTo>
                    <a:pt x="0" y="2312886"/>
                  </a:lnTo>
                  <a:lnTo>
                    <a:pt x="0" y="0"/>
                  </a:lnTo>
                  <a:lnTo>
                    <a:pt x="346660" y="0"/>
                  </a:lnTo>
                  <a:lnTo>
                    <a:pt x="346660" y="2312886"/>
                  </a:lnTo>
                  <a:close/>
                </a:path>
              </a:pathLst>
            </a:custGeom>
            <a:solidFill>
              <a:srgbClr val="899397"/>
            </a:solidFill>
          </p:spPr>
          <p:txBody>
            <a:bodyPr wrap="square" lIns="0" tIns="0" rIns="0" bIns="0" rtlCol="0"/>
            <a:lstStyle/>
            <a:p/>
          </p:txBody>
        </p:sp>
        <p:sp>
          <p:nvSpPr>
            <p:cNvPr id="55" name="object 55"/>
            <p:cNvSpPr/>
            <p:nvPr/>
          </p:nvSpPr>
          <p:spPr>
            <a:xfrm>
              <a:off x="9364121" y="3181645"/>
              <a:ext cx="346710" cy="2313305"/>
            </a:xfrm>
            <a:custGeom>
              <a:avLst/>
              <a:gdLst/>
              <a:ahLst/>
              <a:cxnLst/>
              <a:rect l="l" t="t" r="r" b="b"/>
              <a:pathLst>
                <a:path w="346709" h="2313304">
                  <a:moveTo>
                    <a:pt x="0" y="0"/>
                  </a:moveTo>
                  <a:lnTo>
                    <a:pt x="346660" y="0"/>
                  </a:lnTo>
                  <a:lnTo>
                    <a:pt x="346660" y="2312886"/>
                  </a:lnTo>
                  <a:lnTo>
                    <a:pt x="0" y="2312886"/>
                  </a:lnTo>
                  <a:lnTo>
                    <a:pt x="0" y="0"/>
                  </a:lnTo>
                  <a:close/>
                </a:path>
              </a:pathLst>
            </a:custGeom>
            <a:ln w="3175">
              <a:solidFill>
                <a:srgbClr val="000000"/>
              </a:solidFill>
            </a:ln>
          </p:spPr>
          <p:txBody>
            <a:bodyPr wrap="square" lIns="0" tIns="0" rIns="0" bIns="0" rtlCol="0"/>
            <a:lstStyle/>
            <a:p/>
          </p:txBody>
        </p:sp>
        <p:sp>
          <p:nvSpPr>
            <p:cNvPr id="56" name="object 56"/>
            <p:cNvSpPr/>
            <p:nvPr/>
          </p:nvSpPr>
          <p:spPr>
            <a:xfrm>
              <a:off x="9364121" y="3181645"/>
              <a:ext cx="346710" cy="2313305"/>
            </a:xfrm>
            <a:custGeom>
              <a:avLst/>
              <a:gdLst/>
              <a:ahLst/>
              <a:cxnLst/>
              <a:rect l="l" t="t" r="r" b="b"/>
              <a:pathLst>
                <a:path w="346709" h="2313304">
                  <a:moveTo>
                    <a:pt x="346660" y="2312886"/>
                  </a:moveTo>
                  <a:lnTo>
                    <a:pt x="0" y="2312886"/>
                  </a:lnTo>
                  <a:lnTo>
                    <a:pt x="0" y="0"/>
                  </a:lnTo>
                  <a:lnTo>
                    <a:pt x="346660" y="0"/>
                  </a:lnTo>
                  <a:lnTo>
                    <a:pt x="346660" y="2312886"/>
                  </a:lnTo>
                  <a:close/>
                </a:path>
              </a:pathLst>
            </a:custGeom>
            <a:solidFill>
              <a:srgbClr val="000000"/>
            </a:solidFill>
          </p:spPr>
          <p:txBody>
            <a:bodyPr wrap="square" lIns="0" tIns="0" rIns="0" bIns="0" rtlCol="0"/>
            <a:lstStyle/>
            <a:p/>
          </p:txBody>
        </p:sp>
        <p:sp>
          <p:nvSpPr>
            <p:cNvPr id="57" name="object 57"/>
            <p:cNvSpPr/>
            <p:nvPr/>
          </p:nvSpPr>
          <p:spPr>
            <a:xfrm>
              <a:off x="9364121" y="3181645"/>
              <a:ext cx="346710" cy="2313305"/>
            </a:xfrm>
            <a:custGeom>
              <a:avLst/>
              <a:gdLst/>
              <a:ahLst/>
              <a:cxnLst/>
              <a:rect l="l" t="t" r="r" b="b"/>
              <a:pathLst>
                <a:path w="346709" h="2313304">
                  <a:moveTo>
                    <a:pt x="0" y="0"/>
                  </a:moveTo>
                  <a:lnTo>
                    <a:pt x="346660" y="0"/>
                  </a:lnTo>
                  <a:lnTo>
                    <a:pt x="346660" y="2312886"/>
                  </a:lnTo>
                  <a:lnTo>
                    <a:pt x="0" y="2312886"/>
                  </a:lnTo>
                  <a:lnTo>
                    <a:pt x="0" y="0"/>
                  </a:lnTo>
                  <a:close/>
                </a:path>
              </a:pathLst>
            </a:custGeom>
            <a:ln w="9524">
              <a:solidFill>
                <a:srgbClr val="000000"/>
              </a:solidFill>
            </a:ln>
          </p:spPr>
          <p:txBody>
            <a:bodyPr wrap="square" lIns="0" tIns="0" rIns="0" bIns="0" rtlCol="0"/>
            <a:lstStyle/>
            <a:p/>
          </p:txBody>
        </p:sp>
        <p:sp>
          <p:nvSpPr>
            <p:cNvPr id="58" name="object 58"/>
            <p:cNvSpPr/>
            <p:nvPr/>
          </p:nvSpPr>
          <p:spPr>
            <a:xfrm>
              <a:off x="9364121" y="2881931"/>
              <a:ext cx="346710" cy="299720"/>
            </a:xfrm>
            <a:custGeom>
              <a:avLst/>
              <a:gdLst/>
              <a:ahLst/>
              <a:cxnLst/>
              <a:rect l="l" t="t" r="r" b="b"/>
              <a:pathLst>
                <a:path w="346709" h="299719">
                  <a:moveTo>
                    <a:pt x="346660" y="299713"/>
                  </a:moveTo>
                  <a:lnTo>
                    <a:pt x="0" y="299713"/>
                  </a:lnTo>
                  <a:lnTo>
                    <a:pt x="0" y="0"/>
                  </a:lnTo>
                  <a:lnTo>
                    <a:pt x="346660" y="0"/>
                  </a:lnTo>
                  <a:lnTo>
                    <a:pt x="346660" y="299713"/>
                  </a:lnTo>
                  <a:close/>
                </a:path>
              </a:pathLst>
            </a:custGeom>
            <a:solidFill>
              <a:srgbClr val="D9D9D9"/>
            </a:solidFill>
          </p:spPr>
          <p:txBody>
            <a:bodyPr wrap="square" lIns="0" tIns="0" rIns="0" bIns="0" rtlCol="0"/>
            <a:lstStyle/>
            <a:p/>
          </p:txBody>
        </p:sp>
        <p:sp>
          <p:nvSpPr>
            <p:cNvPr id="59" name="object 59"/>
            <p:cNvSpPr/>
            <p:nvPr/>
          </p:nvSpPr>
          <p:spPr>
            <a:xfrm>
              <a:off x="9364121" y="2881931"/>
              <a:ext cx="346710" cy="299720"/>
            </a:xfrm>
            <a:custGeom>
              <a:avLst/>
              <a:gdLst/>
              <a:ahLst/>
              <a:cxnLst/>
              <a:rect l="l" t="t" r="r" b="b"/>
              <a:pathLst>
                <a:path w="346709" h="299719">
                  <a:moveTo>
                    <a:pt x="0" y="0"/>
                  </a:moveTo>
                  <a:lnTo>
                    <a:pt x="346660" y="0"/>
                  </a:lnTo>
                  <a:lnTo>
                    <a:pt x="346660" y="299713"/>
                  </a:lnTo>
                  <a:lnTo>
                    <a:pt x="0" y="299713"/>
                  </a:lnTo>
                  <a:lnTo>
                    <a:pt x="0" y="0"/>
                  </a:lnTo>
                  <a:close/>
                </a:path>
              </a:pathLst>
            </a:custGeom>
            <a:ln w="3175">
              <a:solidFill>
                <a:srgbClr val="000000"/>
              </a:solidFill>
            </a:ln>
          </p:spPr>
          <p:txBody>
            <a:bodyPr wrap="square" lIns="0" tIns="0" rIns="0" bIns="0" rtlCol="0"/>
            <a:lstStyle/>
            <a:p/>
          </p:txBody>
        </p:sp>
        <p:sp>
          <p:nvSpPr>
            <p:cNvPr id="60" name="object 60"/>
            <p:cNvSpPr/>
            <p:nvPr/>
          </p:nvSpPr>
          <p:spPr>
            <a:xfrm>
              <a:off x="9364121" y="2881931"/>
              <a:ext cx="346710" cy="299720"/>
            </a:xfrm>
            <a:custGeom>
              <a:avLst/>
              <a:gdLst/>
              <a:ahLst/>
              <a:cxnLst/>
              <a:rect l="l" t="t" r="r" b="b"/>
              <a:pathLst>
                <a:path w="346709" h="299719">
                  <a:moveTo>
                    <a:pt x="346660" y="299713"/>
                  </a:moveTo>
                  <a:lnTo>
                    <a:pt x="0" y="299713"/>
                  </a:lnTo>
                  <a:lnTo>
                    <a:pt x="0" y="0"/>
                  </a:lnTo>
                  <a:lnTo>
                    <a:pt x="346660" y="0"/>
                  </a:lnTo>
                  <a:lnTo>
                    <a:pt x="346660" y="299713"/>
                  </a:lnTo>
                  <a:close/>
                </a:path>
              </a:pathLst>
            </a:custGeom>
            <a:solidFill>
              <a:srgbClr val="000000"/>
            </a:solidFill>
          </p:spPr>
          <p:txBody>
            <a:bodyPr wrap="square" lIns="0" tIns="0" rIns="0" bIns="0" rtlCol="0"/>
            <a:lstStyle/>
            <a:p/>
          </p:txBody>
        </p:sp>
        <p:sp>
          <p:nvSpPr>
            <p:cNvPr id="61" name="object 61"/>
            <p:cNvSpPr/>
            <p:nvPr/>
          </p:nvSpPr>
          <p:spPr>
            <a:xfrm>
              <a:off x="9364121" y="2881931"/>
              <a:ext cx="346710" cy="299720"/>
            </a:xfrm>
            <a:custGeom>
              <a:avLst/>
              <a:gdLst/>
              <a:ahLst/>
              <a:cxnLst/>
              <a:rect l="l" t="t" r="r" b="b"/>
              <a:pathLst>
                <a:path w="346709" h="299719">
                  <a:moveTo>
                    <a:pt x="0" y="0"/>
                  </a:moveTo>
                  <a:lnTo>
                    <a:pt x="346660" y="0"/>
                  </a:lnTo>
                  <a:lnTo>
                    <a:pt x="346660" y="299713"/>
                  </a:lnTo>
                  <a:lnTo>
                    <a:pt x="0" y="299713"/>
                  </a:lnTo>
                  <a:lnTo>
                    <a:pt x="0" y="0"/>
                  </a:lnTo>
                  <a:close/>
                </a:path>
              </a:pathLst>
            </a:custGeom>
            <a:ln w="9525">
              <a:solidFill>
                <a:srgbClr val="353535"/>
              </a:solidFill>
            </a:ln>
          </p:spPr>
          <p:txBody>
            <a:bodyPr wrap="square" lIns="0" tIns="0" rIns="0" bIns="0" rtlCol="0"/>
            <a:lstStyle/>
            <a:p/>
          </p:txBody>
        </p:sp>
        <p:sp>
          <p:nvSpPr>
            <p:cNvPr id="62" name="object 62"/>
            <p:cNvSpPr/>
            <p:nvPr/>
          </p:nvSpPr>
          <p:spPr>
            <a:xfrm>
              <a:off x="9364121" y="2877815"/>
              <a:ext cx="346710" cy="4445"/>
            </a:xfrm>
            <a:custGeom>
              <a:avLst/>
              <a:gdLst/>
              <a:ahLst/>
              <a:cxnLst/>
              <a:rect l="l" t="t" r="r" b="b"/>
              <a:pathLst>
                <a:path w="346709" h="4444">
                  <a:moveTo>
                    <a:pt x="346660" y="4116"/>
                  </a:moveTo>
                  <a:lnTo>
                    <a:pt x="0" y="4116"/>
                  </a:lnTo>
                  <a:lnTo>
                    <a:pt x="0" y="0"/>
                  </a:lnTo>
                  <a:lnTo>
                    <a:pt x="346660" y="0"/>
                  </a:lnTo>
                  <a:lnTo>
                    <a:pt x="346660" y="4116"/>
                  </a:lnTo>
                  <a:close/>
                </a:path>
              </a:pathLst>
            </a:custGeom>
            <a:solidFill>
              <a:srgbClr val="F2F2F2"/>
            </a:solidFill>
          </p:spPr>
          <p:txBody>
            <a:bodyPr wrap="square" lIns="0" tIns="0" rIns="0" bIns="0" rtlCol="0"/>
            <a:lstStyle/>
            <a:p/>
          </p:txBody>
        </p:sp>
        <p:sp>
          <p:nvSpPr>
            <p:cNvPr id="63" name="object 63"/>
            <p:cNvSpPr/>
            <p:nvPr/>
          </p:nvSpPr>
          <p:spPr>
            <a:xfrm>
              <a:off x="9364121" y="2877815"/>
              <a:ext cx="346710" cy="4445"/>
            </a:xfrm>
            <a:custGeom>
              <a:avLst/>
              <a:gdLst/>
              <a:ahLst/>
              <a:cxnLst/>
              <a:rect l="l" t="t" r="r" b="b"/>
              <a:pathLst>
                <a:path w="346709" h="4444">
                  <a:moveTo>
                    <a:pt x="0" y="0"/>
                  </a:moveTo>
                  <a:lnTo>
                    <a:pt x="346660" y="0"/>
                  </a:lnTo>
                  <a:lnTo>
                    <a:pt x="346660" y="4116"/>
                  </a:lnTo>
                  <a:lnTo>
                    <a:pt x="0" y="4116"/>
                  </a:lnTo>
                  <a:lnTo>
                    <a:pt x="0" y="0"/>
                  </a:lnTo>
                  <a:close/>
                </a:path>
              </a:pathLst>
            </a:custGeom>
            <a:ln w="3175">
              <a:solidFill>
                <a:srgbClr val="000000"/>
              </a:solidFill>
            </a:ln>
          </p:spPr>
          <p:txBody>
            <a:bodyPr wrap="square" lIns="0" tIns="0" rIns="0" bIns="0" rtlCol="0"/>
            <a:lstStyle/>
            <a:p/>
          </p:txBody>
        </p:sp>
        <p:sp>
          <p:nvSpPr>
            <p:cNvPr id="64" name="object 64"/>
            <p:cNvSpPr/>
            <p:nvPr/>
          </p:nvSpPr>
          <p:spPr>
            <a:xfrm>
              <a:off x="9364121" y="2877815"/>
              <a:ext cx="346710" cy="4445"/>
            </a:xfrm>
            <a:custGeom>
              <a:avLst/>
              <a:gdLst/>
              <a:ahLst/>
              <a:cxnLst/>
              <a:rect l="l" t="t" r="r" b="b"/>
              <a:pathLst>
                <a:path w="346709" h="4444">
                  <a:moveTo>
                    <a:pt x="346660" y="4116"/>
                  </a:moveTo>
                  <a:lnTo>
                    <a:pt x="0" y="4116"/>
                  </a:lnTo>
                  <a:lnTo>
                    <a:pt x="0" y="0"/>
                  </a:lnTo>
                  <a:lnTo>
                    <a:pt x="346660" y="0"/>
                  </a:lnTo>
                  <a:lnTo>
                    <a:pt x="346660" y="4116"/>
                  </a:lnTo>
                  <a:close/>
                </a:path>
              </a:pathLst>
            </a:custGeom>
            <a:solidFill>
              <a:srgbClr val="000000"/>
            </a:solidFill>
          </p:spPr>
          <p:txBody>
            <a:bodyPr wrap="square" lIns="0" tIns="0" rIns="0" bIns="0" rtlCol="0"/>
            <a:lstStyle/>
            <a:p/>
          </p:txBody>
        </p:sp>
        <p:sp>
          <p:nvSpPr>
            <p:cNvPr id="65" name="object 65"/>
            <p:cNvSpPr/>
            <p:nvPr/>
          </p:nvSpPr>
          <p:spPr>
            <a:xfrm>
              <a:off x="9364121" y="2877815"/>
              <a:ext cx="346710" cy="4445"/>
            </a:xfrm>
            <a:custGeom>
              <a:avLst/>
              <a:gdLst/>
              <a:ahLst/>
              <a:cxnLst/>
              <a:rect l="l" t="t" r="r" b="b"/>
              <a:pathLst>
                <a:path w="346709" h="4444">
                  <a:moveTo>
                    <a:pt x="0" y="0"/>
                  </a:moveTo>
                  <a:lnTo>
                    <a:pt x="346660" y="0"/>
                  </a:lnTo>
                  <a:lnTo>
                    <a:pt x="346660" y="4116"/>
                  </a:lnTo>
                  <a:lnTo>
                    <a:pt x="0" y="4116"/>
                  </a:lnTo>
                  <a:lnTo>
                    <a:pt x="0" y="0"/>
                  </a:lnTo>
                  <a:close/>
                </a:path>
              </a:pathLst>
            </a:custGeom>
            <a:ln w="9525">
              <a:solidFill>
                <a:srgbClr val="000000"/>
              </a:solidFill>
            </a:ln>
          </p:spPr>
          <p:txBody>
            <a:bodyPr wrap="square" lIns="0" tIns="0" rIns="0" bIns="0" rtlCol="0"/>
            <a:lstStyle/>
            <a:p/>
          </p:txBody>
        </p:sp>
        <p:sp>
          <p:nvSpPr>
            <p:cNvPr id="66" name="object 66"/>
            <p:cNvSpPr/>
            <p:nvPr/>
          </p:nvSpPr>
          <p:spPr>
            <a:xfrm>
              <a:off x="6729499" y="5494532"/>
              <a:ext cx="3120390" cy="0"/>
            </a:xfrm>
            <a:custGeom>
              <a:avLst/>
              <a:gdLst/>
              <a:ahLst/>
              <a:cxnLst/>
              <a:rect l="l" t="t" r="r" b="b"/>
              <a:pathLst>
                <a:path w="3120390">
                  <a:moveTo>
                    <a:pt x="3119947" y="0"/>
                  </a:moveTo>
                  <a:lnTo>
                    <a:pt x="0" y="0"/>
                  </a:lnTo>
                </a:path>
              </a:pathLst>
            </a:custGeom>
            <a:solidFill>
              <a:srgbClr val="000000"/>
            </a:solidFill>
          </p:spPr>
          <p:txBody>
            <a:bodyPr wrap="square" lIns="0" tIns="0" rIns="0" bIns="0" rtlCol="0"/>
            <a:lstStyle/>
            <a:p/>
          </p:txBody>
        </p:sp>
        <p:sp>
          <p:nvSpPr>
            <p:cNvPr id="67" name="object 67"/>
            <p:cNvSpPr/>
            <p:nvPr/>
          </p:nvSpPr>
          <p:spPr>
            <a:xfrm>
              <a:off x="6729499" y="5494532"/>
              <a:ext cx="3120390" cy="0"/>
            </a:xfrm>
            <a:custGeom>
              <a:avLst/>
              <a:gdLst/>
              <a:ahLst/>
              <a:cxnLst/>
              <a:rect l="l" t="t" r="r" b="b"/>
              <a:pathLst>
                <a:path w="3120390">
                  <a:moveTo>
                    <a:pt x="0" y="0"/>
                  </a:moveTo>
                  <a:lnTo>
                    <a:pt x="3119947" y="0"/>
                  </a:lnTo>
                </a:path>
              </a:pathLst>
            </a:custGeom>
            <a:ln w="9525">
              <a:solidFill>
                <a:srgbClr val="ADB4B7"/>
              </a:solidFill>
            </a:ln>
          </p:spPr>
          <p:txBody>
            <a:bodyPr wrap="square" lIns="0" tIns="0" rIns="0" bIns="0" rtlCol="0"/>
            <a:lstStyle/>
            <a:p/>
          </p:txBody>
        </p:sp>
        <p:sp>
          <p:nvSpPr>
            <p:cNvPr id="68" name="object 68"/>
            <p:cNvSpPr/>
            <p:nvPr/>
          </p:nvSpPr>
          <p:spPr>
            <a:xfrm>
              <a:off x="6729499" y="1984233"/>
              <a:ext cx="0" cy="3510915"/>
            </a:xfrm>
            <a:custGeom>
              <a:avLst/>
              <a:gdLst/>
              <a:ahLst/>
              <a:cxnLst/>
              <a:rect l="l" t="t" r="r" b="b"/>
              <a:pathLst>
                <a:path h="3510915">
                  <a:moveTo>
                    <a:pt x="0" y="3510298"/>
                  </a:moveTo>
                  <a:lnTo>
                    <a:pt x="0" y="0"/>
                  </a:lnTo>
                </a:path>
              </a:pathLst>
            </a:custGeom>
            <a:solidFill>
              <a:srgbClr val="000000"/>
            </a:solidFill>
          </p:spPr>
          <p:txBody>
            <a:bodyPr wrap="square" lIns="0" tIns="0" rIns="0" bIns="0" rtlCol="0"/>
            <a:lstStyle/>
            <a:p/>
          </p:txBody>
        </p:sp>
        <p:sp>
          <p:nvSpPr>
            <p:cNvPr id="69" name="object 69"/>
            <p:cNvSpPr/>
            <p:nvPr/>
          </p:nvSpPr>
          <p:spPr>
            <a:xfrm>
              <a:off x="6729499" y="1984233"/>
              <a:ext cx="0" cy="3510915"/>
            </a:xfrm>
            <a:custGeom>
              <a:avLst/>
              <a:gdLst/>
              <a:ahLst/>
              <a:cxnLst/>
              <a:rect l="l" t="t" r="r" b="b"/>
              <a:pathLst>
                <a:path h="3510915">
                  <a:moveTo>
                    <a:pt x="0" y="0"/>
                  </a:moveTo>
                  <a:lnTo>
                    <a:pt x="0" y="3510298"/>
                  </a:lnTo>
                </a:path>
              </a:pathLst>
            </a:custGeom>
            <a:ln w="12700">
              <a:solidFill>
                <a:srgbClr val="ADB4B7"/>
              </a:solidFill>
            </a:ln>
          </p:spPr>
          <p:txBody>
            <a:bodyPr wrap="square" lIns="0" tIns="0" rIns="0" bIns="0" rtlCol="0"/>
            <a:lstStyle/>
            <a:p/>
          </p:txBody>
        </p:sp>
        <p:sp>
          <p:nvSpPr>
            <p:cNvPr id="70" name="object 70"/>
            <p:cNvSpPr/>
            <p:nvPr/>
          </p:nvSpPr>
          <p:spPr>
            <a:xfrm>
              <a:off x="6687588" y="549453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71" name="object 71"/>
            <p:cNvSpPr/>
            <p:nvPr/>
          </p:nvSpPr>
          <p:spPr>
            <a:xfrm>
              <a:off x="6687588" y="549453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72" name="object 72"/>
            <p:cNvSpPr/>
            <p:nvPr/>
          </p:nvSpPr>
          <p:spPr>
            <a:xfrm>
              <a:off x="6687588" y="490948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73" name="object 73"/>
            <p:cNvSpPr/>
            <p:nvPr/>
          </p:nvSpPr>
          <p:spPr>
            <a:xfrm>
              <a:off x="6687588" y="490948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74" name="object 74"/>
            <p:cNvSpPr/>
            <p:nvPr/>
          </p:nvSpPr>
          <p:spPr>
            <a:xfrm>
              <a:off x="6687588" y="432443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75" name="object 75"/>
            <p:cNvSpPr/>
            <p:nvPr/>
          </p:nvSpPr>
          <p:spPr>
            <a:xfrm>
              <a:off x="6687588" y="432443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76" name="object 76"/>
            <p:cNvSpPr/>
            <p:nvPr/>
          </p:nvSpPr>
          <p:spPr>
            <a:xfrm>
              <a:off x="6687588" y="373938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77" name="object 77"/>
            <p:cNvSpPr/>
            <p:nvPr/>
          </p:nvSpPr>
          <p:spPr>
            <a:xfrm>
              <a:off x="6687588" y="373938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78" name="object 78"/>
            <p:cNvSpPr/>
            <p:nvPr/>
          </p:nvSpPr>
          <p:spPr>
            <a:xfrm>
              <a:off x="6687588" y="31543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79" name="object 79"/>
            <p:cNvSpPr/>
            <p:nvPr/>
          </p:nvSpPr>
          <p:spPr>
            <a:xfrm>
              <a:off x="6687588" y="31543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80" name="object 80"/>
            <p:cNvSpPr/>
            <p:nvPr/>
          </p:nvSpPr>
          <p:spPr>
            <a:xfrm>
              <a:off x="6687588" y="256928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81" name="object 81"/>
            <p:cNvSpPr/>
            <p:nvPr/>
          </p:nvSpPr>
          <p:spPr>
            <a:xfrm>
              <a:off x="6687588" y="256928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82" name="object 82"/>
            <p:cNvSpPr/>
            <p:nvPr/>
          </p:nvSpPr>
          <p:spPr>
            <a:xfrm>
              <a:off x="6687588" y="19842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83" name="object 83"/>
            <p:cNvSpPr/>
            <p:nvPr/>
          </p:nvSpPr>
          <p:spPr>
            <a:xfrm>
              <a:off x="6687588" y="19842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grpSp>
      <p:sp>
        <p:nvSpPr>
          <p:cNvPr id="84" name="object 84"/>
          <p:cNvSpPr txBox="1"/>
          <p:nvPr/>
        </p:nvSpPr>
        <p:spPr>
          <a:xfrm rot="18900000">
            <a:off x="6755720" y="56635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p:txBody>
      </p:sp>
      <p:sp>
        <p:nvSpPr>
          <p:cNvPr id="85" name="object 85"/>
          <p:cNvSpPr txBox="1"/>
          <p:nvPr/>
        </p:nvSpPr>
        <p:spPr>
          <a:xfrm rot="18900000">
            <a:off x="7379709" y="56635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2017</a:t>
            </a:r>
            <a:endParaRPr sz="1100">
              <a:latin typeface="Arial Unicode MS" panose="020B0604020202020204" charset="-122"/>
              <a:cs typeface="Arial Unicode MS" panose="020B0604020202020204" charset="-122"/>
            </a:endParaRPr>
          </a:p>
        </p:txBody>
      </p:sp>
      <p:sp>
        <p:nvSpPr>
          <p:cNvPr id="86" name="object 86"/>
          <p:cNvSpPr txBox="1"/>
          <p:nvPr/>
        </p:nvSpPr>
        <p:spPr>
          <a:xfrm rot="18900000">
            <a:off x="8003698" y="56635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2018</a:t>
            </a:r>
            <a:endParaRPr sz="1100">
              <a:latin typeface="Arial Unicode MS" panose="020B0604020202020204" charset="-122"/>
              <a:cs typeface="Arial Unicode MS" panose="020B0604020202020204" charset="-122"/>
            </a:endParaRPr>
          </a:p>
        </p:txBody>
      </p:sp>
      <p:sp>
        <p:nvSpPr>
          <p:cNvPr id="87" name="object 87"/>
          <p:cNvSpPr txBox="1"/>
          <p:nvPr/>
        </p:nvSpPr>
        <p:spPr>
          <a:xfrm rot="18900000">
            <a:off x="8627688" y="56635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2019</a:t>
            </a:r>
            <a:endParaRPr sz="1100">
              <a:latin typeface="Arial Unicode MS" panose="020B0604020202020204" charset="-122"/>
              <a:cs typeface="Arial Unicode MS" panose="020B0604020202020204" charset="-122"/>
            </a:endParaRPr>
          </a:p>
        </p:txBody>
      </p:sp>
      <p:sp>
        <p:nvSpPr>
          <p:cNvPr id="88" name="object 88"/>
          <p:cNvSpPr txBox="1"/>
          <p:nvPr/>
        </p:nvSpPr>
        <p:spPr>
          <a:xfrm rot="18900000">
            <a:off x="8894963" y="5815259"/>
            <a:ext cx="735386" cy="139700"/>
          </a:xfrm>
          <a:prstGeom prst="rect">
            <a:avLst/>
          </a:prstGeom>
        </p:spPr>
        <p:txBody>
          <a:bodyPr vert="horz" wrap="square" lIns="0" tIns="0" rIns="0" bIns="0" rtlCol="0">
            <a:spAutoFit/>
          </a:bodyPr>
          <a:lstStyle/>
          <a:p>
            <a:pPr>
              <a:lnSpc>
                <a:spcPts val="1090"/>
              </a:lnSpc>
            </a:pPr>
            <a:r>
              <a:rPr sz="1100" spc="-15" dirty="0">
                <a:solidFill>
                  <a:srgbClr val="353535"/>
                </a:solidFill>
                <a:latin typeface="Arial Unicode MS" panose="020B0604020202020204" charset="-122"/>
                <a:cs typeface="Arial Unicode MS" panose="020B0604020202020204" charset="-122"/>
              </a:rPr>
              <a:t>2020Q1-Q3</a:t>
            </a:r>
            <a:endParaRPr sz="1100">
              <a:latin typeface="Arial Unicode MS" panose="020B0604020202020204" charset="-122"/>
              <a:cs typeface="Arial Unicode MS" panose="020B0604020202020204" charset="-122"/>
            </a:endParaRPr>
          </a:p>
        </p:txBody>
      </p:sp>
      <p:sp>
        <p:nvSpPr>
          <p:cNvPr id="89" name="object 89"/>
          <p:cNvSpPr txBox="1"/>
          <p:nvPr/>
        </p:nvSpPr>
        <p:spPr>
          <a:xfrm>
            <a:off x="6536504" y="5388637"/>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90" name="object 90"/>
          <p:cNvSpPr txBox="1"/>
          <p:nvPr/>
        </p:nvSpPr>
        <p:spPr>
          <a:xfrm>
            <a:off x="6393629" y="4803587"/>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91" name="object 91"/>
          <p:cNvSpPr txBox="1"/>
          <p:nvPr/>
        </p:nvSpPr>
        <p:spPr>
          <a:xfrm>
            <a:off x="6393629" y="4218537"/>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200</a:t>
            </a:r>
            <a:endParaRPr sz="1100">
              <a:latin typeface="Arial Unicode MS" panose="020B0604020202020204" charset="-122"/>
              <a:cs typeface="Arial Unicode MS" panose="020B0604020202020204" charset="-122"/>
            </a:endParaRPr>
          </a:p>
        </p:txBody>
      </p:sp>
      <p:sp>
        <p:nvSpPr>
          <p:cNvPr id="92" name="object 92"/>
          <p:cNvSpPr txBox="1"/>
          <p:nvPr/>
        </p:nvSpPr>
        <p:spPr>
          <a:xfrm>
            <a:off x="6393629" y="3633488"/>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300</a:t>
            </a:r>
            <a:endParaRPr sz="1100">
              <a:latin typeface="Arial Unicode MS" panose="020B0604020202020204" charset="-122"/>
              <a:cs typeface="Arial Unicode MS" panose="020B0604020202020204" charset="-122"/>
            </a:endParaRPr>
          </a:p>
        </p:txBody>
      </p:sp>
      <p:sp>
        <p:nvSpPr>
          <p:cNvPr id="93" name="object 93"/>
          <p:cNvSpPr txBox="1"/>
          <p:nvPr/>
        </p:nvSpPr>
        <p:spPr>
          <a:xfrm>
            <a:off x="6393629" y="304843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400</a:t>
            </a:r>
            <a:endParaRPr sz="1100">
              <a:latin typeface="Arial Unicode MS" panose="020B0604020202020204" charset="-122"/>
              <a:cs typeface="Arial Unicode MS" panose="020B0604020202020204" charset="-122"/>
            </a:endParaRPr>
          </a:p>
        </p:txBody>
      </p:sp>
      <p:sp>
        <p:nvSpPr>
          <p:cNvPr id="94" name="object 94"/>
          <p:cNvSpPr txBox="1"/>
          <p:nvPr/>
        </p:nvSpPr>
        <p:spPr>
          <a:xfrm>
            <a:off x="6393629" y="246338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500</a:t>
            </a:r>
            <a:endParaRPr sz="1100">
              <a:latin typeface="Arial Unicode MS" panose="020B0604020202020204" charset="-122"/>
              <a:cs typeface="Arial Unicode MS" panose="020B0604020202020204" charset="-122"/>
            </a:endParaRPr>
          </a:p>
        </p:txBody>
      </p:sp>
      <p:sp>
        <p:nvSpPr>
          <p:cNvPr id="95" name="object 95"/>
          <p:cNvSpPr txBox="1"/>
          <p:nvPr/>
        </p:nvSpPr>
        <p:spPr>
          <a:xfrm>
            <a:off x="6393629" y="187833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600</a:t>
            </a:r>
            <a:endParaRPr sz="1100">
              <a:latin typeface="Arial Unicode MS" panose="020B0604020202020204" charset="-122"/>
              <a:cs typeface="Arial Unicode MS" panose="020B0604020202020204" charset="-122"/>
            </a:endParaRPr>
          </a:p>
        </p:txBody>
      </p:sp>
      <p:sp>
        <p:nvSpPr>
          <p:cNvPr id="96" name="object 96"/>
          <p:cNvSpPr txBox="1"/>
          <p:nvPr/>
        </p:nvSpPr>
        <p:spPr>
          <a:xfrm>
            <a:off x="7495620" y="4795397"/>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FFFFFF"/>
                </a:solidFill>
                <a:latin typeface="Arial Unicode MS" panose="020B0604020202020204" charset="-122"/>
                <a:cs typeface="Arial Unicode MS" panose="020B0604020202020204" charset="-122"/>
              </a:rPr>
              <a:t>202.8</a:t>
            </a:r>
            <a:endParaRPr sz="1100">
              <a:latin typeface="Arial Unicode MS" panose="020B0604020202020204" charset="-122"/>
              <a:cs typeface="Arial Unicode MS" panose="020B0604020202020204" charset="-122"/>
            </a:endParaRPr>
          </a:p>
        </p:txBody>
      </p:sp>
      <p:sp>
        <p:nvSpPr>
          <p:cNvPr id="97" name="object 97"/>
          <p:cNvSpPr txBox="1"/>
          <p:nvPr/>
        </p:nvSpPr>
        <p:spPr>
          <a:xfrm>
            <a:off x="8119610" y="4343738"/>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FFFFFF"/>
                </a:solidFill>
                <a:latin typeface="Arial Unicode MS" panose="020B0604020202020204" charset="-122"/>
                <a:cs typeface="Arial Unicode MS" panose="020B0604020202020204" charset="-122"/>
              </a:rPr>
              <a:t>357.2</a:t>
            </a:r>
            <a:endParaRPr sz="1100">
              <a:latin typeface="Arial Unicode MS" panose="020B0604020202020204" charset="-122"/>
              <a:cs typeface="Arial Unicode MS" panose="020B0604020202020204" charset="-122"/>
            </a:endParaRPr>
          </a:p>
        </p:txBody>
      </p:sp>
      <p:sp>
        <p:nvSpPr>
          <p:cNvPr id="98" name="object 98"/>
          <p:cNvSpPr txBox="1"/>
          <p:nvPr/>
        </p:nvSpPr>
        <p:spPr>
          <a:xfrm>
            <a:off x="8743600" y="3936251"/>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FFFFFF"/>
                </a:solidFill>
                <a:latin typeface="Arial Unicode MS" panose="020B0604020202020204" charset="-122"/>
                <a:cs typeface="Arial Unicode MS" panose="020B0604020202020204" charset="-122"/>
              </a:rPr>
              <a:t>496.5</a:t>
            </a:r>
            <a:endParaRPr sz="1100">
              <a:latin typeface="Arial Unicode MS" panose="020B0604020202020204" charset="-122"/>
              <a:cs typeface="Arial Unicode MS" panose="020B0604020202020204" charset="-122"/>
            </a:endParaRPr>
          </a:p>
        </p:txBody>
      </p:sp>
      <p:sp>
        <p:nvSpPr>
          <p:cNvPr id="99" name="object 99"/>
          <p:cNvSpPr txBox="1"/>
          <p:nvPr/>
        </p:nvSpPr>
        <p:spPr>
          <a:xfrm>
            <a:off x="9367589" y="4232194"/>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FFFFFF"/>
                </a:solidFill>
                <a:latin typeface="Arial Unicode MS" panose="020B0604020202020204" charset="-122"/>
                <a:cs typeface="Arial Unicode MS" panose="020B0604020202020204" charset="-122"/>
              </a:rPr>
              <a:t>395.3</a:t>
            </a:r>
            <a:endParaRPr sz="1100">
              <a:latin typeface="Arial Unicode MS" panose="020B0604020202020204" charset="-122"/>
              <a:cs typeface="Arial Unicode MS" panose="020B0604020202020204" charset="-122"/>
            </a:endParaRPr>
          </a:p>
        </p:txBody>
      </p:sp>
      <p:sp>
        <p:nvSpPr>
          <p:cNvPr id="100" name="object 100"/>
          <p:cNvSpPr txBox="1"/>
          <p:nvPr/>
        </p:nvSpPr>
        <p:spPr>
          <a:xfrm>
            <a:off x="6868162" y="5189721"/>
            <a:ext cx="346710" cy="305435"/>
          </a:xfrm>
          <a:prstGeom prst="rect">
            <a:avLst/>
          </a:prstGeom>
        </p:spPr>
        <p:txBody>
          <a:bodyPr vert="horz" wrap="square" lIns="0" tIns="0" rIns="0" bIns="0" rtlCol="0">
            <a:spAutoFit/>
          </a:bodyPr>
          <a:lstStyle/>
          <a:p>
            <a:pPr>
              <a:lnSpc>
                <a:spcPts val="515"/>
              </a:lnSpc>
            </a:pPr>
            <a:r>
              <a:rPr sz="1100" strike="sngStrike" dirty="0">
                <a:solidFill>
                  <a:srgbClr val="353535"/>
                </a:solidFill>
                <a:latin typeface="Times New Roman" panose="02020603050405020304"/>
                <a:cs typeface="Times New Roman" panose="02020603050405020304"/>
              </a:rPr>
              <a:t> </a:t>
            </a:r>
            <a:r>
              <a:rPr sz="1100" strike="sngStrike" spc="125" dirty="0">
                <a:solidFill>
                  <a:srgbClr val="353535"/>
                </a:solidFill>
                <a:latin typeface="Times New Roman" panose="02020603050405020304"/>
                <a:cs typeface="Times New Roman" panose="02020603050405020304"/>
              </a:rPr>
              <a:t> </a:t>
            </a:r>
            <a:r>
              <a:rPr sz="1100" strike="sngStrike" spc="-50" dirty="0">
                <a:solidFill>
                  <a:srgbClr val="353535"/>
                </a:solidFill>
                <a:latin typeface="Arial Unicode MS" panose="020B0604020202020204" charset="-122"/>
                <a:cs typeface="Arial Unicode MS" panose="020B0604020202020204" charset="-122"/>
              </a:rPr>
              <a:t>0.8</a:t>
            </a:r>
            <a:endParaRPr sz="1100">
              <a:latin typeface="Arial Unicode MS" panose="020B0604020202020204" charset="-122"/>
              <a:cs typeface="Arial Unicode MS" panose="020B0604020202020204" charset="-122"/>
            </a:endParaRPr>
          </a:p>
          <a:p>
            <a:pPr marL="50800">
              <a:lnSpc>
                <a:spcPts val="1270"/>
              </a:lnSpc>
            </a:pPr>
            <a:r>
              <a:rPr sz="1100" spc="-50" dirty="0">
                <a:solidFill>
                  <a:srgbClr val="FFFFFF"/>
                </a:solidFill>
                <a:latin typeface="Arial Unicode MS" panose="020B0604020202020204" charset="-122"/>
                <a:cs typeface="Arial Unicode MS" panose="020B0604020202020204" charset="-122"/>
              </a:rPr>
              <a:t>52.1</a:t>
            </a:r>
            <a:endParaRPr sz="1100">
              <a:latin typeface="Arial Unicode MS" panose="020B0604020202020204" charset="-122"/>
              <a:cs typeface="Arial Unicode MS" panose="020B0604020202020204" charset="-122"/>
            </a:endParaRPr>
          </a:p>
        </p:txBody>
      </p:sp>
      <p:sp>
        <p:nvSpPr>
          <p:cNvPr id="101" name="object 101"/>
          <p:cNvSpPr txBox="1"/>
          <p:nvPr/>
        </p:nvSpPr>
        <p:spPr>
          <a:xfrm>
            <a:off x="8154535" y="323068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23.3</a:t>
            </a:r>
            <a:endParaRPr sz="1100">
              <a:latin typeface="Arial Unicode MS" panose="020B0604020202020204" charset="-122"/>
              <a:cs typeface="Arial Unicode MS" panose="020B0604020202020204" charset="-122"/>
            </a:endParaRPr>
          </a:p>
        </p:txBody>
      </p:sp>
      <p:sp>
        <p:nvSpPr>
          <p:cNvPr id="102" name="object 102"/>
          <p:cNvSpPr txBox="1"/>
          <p:nvPr/>
        </p:nvSpPr>
        <p:spPr>
          <a:xfrm>
            <a:off x="8778525" y="2334678"/>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51.0</a:t>
            </a:r>
            <a:endParaRPr sz="1100">
              <a:latin typeface="Arial Unicode MS" panose="020B0604020202020204" charset="-122"/>
              <a:cs typeface="Arial Unicode MS" panose="020B0604020202020204" charset="-122"/>
            </a:endParaRPr>
          </a:p>
        </p:txBody>
      </p:sp>
      <p:sp>
        <p:nvSpPr>
          <p:cNvPr id="103" name="object 103"/>
          <p:cNvSpPr txBox="1"/>
          <p:nvPr/>
        </p:nvSpPr>
        <p:spPr>
          <a:xfrm>
            <a:off x="9402514" y="2925893"/>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51.2</a:t>
            </a:r>
            <a:endParaRPr sz="1100">
              <a:latin typeface="Arial Unicode MS" panose="020B0604020202020204" charset="-122"/>
              <a:cs typeface="Arial Unicode MS" panose="020B0604020202020204" charset="-122"/>
            </a:endParaRPr>
          </a:p>
        </p:txBody>
      </p:sp>
      <p:sp>
        <p:nvSpPr>
          <p:cNvPr id="104" name="object 104"/>
          <p:cNvSpPr txBox="1"/>
          <p:nvPr/>
        </p:nvSpPr>
        <p:spPr>
          <a:xfrm>
            <a:off x="6941480" y="4976276"/>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0.1</a:t>
            </a:r>
            <a:endParaRPr sz="1100">
              <a:latin typeface="Arial Unicode MS" panose="020B0604020202020204" charset="-122"/>
              <a:cs typeface="Arial Unicode MS" panose="020B0604020202020204" charset="-122"/>
            </a:endParaRPr>
          </a:p>
        </p:txBody>
      </p:sp>
      <p:sp>
        <p:nvSpPr>
          <p:cNvPr id="105" name="object 105"/>
          <p:cNvSpPr txBox="1"/>
          <p:nvPr/>
        </p:nvSpPr>
        <p:spPr>
          <a:xfrm>
            <a:off x="7565470" y="4057748"/>
            <a:ext cx="203200" cy="316865"/>
          </a:xfrm>
          <a:prstGeom prst="rect">
            <a:avLst/>
          </a:prstGeom>
        </p:spPr>
        <p:txBody>
          <a:bodyPr vert="horz" wrap="square" lIns="0" tIns="12700" rIns="0" bIns="0" rtlCol="0">
            <a:spAutoFit/>
          </a:bodyPr>
          <a:lstStyle/>
          <a:p>
            <a:pPr marL="12700">
              <a:lnSpc>
                <a:spcPts val="1145"/>
              </a:lnSpc>
              <a:spcBef>
                <a:spcPts val="100"/>
              </a:spcBef>
            </a:pPr>
            <a:r>
              <a:rPr sz="1100" spc="-50" dirty="0">
                <a:solidFill>
                  <a:srgbClr val="353535"/>
                </a:solidFill>
                <a:latin typeface="Arial Unicode MS" panose="020B0604020202020204" charset="-122"/>
                <a:cs typeface="Arial Unicode MS" panose="020B0604020202020204" charset="-122"/>
              </a:rPr>
              <a:t>0.4</a:t>
            </a:r>
            <a:endParaRPr sz="1100">
              <a:latin typeface="Arial Unicode MS" panose="020B0604020202020204" charset="-122"/>
              <a:cs typeface="Arial Unicode MS" panose="020B0604020202020204" charset="-122"/>
            </a:endParaRPr>
          </a:p>
          <a:p>
            <a:pPr marL="12700">
              <a:lnSpc>
                <a:spcPts val="1145"/>
              </a:lnSpc>
            </a:pPr>
            <a:r>
              <a:rPr sz="1100" spc="-50" dirty="0">
                <a:solidFill>
                  <a:srgbClr val="353535"/>
                </a:solidFill>
                <a:latin typeface="Arial Unicode MS" panose="020B0604020202020204" charset="-122"/>
                <a:cs typeface="Arial Unicode MS" panose="020B0604020202020204" charset="-122"/>
              </a:rPr>
              <a:t>7.1</a:t>
            </a:r>
            <a:endParaRPr sz="1100">
              <a:latin typeface="Arial Unicode MS" panose="020B0604020202020204" charset="-122"/>
              <a:cs typeface="Arial Unicode MS" panose="020B0604020202020204" charset="-122"/>
            </a:endParaRPr>
          </a:p>
        </p:txBody>
      </p:sp>
      <p:sp>
        <p:nvSpPr>
          <p:cNvPr id="106" name="object 106"/>
          <p:cNvSpPr txBox="1"/>
          <p:nvPr/>
        </p:nvSpPr>
        <p:spPr>
          <a:xfrm>
            <a:off x="8189460" y="3059653"/>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0.9</a:t>
            </a:r>
            <a:endParaRPr sz="1100">
              <a:latin typeface="Arial Unicode MS" panose="020B0604020202020204" charset="-122"/>
              <a:cs typeface="Arial Unicode MS" panose="020B0604020202020204" charset="-122"/>
            </a:endParaRPr>
          </a:p>
        </p:txBody>
      </p:sp>
      <p:sp>
        <p:nvSpPr>
          <p:cNvPr id="107" name="object 107"/>
          <p:cNvSpPr txBox="1"/>
          <p:nvPr/>
        </p:nvSpPr>
        <p:spPr>
          <a:xfrm>
            <a:off x="8813450" y="2082620"/>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0.9</a:t>
            </a:r>
            <a:endParaRPr sz="1100">
              <a:latin typeface="Arial Unicode MS" panose="020B0604020202020204" charset="-122"/>
              <a:cs typeface="Arial Unicode MS" panose="020B0604020202020204" charset="-122"/>
            </a:endParaRPr>
          </a:p>
        </p:txBody>
      </p:sp>
      <p:sp>
        <p:nvSpPr>
          <p:cNvPr id="108" name="object 108"/>
          <p:cNvSpPr txBox="1"/>
          <p:nvPr/>
        </p:nvSpPr>
        <p:spPr>
          <a:xfrm>
            <a:off x="9437439" y="2673166"/>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0.7</a:t>
            </a:r>
            <a:endParaRPr sz="1100">
              <a:latin typeface="Arial Unicode MS" panose="020B0604020202020204" charset="-122"/>
              <a:cs typeface="Arial Unicode MS" panose="020B0604020202020204" charset="-122"/>
            </a:endParaRPr>
          </a:p>
        </p:txBody>
      </p:sp>
      <p:grpSp>
        <p:nvGrpSpPr>
          <p:cNvPr id="109" name="object 109"/>
          <p:cNvGrpSpPr/>
          <p:nvPr/>
        </p:nvGrpSpPr>
        <p:grpSpPr>
          <a:xfrm>
            <a:off x="6864616" y="6174918"/>
            <a:ext cx="85090" cy="85090"/>
            <a:chOff x="6864616" y="6174918"/>
            <a:chExt cx="85090" cy="85090"/>
          </a:xfrm>
        </p:grpSpPr>
        <p:sp>
          <p:nvSpPr>
            <p:cNvPr id="110" name="object 110"/>
            <p:cNvSpPr/>
            <p:nvPr/>
          </p:nvSpPr>
          <p:spPr>
            <a:xfrm>
              <a:off x="6869379"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111" name="object 111"/>
            <p:cNvSpPr/>
            <p:nvPr/>
          </p:nvSpPr>
          <p:spPr>
            <a:xfrm>
              <a:off x="6869379" y="61796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899397"/>
            </a:solidFill>
          </p:spPr>
          <p:txBody>
            <a:bodyPr wrap="square" lIns="0" tIns="0" rIns="0" bIns="0" rtlCol="0"/>
            <a:lstStyle/>
            <a:p/>
          </p:txBody>
        </p:sp>
        <p:sp>
          <p:nvSpPr>
            <p:cNvPr id="112" name="object 112"/>
            <p:cNvSpPr/>
            <p:nvPr/>
          </p:nvSpPr>
          <p:spPr>
            <a:xfrm>
              <a:off x="6869379"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grpSp>
        <p:nvGrpSpPr>
          <p:cNvPr id="113" name="object 113"/>
          <p:cNvGrpSpPr/>
          <p:nvPr/>
        </p:nvGrpSpPr>
        <p:grpSpPr>
          <a:xfrm>
            <a:off x="7370152" y="6174918"/>
            <a:ext cx="85090" cy="85090"/>
            <a:chOff x="7370152" y="6174918"/>
            <a:chExt cx="85090" cy="85090"/>
          </a:xfrm>
        </p:grpSpPr>
        <p:sp>
          <p:nvSpPr>
            <p:cNvPr id="114" name="object 114"/>
            <p:cNvSpPr/>
            <p:nvPr/>
          </p:nvSpPr>
          <p:spPr>
            <a:xfrm>
              <a:off x="7374914"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sp>
          <p:nvSpPr>
            <p:cNvPr id="115" name="object 115"/>
            <p:cNvSpPr/>
            <p:nvPr/>
          </p:nvSpPr>
          <p:spPr>
            <a:xfrm>
              <a:off x="7374914" y="61796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D9D9D9"/>
            </a:solidFill>
          </p:spPr>
          <p:txBody>
            <a:bodyPr wrap="square" lIns="0" tIns="0" rIns="0" bIns="0" rtlCol="0"/>
            <a:lstStyle/>
            <a:p/>
          </p:txBody>
        </p:sp>
        <p:sp>
          <p:nvSpPr>
            <p:cNvPr id="116" name="object 116"/>
            <p:cNvSpPr/>
            <p:nvPr/>
          </p:nvSpPr>
          <p:spPr>
            <a:xfrm>
              <a:off x="7374914"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grpSp>
      <p:sp>
        <p:nvSpPr>
          <p:cNvPr id="117" name="object 117"/>
          <p:cNvSpPr txBox="1"/>
          <p:nvPr/>
        </p:nvSpPr>
        <p:spPr>
          <a:xfrm>
            <a:off x="6698767" y="6111505"/>
            <a:ext cx="2844800" cy="562610"/>
          </a:xfrm>
          <a:prstGeom prst="rect">
            <a:avLst/>
          </a:prstGeom>
        </p:spPr>
        <p:txBody>
          <a:bodyPr vert="horz" wrap="square" lIns="0" tIns="12700" rIns="0" bIns="0" rtlCol="0">
            <a:spAutoFit/>
          </a:bodyPr>
          <a:lstStyle/>
          <a:p>
            <a:pPr marL="283210">
              <a:lnSpc>
                <a:spcPct val="100000"/>
              </a:lnSpc>
              <a:spcBef>
                <a:spcPts val="100"/>
              </a:spcBef>
              <a:tabLst>
                <a:tab pos="788670" algn="l"/>
                <a:tab pos="1852930" algn="l"/>
              </a:tabLst>
            </a:pPr>
            <a:r>
              <a:rPr sz="1100" dirty="0">
                <a:solidFill>
                  <a:srgbClr val="353535"/>
                </a:solidFill>
                <a:latin typeface="Arial Unicode MS" panose="020B0604020202020204" charset="-122"/>
                <a:cs typeface="Arial Unicode MS" panose="020B0604020202020204" charset="-122"/>
              </a:rPr>
              <a:t>佣金	在线营销服务	其他服务及销售</a:t>
            </a:r>
            <a:endParaRPr sz="1100">
              <a:latin typeface="Arial Unicode MS" panose="020B0604020202020204" charset="-122"/>
              <a:cs typeface="Arial Unicode MS" panose="020B0604020202020204" charset="-122"/>
            </a:endParaRPr>
          </a:p>
          <a:p>
            <a:pPr>
              <a:lnSpc>
                <a:spcPct val="100000"/>
              </a:lnSpc>
              <a:spcBef>
                <a:spcPts val="75"/>
              </a:spcBef>
            </a:pPr>
            <a:endParaRPr sz="800">
              <a:latin typeface="Arial Unicode MS" panose="020B0604020202020204" charset="-122"/>
              <a:cs typeface="Arial Unicode MS" panose="020B0604020202020204" charset="-122"/>
            </a:endParaRPr>
          </a:p>
          <a:p>
            <a:pPr marL="12700">
              <a:lnSpc>
                <a:spcPct val="100000"/>
              </a:lnSpc>
            </a:pPr>
            <a:r>
              <a:rPr sz="1200" b="1" spc="-5" dirty="0">
                <a:solidFill>
                  <a:srgbClr val="DB372B"/>
                </a:solidFill>
                <a:latin typeface="Microsoft YaHei"/>
                <a:cs typeface="Microsoft YaHei"/>
              </a:rPr>
              <a:t>400-072-5588</a:t>
            </a:r>
            <a:endParaRPr sz="1200">
              <a:latin typeface="Microsoft YaHei"/>
              <a:cs typeface="Microsoft YaHei"/>
            </a:endParaRPr>
          </a:p>
        </p:txBody>
      </p:sp>
      <p:grpSp>
        <p:nvGrpSpPr>
          <p:cNvPr id="118" name="object 118"/>
          <p:cNvGrpSpPr/>
          <p:nvPr/>
        </p:nvGrpSpPr>
        <p:grpSpPr>
          <a:xfrm>
            <a:off x="8434488" y="6174918"/>
            <a:ext cx="85090" cy="85090"/>
            <a:chOff x="8434488" y="6174918"/>
            <a:chExt cx="85090" cy="85090"/>
          </a:xfrm>
        </p:grpSpPr>
        <p:sp>
          <p:nvSpPr>
            <p:cNvPr id="119" name="object 119"/>
            <p:cNvSpPr/>
            <p:nvPr/>
          </p:nvSpPr>
          <p:spPr>
            <a:xfrm>
              <a:off x="8439250"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120" name="object 120"/>
            <p:cNvSpPr/>
            <p:nvPr/>
          </p:nvSpPr>
          <p:spPr>
            <a:xfrm>
              <a:off x="8439250" y="61796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F2F2F2"/>
            </a:solidFill>
          </p:spPr>
          <p:txBody>
            <a:bodyPr wrap="square" lIns="0" tIns="0" rIns="0" bIns="0" rtlCol="0"/>
            <a:lstStyle/>
            <a:p/>
          </p:txBody>
        </p:sp>
        <p:sp>
          <p:nvSpPr>
            <p:cNvPr id="121" name="object 121"/>
            <p:cNvSpPr/>
            <p:nvPr/>
          </p:nvSpPr>
          <p:spPr>
            <a:xfrm>
              <a:off x="8439250" y="61796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grpSp>
        <p:nvGrpSpPr>
          <p:cNvPr id="122" name="object 122"/>
          <p:cNvGrpSpPr/>
          <p:nvPr/>
        </p:nvGrpSpPr>
        <p:grpSpPr>
          <a:xfrm>
            <a:off x="608332" y="1977883"/>
            <a:ext cx="2945765" cy="3650615"/>
            <a:chOff x="608332" y="1977883"/>
            <a:chExt cx="2945765" cy="3650615"/>
          </a:xfrm>
        </p:grpSpPr>
        <p:sp>
          <p:nvSpPr>
            <p:cNvPr id="123" name="object 123"/>
            <p:cNvSpPr/>
            <p:nvPr/>
          </p:nvSpPr>
          <p:spPr>
            <a:xfrm>
              <a:off x="668775" y="5265683"/>
              <a:ext cx="261620" cy="356235"/>
            </a:xfrm>
            <a:custGeom>
              <a:avLst/>
              <a:gdLst/>
              <a:ahLst/>
              <a:cxnLst/>
              <a:rect l="l" t="t" r="r" b="b"/>
              <a:pathLst>
                <a:path w="261619" h="356235">
                  <a:moveTo>
                    <a:pt x="261531" y="355848"/>
                  </a:moveTo>
                  <a:lnTo>
                    <a:pt x="0" y="355848"/>
                  </a:lnTo>
                  <a:lnTo>
                    <a:pt x="0" y="0"/>
                  </a:lnTo>
                  <a:lnTo>
                    <a:pt x="261531" y="0"/>
                  </a:lnTo>
                  <a:lnTo>
                    <a:pt x="261531" y="355848"/>
                  </a:lnTo>
                  <a:close/>
                </a:path>
              </a:pathLst>
            </a:custGeom>
            <a:solidFill>
              <a:srgbClr val="899397"/>
            </a:solidFill>
          </p:spPr>
          <p:txBody>
            <a:bodyPr wrap="square" lIns="0" tIns="0" rIns="0" bIns="0" rtlCol="0"/>
            <a:lstStyle/>
            <a:p/>
          </p:txBody>
        </p:sp>
        <p:sp>
          <p:nvSpPr>
            <p:cNvPr id="124" name="object 124"/>
            <p:cNvSpPr/>
            <p:nvPr/>
          </p:nvSpPr>
          <p:spPr>
            <a:xfrm>
              <a:off x="668775" y="5265683"/>
              <a:ext cx="261620" cy="356235"/>
            </a:xfrm>
            <a:custGeom>
              <a:avLst/>
              <a:gdLst/>
              <a:ahLst/>
              <a:cxnLst/>
              <a:rect l="l" t="t" r="r" b="b"/>
              <a:pathLst>
                <a:path w="261619" h="356235">
                  <a:moveTo>
                    <a:pt x="0" y="0"/>
                  </a:moveTo>
                  <a:lnTo>
                    <a:pt x="261531" y="0"/>
                  </a:lnTo>
                  <a:lnTo>
                    <a:pt x="261531" y="355848"/>
                  </a:lnTo>
                  <a:lnTo>
                    <a:pt x="0" y="355848"/>
                  </a:lnTo>
                  <a:lnTo>
                    <a:pt x="0" y="0"/>
                  </a:lnTo>
                  <a:close/>
                </a:path>
              </a:pathLst>
            </a:custGeom>
            <a:ln w="3175">
              <a:solidFill>
                <a:srgbClr val="000000"/>
              </a:solidFill>
            </a:ln>
          </p:spPr>
          <p:txBody>
            <a:bodyPr wrap="square" lIns="0" tIns="0" rIns="0" bIns="0" rtlCol="0"/>
            <a:lstStyle/>
            <a:p/>
          </p:txBody>
        </p:sp>
        <p:sp>
          <p:nvSpPr>
            <p:cNvPr id="125" name="object 125"/>
            <p:cNvSpPr/>
            <p:nvPr/>
          </p:nvSpPr>
          <p:spPr>
            <a:xfrm>
              <a:off x="668775" y="5265683"/>
              <a:ext cx="261620" cy="356235"/>
            </a:xfrm>
            <a:custGeom>
              <a:avLst/>
              <a:gdLst/>
              <a:ahLst/>
              <a:cxnLst/>
              <a:rect l="l" t="t" r="r" b="b"/>
              <a:pathLst>
                <a:path w="261619" h="356235">
                  <a:moveTo>
                    <a:pt x="261531" y="355848"/>
                  </a:moveTo>
                  <a:lnTo>
                    <a:pt x="0" y="355848"/>
                  </a:lnTo>
                  <a:lnTo>
                    <a:pt x="0" y="0"/>
                  </a:lnTo>
                  <a:lnTo>
                    <a:pt x="261531" y="0"/>
                  </a:lnTo>
                  <a:lnTo>
                    <a:pt x="261531" y="355848"/>
                  </a:lnTo>
                  <a:close/>
                </a:path>
              </a:pathLst>
            </a:custGeom>
            <a:solidFill>
              <a:srgbClr val="000000"/>
            </a:solidFill>
          </p:spPr>
          <p:txBody>
            <a:bodyPr wrap="square" lIns="0" tIns="0" rIns="0" bIns="0" rtlCol="0"/>
            <a:lstStyle/>
            <a:p/>
          </p:txBody>
        </p:sp>
        <p:sp>
          <p:nvSpPr>
            <p:cNvPr id="126" name="object 126"/>
            <p:cNvSpPr/>
            <p:nvPr/>
          </p:nvSpPr>
          <p:spPr>
            <a:xfrm>
              <a:off x="668775" y="5265683"/>
              <a:ext cx="261620" cy="356235"/>
            </a:xfrm>
            <a:custGeom>
              <a:avLst/>
              <a:gdLst/>
              <a:ahLst/>
              <a:cxnLst/>
              <a:rect l="l" t="t" r="r" b="b"/>
              <a:pathLst>
                <a:path w="261619" h="356235">
                  <a:moveTo>
                    <a:pt x="0" y="0"/>
                  </a:moveTo>
                  <a:lnTo>
                    <a:pt x="261531" y="0"/>
                  </a:lnTo>
                  <a:lnTo>
                    <a:pt x="261531" y="355848"/>
                  </a:lnTo>
                  <a:lnTo>
                    <a:pt x="0" y="355848"/>
                  </a:lnTo>
                  <a:lnTo>
                    <a:pt x="0" y="0"/>
                  </a:lnTo>
                  <a:close/>
                </a:path>
              </a:pathLst>
            </a:custGeom>
            <a:ln w="9525">
              <a:solidFill>
                <a:srgbClr val="000000"/>
              </a:solidFill>
            </a:ln>
          </p:spPr>
          <p:txBody>
            <a:bodyPr wrap="square" lIns="0" tIns="0" rIns="0" bIns="0" rtlCol="0"/>
            <a:lstStyle/>
            <a:p/>
          </p:txBody>
        </p:sp>
        <p:sp>
          <p:nvSpPr>
            <p:cNvPr id="127" name="object 127"/>
            <p:cNvSpPr/>
            <p:nvPr/>
          </p:nvSpPr>
          <p:spPr>
            <a:xfrm>
              <a:off x="930306" y="5300237"/>
              <a:ext cx="261620" cy="321310"/>
            </a:xfrm>
            <a:custGeom>
              <a:avLst/>
              <a:gdLst/>
              <a:ahLst/>
              <a:cxnLst/>
              <a:rect l="l" t="t" r="r" b="b"/>
              <a:pathLst>
                <a:path w="261619" h="321310">
                  <a:moveTo>
                    <a:pt x="261531" y="321294"/>
                  </a:moveTo>
                  <a:lnTo>
                    <a:pt x="0" y="321294"/>
                  </a:lnTo>
                  <a:lnTo>
                    <a:pt x="0" y="0"/>
                  </a:lnTo>
                  <a:lnTo>
                    <a:pt x="261531" y="0"/>
                  </a:lnTo>
                  <a:lnTo>
                    <a:pt x="261531" y="321294"/>
                  </a:lnTo>
                  <a:close/>
                </a:path>
              </a:pathLst>
            </a:custGeom>
            <a:solidFill>
              <a:srgbClr val="EFEFF1"/>
            </a:solidFill>
          </p:spPr>
          <p:txBody>
            <a:bodyPr wrap="square" lIns="0" tIns="0" rIns="0" bIns="0" rtlCol="0"/>
            <a:lstStyle/>
            <a:p/>
          </p:txBody>
        </p:sp>
        <p:sp>
          <p:nvSpPr>
            <p:cNvPr id="128" name="object 128"/>
            <p:cNvSpPr/>
            <p:nvPr/>
          </p:nvSpPr>
          <p:spPr>
            <a:xfrm>
              <a:off x="930306" y="5300237"/>
              <a:ext cx="261620" cy="321310"/>
            </a:xfrm>
            <a:custGeom>
              <a:avLst/>
              <a:gdLst/>
              <a:ahLst/>
              <a:cxnLst/>
              <a:rect l="l" t="t" r="r" b="b"/>
              <a:pathLst>
                <a:path w="261619" h="321310">
                  <a:moveTo>
                    <a:pt x="0" y="0"/>
                  </a:moveTo>
                  <a:lnTo>
                    <a:pt x="261531" y="0"/>
                  </a:lnTo>
                  <a:lnTo>
                    <a:pt x="261531" y="321294"/>
                  </a:lnTo>
                  <a:lnTo>
                    <a:pt x="0" y="321294"/>
                  </a:lnTo>
                  <a:lnTo>
                    <a:pt x="0" y="0"/>
                  </a:lnTo>
                  <a:close/>
                </a:path>
              </a:pathLst>
            </a:custGeom>
            <a:ln w="3175">
              <a:solidFill>
                <a:srgbClr val="000000"/>
              </a:solidFill>
            </a:ln>
          </p:spPr>
          <p:txBody>
            <a:bodyPr wrap="square" lIns="0" tIns="0" rIns="0" bIns="0" rtlCol="0"/>
            <a:lstStyle/>
            <a:p/>
          </p:txBody>
        </p:sp>
        <p:sp>
          <p:nvSpPr>
            <p:cNvPr id="129" name="object 129"/>
            <p:cNvSpPr/>
            <p:nvPr/>
          </p:nvSpPr>
          <p:spPr>
            <a:xfrm>
              <a:off x="930306" y="5300237"/>
              <a:ext cx="261620" cy="321310"/>
            </a:xfrm>
            <a:custGeom>
              <a:avLst/>
              <a:gdLst/>
              <a:ahLst/>
              <a:cxnLst/>
              <a:rect l="l" t="t" r="r" b="b"/>
              <a:pathLst>
                <a:path w="261619" h="321310">
                  <a:moveTo>
                    <a:pt x="261531" y="321294"/>
                  </a:moveTo>
                  <a:lnTo>
                    <a:pt x="0" y="321294"/>
                  </a:lnTo>
                  <a:lnTo>
                    <a:pt x="0" y="0"/>
                  </a:lnTo>
                  <a:lnTo>
                    <a:pt x="261531" y="0"/>
                  </a:lnTo>
                  <a:lnTo>
                    <a:pt x="261531" y="321294"/>
                  </a:lnTo>
                  <a:close/>
                </a:path>
              </a:pathLst>
            </a:custGeom>
            <a:solidFill>
              <a:srgbClr val="000000"/>
            </a:solidFill>
          </p:spPr>
          <p:txBody>
            <a:bodyPr wrap="square" lIns="0" tIns="0" rIns="0" bIns="0" rtlCol="0"/>
            <a:lstStyle/>
            <a:p/>
          </p:txBody>
        </p:sp>
        <p:sp>
          <p:nvSpPr>
            <p:cNvPr id="130" name="object 130"/>
            <p:cNvSpPr/>
            <p:nvPr/>
          </p:nvSpPr>
          <p:spPr>
            <a:xfrm>
              <a:off x="1244145" y="4584295"/>
              <a:ext cx="261620" cy="1037590"/>
            </a:xfrm>
            <a:custGeom>
              <a:avLst/>
              <a:gdLst/>
              <a:ahLst/>
              <a:cxnLst/>
              <a:rect l="l" t="t" r="r" b="b"/>
              <a:pathLst>
                <a:path w="261619" h="1037589">
                  <a:moveTo>
                    <a:pt x="261531" y="1037235"/>
                  </a:moveTo>
                  <a:lnTo>
                    <a:pt x="0" y="1037235"/>
                  </a:lnTo>
                  <a:lnTo>
                    <a:pt x="0" y="0"/>
                  </a:lnTo>
                  <a:lnTo>
                    <a:pt x="261531" y="0"/>
                  </a:lnTo>
                  <a:lnTo>
                    <a:pt x="261531" y="1037235"/>
                  </a:lnTo>
                  <a:close/>
                </a:path>
              </a:pathLst>
            </a:custGeom>
            <a:solidFill>
              <a:srgbClr val="899397"/>
            </a:solidFill>
          </p:spPr>
          <p:txBody>
            <a:bodyPr wrap="square" lIns="0" tIns="0" rIns="0" bIns="0" rtlCol="0"/>
            <a:lstStyle/>
            <a:p/>
          </p:txBody>
        </p:sp>
        <p:sp>
          <p:nvSpPr>
            <p:cNvPr id="131" name="object 131"/>
            <p:cNvSpPr/>
            <p:nvPr/>
          </p:nvSpPr>
          <p:spPr>
            <a:xfrm>
              <a:off x="1244145" y="4584295"/>
              <a:ext cx="261620" cy="1037590"/>
            </a:xfrm>
            <a:custGeom>
              <a:avLst/>
              <a:gdLst/>
              <a:ahLst/>
              <a:cxnLst/>
              <a:rect l="l" t="t" r="r" b="b"/>
              <a:pathLst>
                <a:path w="261619" h="1037589">
                  <a:moveTo>
                    <a:pt x="0" y="0"/>
                  </a:moveTo>
                  <a:lnTo>
                    <a:pt x="261531" y="0"/>
                  </a:lnTo>
                  <a:lnTo>
                    <a:pt x="261531" y="1037235"/>
                  </a:lnTo>
                  <a:lnTo>
                    <a:pt x="0" y="1037235"/>
                  </a:lnTo>
                  <a:lnTo>
                    <a:pt x="0" y="0"/>
                  </a:lnTo>
                  <a:close/>
                </a:path>
              </a:pathLst>
            </a:custGeom>
            <a:ln w="3175">
              <a:solidFill>
                <a:srgbClr val="000000"/>
              </a:solidFill>
            </a:ln>
          </p:spPr>
          <p:txBody>
            <a:bodyPr wrap="square" lIns="0" tIns="0" rIns="0" bIns="0" rtlCol="0"/>
            <a:lstStyle/>
            <a:p/>
          </p:txBody>
        </p:sp>
        <p:sp>
          <p:nvSpPr>
            <p:cNvPr id="132" name="object 132"/>
            <p:cNvSpPr/>
            <p:nvPr/>
          </p:nvSpPr>
          <p:spPr>
            <a:xfrm>
              <a:off x="1244145" y="4584295"/>
              <a:ext cx="261620" cy="1037590"/>
            </a:xfrm>
            <a:custGeom>
              <a:avLst/>
              <a:gdLst/>
              <a:ahLst/>
              <a:cxnLst/>
              <a:rect l="l" t="t" r="r" b="b"/>
              <a:pathLst>
                <a:path w="261619" h="1037589">
                  <a:moveTo>
                    <a:pt x="261531" y="1037235"/>
                  </a:moveTo>
                  <a:lnTo>
                    <a:pt x="0" y="1037235"/>
                  </a:lnTo>
                  <a:lnTo>
                    <a:pt x="0" y="0"/>
                  </a:lnTo>
                  <a:lnTo>
                    <a:pt x="261531" y="0"/>
                  </a:lnTo>
                  <a:lnTo>
                    <a:pt x="261531" y="1037235"/>
                  </a:lnTo>
                  <a:close/>
                </a:path>
              </a:pathLst>
            </a:custGeom>
            <a:solidFill>
              <a:srgbClr val="000000"/>
            </a:solidFill>
          </p:spPr>
          <p:txBody>
            <a:bodyPr wrap="square" lIns="0" tIns="0" rIns="0" bIns="0" rtlCol="0"/>
            <a:lstStyle/>
            <a:p/>
          </p:txBody>
        </p:sp>
        <p:sp>
          <p:nvSpPr>
            <p:cNvPr id="133" name="object 133"/>
            <p:cNvSpPr/>
            <p:nvPr/>
          </p:nvSpPr>
          <p:spPr>
            <a:xfrm>
              <a:off x="1244145" y="4584295"/>
              <a:ext cx="261620" cy="1037590"/>
            </a:xfrm>
            <a:custGeom>
              <a:avLst/>
              <a:gdLst/>
              <a:ahLst/>
              <a:cxnLst/>
              <a:rect l="l" t="t" r="r" b="b"/>
              <a:pathLst>
                <a:path w="261619" h="1037589">
                  <a:moveTo>
                    <a:pt x="0" y="0"/>
                  </a:moveTo>
                  <a:lnTo>
                    <a:pt x="261531" y="0"/>
                  </a:lnTo>
                  <a:lnTo>
                    <a:pt x="261531" y="1037235"/>
                  </a:lnTo>
                  <a:lnTo>
                    <a:pt x="0" y="1037235"/>
                  </a:lnTo>
                  <a:lnTo>
                    <a:pt x="0" y="0"/>
                  </a:lnTo>
                  <a:close/>
                </a:path>
              </a:pathLst>
            </a:custGeom>
            <a:ln w="9525">
              <a:solidFill>
                <a:srgbClr val="000000"/>
              </a:solidFill>
            </a:ln>
          </p:spPr>
          <p:txBody>
            <a:bodyPr wrap="square" lIns="0" tIns="0" rIns="0" bIns="0" rtlCol="0"/>
            <a:lstStyle/>
            <a:p/>
          </p:txBody>
        </p:sp>
        <p:sp>
          <p:nvSpPr>
            <p:cNvPr id="134" name="object 134"/>
            <p:cNvSpPr/>
            <p:nvPr/>
          </p:nvSpPr>
          <p:spPr>
            <a:xfrm>
              <a:off x="930306" y="5300237"/>
              <a:ext cx="261620" cy="321310"/>
            </a:xfrm>
            <a:custGeom>
              <a:avLst/>
              <a:gdLst/>
              <a:ahLst/>
              <a:cxnLst/>
              <a:rect l="l" t="t" r="r" b="b"/>
              <a:pathLst>
                <a:path w="261619" h="321310">
                  <a:moveTo>
                    <a:pt x="0" y="0"/>
                  </a:moveTo>
                  <a:lnTo>
                    <a:pt x="261531" y="0"/>
                  </a:lnTo>
                  <a:lnTo>
                    <a:pt x="261531" y="321294"/>
                  </a:lnTo>
                  <a:lnTo>
                    <a:pt x="0" y="321294"/>
                  </a:lnTo>
                  <a:lnTo>
                    <a:pt x="0" y="0"/>
                  </a:lnTo>
                  <a:close/>
                </a:path>
              </a:pathLst>
            </a:custGeom>
            <a:ln w="9525">
              <a:solidFill>
                <a:srgbClr val="353535"/>
              </a:solidFill>
            </a:ln>
          </p:spPr>
          <p:txBody>
            <a:bodyPr wrap="square" lIns="0" tIns="0" rIns="0" bIns="0" rtlCol="0"/>
            <a:lstStyle/>
            <a:p/>
          </p:txBody>
        </p:sp>
        <p:sp>
          <p:nvSpPr>
            <p:cNvPr id="135" name="object 135"/>
            <p:cNvSpPr/>
            <p:nvPr/>
          </p:nvSpPr>
          <p:spPr>
            <a:xfrm>
              <a:off x="1505677" y="4346659"/>
              <a:ext cx="261620" cy="1275080"/>
            </a:xfrm>
            <a:custGeom>
              <a:avLst/>
              <a:gdLst/>
              <a:ahLst/>
              <a:cxnLst/>
              <a:rect l="l" t="t" r="r" b="b"/>
              <a:pathLst>
                <a:path w="261619" h="1275079">
                  <a:moveTo>
                    <a:pt x="261531" y="1274872"/>
                  </a:moveTo>
                  <a:lnTo>
                    <a:pt x="0" y="1274872"/>
                  </a:lnTo>
                  <a:lnTo>
                    <a:pt x="0" y="0"/>
                  </a:lnTo>
                  <a:lnTo>
                    <a:pt x="261531" y="0"/>
                  </a:lnTo>
                  <a:lnTo>
                    <a:pt x="261531" y="1274872"/>
                  </a:lnTo>
                  <a:close/>
                </a:path>
              </a:pathLst>
            </a:custGeom>
            <a:solidFill>
              <a:srgbClr val="EFEFF1"/>
            </a:solidFill>
          </p:spPr>
          <p:txBody>
            <a:bodyPr wrap="square" lIns="0" tIns="0" rIns="0" bIns="0" rtlCol="0"/>
            <a:lstStyle/>
            <a:p/>
          </p:txBody>
        </p:sp>
        <p:sp>
          <p:nvSpPr>
            <p:cNvPr id="136" name="object 136"/>
            <p:cNvSpPr/>
            <p:nvPr/>
          </p:nvSpPr>
          <p:spPr>
            <a:xfrm>
              <a:off x="1505677" y="4346659"/>
              <a:ext cx="261620" cy="1275080"/>
            </a:xfrm>
            <a:custGeom>
              <a:avLst/>
              <a:gdLst/>
              <a:ahLst/>
              <a:cxnLst/>
              <a:rect l="l" t="t" r="r" b="b"/>
              <a:pathLst>
                <a:path w="261619" h="1275079">
                  <a:moveTo>
                    <a:pt x="0" y="0"/>
                  </a:moveTo>
                  <a:lnTo>
                    <a:pt x="261531" y="0"/>
                  </a:lnTo>
                  <a:lnTo>
                    <a:pt x="261531" y="1274872"/>
                  </a:lnTo>
                  <a:lnTo>
                    <a:pt x="0" y="1274872"/>
                  </a:lnTo>
                  <a:lnTo>
                    <a:pt x="0" y="0"/>
                  </a:lnTo>
                  <a:close/>
                </a:path>
              </a:pathLst>
            </a:custGeom>
            <a:ln w="3175">
              <a:solidFill>
                <a:srgbClr val="000000"/>
              </a:solidFill>
            </a:ln>
          </p:spPr>
          <p:txBody>
            <a:bodyPr wrap="square" lIns="0" tIns="0" rIns="0" bIns="0" rtlCol="0"/>
            <a:lstStyle/>
            <a:p/>
          </p:txBody>
        </p:sp>
        <p:sp>
          <p:nvSpPr>
            <p:cNvPr id="137" name="object 137"/>
            <p:cNvSpPr/>
            <p:nvPr/>
          </p:nvSpPr>
          <p:spPr>
            <a:xfrm>
              <a:off x="1505677" y="4346659"/>
              <a:ext cx="261620" cy="1275080"/>
            </a:xfrm>
            <a:custGeom>
              <a:avLst/>
              <a:gdLst/>
              <a:ahLst/>
              <a:cxnLst/>
              <a:rect l="l" t="t" r="r" b="b"/>
              <a:pathLst>
                <a:path w="261619" h="1275079">
                  <a:moveTo>
                    <a:pt x="261531" y="1274872"/>
                  </a:moveTo>
                  <a:lnTo>
                    <a:pt x="0" y="1274872"/>
                  </a:lnTo>
                  <a:lnTo>
                    <a:pt x="0" y="0"/>
                  </a:lnTo>
                  <a:lnTo>
                    <a:pt x="261531" y="0"/>
                  </a:lnTo>
                  <a:lnTo>
                    <a:pt x="261531" y="1274872"/>
                  </a:lnTo>
                  <a:close/>
                </a:path>
              </a:pathLst>
            </a:custGeom>
            <a:solidFill>
              <a:srgbClr val="000000"/>
            </a:solidFill>
          </p:spPr>
          <p:txBody>
            <a:bodyPr wrap="square" lIns="0" tIns="0" rIns="0" bIns="0" rtlCol="0"/>
            <a:lstStyle/>
            <a:p/>
          </p:txBody>
        </p:sp>
        <p:sp>
          <p:nvSpPr>
            <p:cNvPr id="138" name="object 138"/>
            <p:cNvSpPr/>
            <p:nvPr/>
          </p:nvSpPr>
          <p:spPr>
            <a:xfrm>
              <a:off x="1819515" y="3907152"/>
              <a:ext cx="261620" cy="1714500"/>
            </a:xfrm>
            <a:custGeom>
              <a:avLst/>
              <a:gdLst/>
              <a:ahLst/>
              <a:cxnLst/>
              <a:rect l="l" t="t" r="r" b="b"/>
              <a:pathLst>
                <a:path w="261619" h="1714500">
                  <a:moveTo>
                    <a:pt x="261531" y="1714379"/>
                  </a:moveTo>
                  <a:lnTo>
                    <a:pt x="0" y="1714379"/>
                  </a:lnTo>
                  <a:lnTo>
                    <a:pt x="0" y="0"/>
                  </a:lnTo>
                  <a:lnTo>
                    <a:pt x="261531" y="0"/>
                  </a:lnTo>
                  <a:lnTo>
                    <a:pt x="261531" y="1714379"/>
                  </a:lnTo>
                  <a:close/>
                </a:path>
              </a:pathLst>
            </a:custGeom>
            <a:solidFill>
              <a:srgbClr val="899397"/>
            </a:solidFill>
          </p:spPr>
          <p:txBody>
            <a:bodyPr wrap="square" lIns="0" tIns="0" rIns="0" bIns="0" rtlCol="0"/>
            <a:lstStyle/>
            <a:p/>
          </p:txBody>
        </p:sp>
        <p:sp>
          <p:nvSpPr>
            <p:cNvPr id="139" name="object 139"/>
            <p:cNvSpPr/>
            <p:nvPr/>
          </p:nvSpPr>
          <p:spPr>
            <a:xfrm>
              <a:off x="1819515" y="3907152"/>
              <a:ext cx="261620" cy="1714500"/>
            </a:xfrm>
            <a:custGeom>
              <a:avLst/>
              <a:gdLst/>
              <a:ahLst/>
              <a:cxnLst/>
              <a:rect l="l" t="t" r="r" b="b"/>
              <a:pathLst>
                <a:path w="261619" h="1714500">
                  <a:moveTo>
                    <a:pt x="0" y="0"/>
                  </a:moveTo>
                  <a:lnTo>
                    <a:pt x="261531" y="0"/>
                  </a:lnTo>
                  <a:lnTo>
                    <a:pt x="261531" y="1714379"/>
                  </a:lnTo>
                  <a:lnTo>
                    <a:pt x="0" y="1714379"/>
                  </a:lnTo>
                  <a:lnTo>
                    <a:pt x="0" y="0"/>
                  </a:lnTo>
                  <a:close/>
                </a:path>
              </a:pathLst>
            </a:custGeom>
            <a:ln w="3175">
              <a:solidFill>
                <a:srgbClr val="000000"/>
              </a:solidFill>
            </a:ln>
          </p:spPr>
          <p:txBody>
            <a:bodyPr wrap="square" lIns="0" tIns="0" rIns="0" bIns="0" rtlCol="0"/>
            <a:lstStyle/>
            <a:p/>
          </p:txBody>
        </p:sp>
        <p:sp>
          <p:nvSpPr>
            <p:cNvPr id="140" name="object 140"/>
            <p:cNvSpPr/>
            <p:nvPr/>
          </p:nvSpPr>
          <p:spPr>
            <a:xfrm>
              <a:off x="1819515" y="3907152"/>
              <a:ext cx="261620" cy="1714500"/>
            </a:xfrm>
            <a:custGeom>
              <a:avLst/>
              <a:gdLst/>
              <a:ahLst/>
              <a:cxnLst/>
              <a:rect l="l" t="t" r="r" b="b"/>
              <a:pathLst>
                <a:path w="261619" h="1714500">
                  <a:moveTo>
                    <a:pt x="261531" y="1714379"/>
                  </a:moveTo>
                  <a:lnTo>
                    <a:pt x="0" y="1714379"/>
                  </a:lnTo>
                  <a:lnTo>
                    <a:pt x="0" y="0"/>
                  </a:lnTo>
                  <a:lnTo>
                    <a:pt x="261531" y="0"/>
                  </a:lnTo>
                  <a:lnTo>
                    <a:pt x="261531" y="1714379"/>
                  </a:lnTo>
                  <a:close/>
                </a:path>
              </a:pathLst>
            </a:custGeom>
            <a:solidFill>
              <a:srgbClr val="000000"/>
            </a:solidFill>
          </p:spPr>
          <p:txBody>
            <a:bodyPr wrap="square" lIns="0" tIns="0" rIns="0" bIns="0" rtlCol="0"/>
            <a:lstStyle/>
            <a:p/>
          </p:txBody>
        </p:sp>
        <p:sp>
          <p:nvSpPr>
            <p:cNvPr id="141" name="object 141"/>
            <p:cNvSpPr/>
            <p:nvPr/>
          </p:nvSpPr>
          <p:spPr>
            <a:xfrm>
              <a:off x="1819515" y="3907152"/>
              <a:ext cx="261620" cy="1714500"/>
            </a:xfrm>
            <a:custGeom>
              <a:avLst/>
              <a:gdLst/>
              <a:ahLst/>
              <a:cxnLst/>
              <a:rect l="l" t="t" r="r" b="b"/>
              <a:pathLst>
                <a:path w="261619" h="1714500">
                  <a:moveTo>
                    <a:pt x="0" y="0"/>
                  </a:moveTo>
                  <a:lnTo>
                    <a:pt x="261531" y="0"/>
                  </a:lnTo>
                  <a:lnTo>
                    <a:pt x="261531" y="1714379"/>
                  </a:lnTo>
                  <a:lnTo>
                    <a:pt x="0" y="1714379"/>
                  </a:lnTo>
                  <a:lnTo>
                    <a:pt x="0" y="0"/>
                  </a:lnTo>
                  <a:close/>
                </a:path>
              </a:pathLst>
            </a:custGeom>
            <a:ln w="9525">
              <a:solidFill>
                <a:srgbClr val="000000"/>
              </a:solidFill>
            </a:ln>
          </p:spPr>
          <p:txBody>
            <a:bodyPr wrap="square" lIns="0" tIns="0" rIns="0" bIns="0" rtlCol="0"/>
            <a:lstStyle/>
            <a:p/>
          </p:txBody>
        </p:sp>
        <p:sp>
          <p:nvSpPr>
            <p:cNvPr id="142" name="object 142"/>
            <p:cNvSpPr/>
            <p:nvPr/>
          </p:nvSpPr>
          <p:spPr>
            <a:xfrm>
              <a:off x="1505677" y="4346659"/>
              <a:ext cx="261620" cy="1275080"/>
            </a:xfrm>
            <a:custGeom>
              <a:avLst/>
              <a:gdLst/>
              <a:ahLst/>
              <a:cxnLst/>
              <a:rect l="l" t="t" r="r" b="b"/>
              <a:pathLst>
                <a:path w="261619" h="1275079">
                  <a:moveTo>
                    <a:pt x="0" y="0"/>
                  </a:moveTo>
                  <a:lnTo>
                    <a:pt x="261531" y="0"/>
                  </a:lnTo>
                  <a:lnTo>
                    <a:pt x="261531" y="1274872"/>
                  </a:lnTo>
                  <a:lnTo>
                    <a:pt x="0" y="1274872"/>
                  </a:lnTo>
                  <a:lnTo>
                    <a:pt x="0" y="0"/>
                  </a:lnTo>
                  <a:close/>
                </a:path>
              </a:pathLst>
            </a:custGeom>
            <a:ln w="9524">
              <a:solidFill>
                <a:srgbClr val="353535"/>
              </a:solidFill>
            </a:ln>
          </p:spPr>
          <p:txBody>
            <a:bodyPr wrap="square" lIns="0" tIns="0" rIns="0" bIns="0" rtlCol="0"/>
            <a:lstStyle/>
            <a:p/>
          </p:txBody>
        </p:sp>
        <p:sp>
          <p:nvSpPr>
            <p:cNvPr id="143" name="object 143"/>
            <p:cNvSpPr/>
            <p:nvPr/>
          </p:nvSpPr>
          <p:spPr>
            <a:xfrm>
              <a:off x="2081046" y="3309422"/>
              <a:ext cx="261620" cy="2312670"/>
            </a:xfrm>
            <a:custGeom>
              <a:avLst/>
              <a:gdLst/>
              <a:ahLst/>
              <a:cxnLst/>
              <a:rect l="l" t="t" r="r" b="b"/>
              <a:pathLst>
                <a:path w="261619" h="2312670">
                  <a:moveTo>
                    <a:pt x="261531" y="2312108"/>
                  </a:moveTo>
                  <a:lnTo>
                    <a:pt x="0" y="2312108"/>
                  </a:lnTo>
                  <a:lnTo>
                    <a:pt x="0" y="0"/>
                  </a:lnTo>
                  <a:lnTo>
                    <a:pt x="261531" y="0"/>
                  </a:lnTo>
                  <a:lnTo>
                    <a:pt x="261531" y="2312108"/>
                  </a:lnTo>
                  <a:close/>
                </a:path>
              </a:pathLst>
            </a:custGeom>
            <a:solidFill>
              <a:srgbClr val="EFEFF1"/>
            </a:solidFill>
          </p:spPr>
          <p:txBody>
            <a:bodyPr wrap="square" lIns="0" tIns="0" rIns="0" bIns="0" rtlCol="0"/>
            <a:lstStyle/>
            <a:p/>
          </p:txBody>
        </p:sp>
        <p:sp>
          <p:nvSpPr>
            <p:cNvPr id="144" name="object 144"/>
            <p:cNvSpPr/>
            <p:nvPr/>
          </p:nvSpPr>
          <p:spPr>
            <a:xfrm>
              <a:off x="2081046" y="3309422"/>
              <a:ext cx="261620" cy="2312670"/>
            </a:xfrm>
            <a:custGeom>
              <a:avLst/>
              <a:gdLst/>
              <a:ahLst/>
              <a:cxnLst/>
              <a:rect l="l" t="t" r="r" b="b"/>
              <a:pathLst>
                <a:path w="261619" h="2312670">
                  <a:moveTo>
                    <a:pt x="0" y="0"/>
                  </a:moveTo>
                  <a:lnTo>
                    <a:pt x="261531" y="0"/>
                  </a:lnTo>
                  <a:lnTo>
                    <a:pt x="261531" y="2312108"/>
                  </a:lnTo>
                  <a:lnTo>
                    <a:pt x="0" y="2312108"/>
                  </a:lnTo>
                  <a:lnTo>
                    <a:pt x="0" y="0"/>
                  </a:lnTo>
                  <a:close/>
                </a:path>
              </a:pathLst>
            </a:custGeom>
            <a:ln w="3175">
              <a:solidFill>
                <a:srgbClr val="000000"/>
              </a:solidFill>
            </a:ln>
          </p:spPr>
          <p:txBody>
            <a:bodyPr wrap="square" lIns="0" tIns="0" rIns="0" bIns="0" rtlCol="0"/>
            <a:lstStyle/>
            <a:p/>
          </p:txBody>
        </p:sp>
        <p:sp>
          <p:nvSpPr>
            <p:cNvPr id="145" name="object 145"/>
            <p:cNvSpPr/>
            <p:nvPr/>
          </p:nvSpPr>
          <p:spPr>
            <a:xfrm>
              <a:off x="2081046" y="3309422"/>
              <a:ext cx="261620" cy="2312670"/>
            </a:xfrm>
            <a:custGeom>
              <a:avLst/>
              <a:gdLst/>
              <a:ahLst/>
              <a:cxnLst/>
              <a:rect l="l" t="t" r="r" b="b"/>
              <a:pathLst>
                <a:path w="261619" h="2312670">
                  <a:moveTo>
                    <a:pt x="261531" y="2312108"/>
                  </a:moveTo>
                  <a:lnTo>
                    <a:pt x="0" y="2312108"/>
                  </a:lnTo>
                  <a:lnTo>
                    <a:pt x="0" y="0"/>
                  </a:lnTo>
                  <a:lnTo>
                    <a:pt x="261531" y="0"/>
                  </a:lnTo>
                  <a:lnTo>
                    <a:pt x="261531" y="2312108"/>
                  </a:lnTo>
                  <a:close/>
                </a:path>
              </a:pathLst>
            </a:custGeom>
            <a:solidFill>
              <a:srgbClr val="000000"/>
            </a:solidFill>
          </p:spPr>
          <p:txBody>
            <a:bodyPr wrap="square" lIns="0" tIns="0" rIns="0" bIns="0" rtlCol="0"/>
            <a:lstStyle/>
            <a:p/>
          </p:txBody>
        </p:sp>
        <p:sp>
          <p:nvSpPr>
            <p:cNvPr id="146" name="object 146"/>
            <p:cNvSpPr/>
            <p:nvPr/>
          </p:nvSpPr>
          <p:spPr>
            <a:xfrm>
              <a:off x="2394885" y="3240920"/>
              <a:ext cx="261620" cy="2380615"/>
            </a:xfrm>
            <a:custGeom>
              <a:avLst/>
              <a:gdLst/>
              <a:ahLst/>
              <a:cxnLst/>
              <a:rect l="l" t="t" r="r" b="b"/>
              <a:pathLst>
                <a:path w="261619" h="2380615">
                  <a:moveTo>
                    <a:pt x="261531" y="2380611"/>
                  </a:moveTo>
                  <a:lnTo>
                    <a:pt x="0" y="2380611"/>
                  </a:lnTo>
                  <a:lnTo>
                    <a:pt x="0" y="0"/>
                  </a:lnTo>
                  <a:lnTo>
                    <a:pt x="261531" y="0"/>
                  </a:lnTo>
                  <a:lnTo>
                    <a:pt x="261531" y="2380611"/>
                  </a:lnTo>
                  <a:close/>
                </a:path>
              </a:pathLst>
            </a:custGeom>
            <a:solidFill>
              <a:srgbClr val="899397"/>
            </a:solidFill>
          </p:spPr>
          <p:txBody>
            <a:bodyPr wrap="square" lIns="0" tIns="0" rIns="0" bIns="0" rtlCol="0"/>
            <a:lstStyle/>
            <a:p/>
          </p:txBody>
        </p:sp>
        <p:sp>
          <p:nvSpPr>
            <p:cNvPr id="147" name="object 147"/>
            <p:cNvSpPr/>
            <p:nvPr/>
          </p:nvSpPr>
          <p:spPr>
            <a:xfrm>
              <a:off x="2394885" y="3240920"/>
              <a:ext cx="261620" cy="2380615"/>
            </a:xfrm>
            <a:custGeom>
              <a:avLst/>
              <a:gdLst/>
              <a:ahLst/>
              <a:cxnLst/>
              <a:rect l="l" t="t" r="r" b="b"/>
              <a:pathLst>
                <a:path w="261619" h="2380615">
                  <a:moveTo>
                    <a:pt x="0" y="0"/>
                  </a:moveTo>
                  <a:lnTo>
                    <a:pt x="261531" y="0"/>
                  </a:lnTo>
                  <a:lnTo>
                    <a:pt x="261531" y="2380611"/>
                  </a:lnTo>
                  <a:lnTo>
                    <a:pt x="0" y="2380611"/>
                  </a:lnTo>
                  <a:lnTo>
                    <a:pt x="0" y="0"/>
                  </a:lnTo>
                  <a:close/>
                </a:path>
              </a:pathLst>
            </a:custGeom>
            <a:ln w="3175">
              <a:solidFill>
                <a:srgbClr val="000000"/>
              </a:solidFill>
            </a:ln>
          </p:spPr>
          <p:txBody>
            <a:bodyPr wrap="square" lIns="0" tIns="0" rIns="0" bIns="0" rtlCol="0"/>
            <a:lstStyle/>
            <a:p/>
          </p:txBody>
        </p:sp>
        <p:sp>
          <p:nvSpPr>
            <p:cNvPr id="148" name="object 148"/>
            <p:cNvSpPr/>
            <p:nvPr/>
          </p:nvSpPr>
          <p:spPr>
            <a:xfrm>
              <a:off x="2394885" y="3240920"/>
              <a:ext cx="261620" cy="2380615"/>
            </a:xfrm>
            <a:custGeom>
              <a:avLst/>
              <a:gdLst/>
              <a:ahLst/>
              <a:cxnLst/>
              <a:rect l="l" t="t" r="r" b="b"/>
              <a:pathLst>
                <a:path w="261619" h="2380615">
                  <a:moveTo>
                    <a:pt x="261531" y="2380611"/>
                  </a:moveTo>
                  <a:lnTo>
                    <a:pt x="0" y="2380611"/>
                  </a:lnTo>
                  <a:lnTo>
                    <a:pt x="0" y="0"/>
                  </a:lnTo>
                  <a:lnTo>
                    <a:pt x="261531" y="0"/>
                  </a:lnTo>
                  <a:lnTo>
                    <a:pt x="261531" y="2380611"/>
                  </a:lnTo>
                  <a:close/>
                </a:path>
              </a:pathLst>
            </a:custGeom>
            <a:solidFill>
              <a:srgbClr val="000000"/>
            </a:solidFill>
          </p:spPr>
          <p:txBody>
            <a:bodyPr wrap="square" lIns="0" tIns="0" rIns="0" bIns="0" rtlCol="0"/>
            <a:lstStyle/>
            <a:p/>
          </p:txBody>
        </p:sp>
        <p:sp>
          <p:nvSpPr>
            <p:cNvPr id="149" name="object 149"/>
            <p:cNvSpPr/>
            <p:nvPr/>
          </p:nvSpPr>
          <p:spPr>
            <a:xfrm>
              <a:off x="2394885" y="3240920"/>
              <a:ext cx="261620" cy="2380615"/>
            </a:xfrm>
            <a:custGeom>
              <a:avLst/>
              <a:gdLst/>
              <a:ahLst/>
              <a:cxnLst/>
              <a:rect l="l" t="t" r="r" b="b"/>
              <a:pathLst>
                <a:path w="261619" h="2380615">
                  <a:moveTo>
                    <a:pt x="0" y="0"/>
                  </a:moveTo>
                  <a:lnTo>
                    <a:pt x="261531" y="0"/>
                  </a:lnTo>
                  <a:lnTo>
                    <a:pt x="261531" y="2380611"/>
                  </a:lnTo>
                  <a:lnTo>
                    <a:pt x="0" y="2380611"/>
                  </a:lnTo>
                  <a:lnTo>
                    <a:pt x="0" y="0"/>
                  </a:lnTo>
                  <a:close/>
                </a:path>
              </a:pathLst>
            </a:custGeom>
            <a:ln w="9525">
              <a:solidFill>
                <a:srgbClr val="000000"/>
              </a:solidFill>
            </a:ln>
          </p:spPr>
          <p:txBody>
            <a:bodyPr wrap="square" lIns="0" tIns="0" rIns="0" bIns="0" rtlCol="0"/>
            <a:lstStyle/>
            <a:p/>
          </p:txBody>
        </p:sp>
        <p:sp>
          <p:nvSpPr>
            <p:cNvPr id="150" name="object 150"/>
            <p:cNvSpPr/>
            <p:nvPr/>
          </p:nvSpPr>
          <p:spPr>
            <a:xfrm>
              <a:off x="2081046" y="3309422"/>
              <a:ext cx="261620" cy="2312670"/>
            </a:xfrm>
            <a:custGeom>
              <a:avLst/>
              <a:gdLst/>
              <a:ahLst/>
              <a:cxnLst/>
              <a:rect l="l" t="t" r="r" b="b"/>
              <a:pathLst>
                <a:path w="261619" h="2312670">
                  <a:moveTo>
                    <a:pt x="0" y="0"/>
                  </a:moveTo>
                  <a:lnTo>
                    <a:pt x="261531" y="0"/>
                  </a:lnTo>
                  <a:lnTo>
                    <a:pt x="261531" y="2312108"/>
                  </a:lnTo>
                  <a:lnTo>
                    <a:pt x="0" y="2312108"/>
                  </a:lnTo>
                  <a:lnTo>
                    <a:pt x="0" y="0"/>
                  </a:lnTo>
                  <a:close/>
                </a:path>
              </a:pathLst>
            </a:custGeom>
            <a:ln w="9524">
              <a:solidFill>
                <a:srgbClr val="353535"/>
              </a:solidFill>
            </a:ln>
          </p:spPr>
          <p:txBody>
            <a:bodyPr wrap="square" lIns="0" tIns="0" rIns="0" bIns="0" rtlCol="0"/>
            <a:lstStyle/>
            <a:p/>
          </p:txBody>
        </p:sp>
        <p:sp>
          <p:nvSpPr>
            <p:cNvPr id="151" name="object 151"/>
            <p:cNvSpPr/>
            <p:nvPr/>
          </p:nvSpPr>
          <p:spPr>
            <a:xfrm>
              <a:off x="2656417" y="2297041"/>
              <a:ext cx="261620" cy="3324860"/>
            </a:xfrm>
            <a:custGeom>
              <a:avLst/>
              <a:gdLst/>
              <a:ahLst/>
              <a:cxnLst/>
              <a:rect l="l" t="t" r="r" b="b"/>
              <a:pathLst>
                <a:path w="261619" h="3324860">
                  <a:moveTo>
                    <a:pt x="261531" y="3324490"/>
                  </a:moveTo>
                  <a:lnTo>
                    <a:pt x="0" y="3324490"/>
                  </a:lnTo>
                  <a:lnTo>
                    <a:pt x="0" y="0"/>
                  </a:lnTo>
                  <a:lnTo>
                    <a:pt x="261531" y="0"/>
                  </a:lnTo>
                  <a:lnTo>
                    <a:pt x="261531" y="3324490"/>
                  </a:lnTo>
                  <a:close/>
                </a:path>
              </a:pathLst>
            </a:custGeom>
            <a:solidFill>
              <a:srgbClr val="EFEFF1"/>
            </a:solidFill>
          </p:spPr>
          <p:txBody>
            <a:bodyPr wrap="square" lIns="0" tIns="0" rIns="0" bIns="0" rtlCol="0"/>
            <a:lstStyle/>
            <a:p/>
          </p:txBody>
        </p:sp>
        <p:sp>
          <p:nvSpPr>
            <p:cNvPr id="152" name="object 152"/>
            <p:cNvSpPr/>
            <p:nvPr/>
          </p:nvSpPr>
          <p:spPr>
            <a:xfrm>
              <a:off x="2656417" y="2297041"/>
              <a:ext cx="261620" cy="3324860"/>
            </a:xfrm>
            <a:custGeom>
              <a:avLst/>
              <a:gdLst/>
              <a:ahLst/>
              <a:cxnLst/>
              <a:rect l="l" t="t" r="r" b="b"/>
              <a:pathLst>
                <a:path w="261619" h="3324860">
                  <a:moveTo>
                    <a:pt x="0" y="0"/>
                  </a:moveTo>
                  <a:lnTo>
                    <a:pt x="261531" y="0"/>
                  </a:lnTo>
                  <a:lnTo>
                    <a:pt x="261531" y="3324490"/>
                  </a:lnTo>
                  <a:lnTo>
                    <a:pt x="0" y="3324490"/>
                  </a:lnTo>
                  <a:lnTo>
                    <a:pt x="0" y="0"/>
                  </a:lnTo>
                  <a:close/>
                </a:path>
              </a:pathLst>
            </a:custGeom>
            <a:ln w="3175">
              <a:solidFill>
                <a:srgbClr val="000000"/>
              </a:solidFill>
            </a:ln>
          </p:spPr>
          <p:txBody>
            <a:bodyPr wrap="square" lIns="0" tIns="0" rIns="0" bIns="0" rtlCol="0"/>
            <a:lstStyle/>
            <a:p/>
          </p:txBody>
        </p:sp>
        <p:sp>
          <p:nvSpPr>
            <p:cNvPr id="153" name="object 153"/>
            <p:cNvSpPr/>
            <p:nvPr/>
          </p:nvSpPr>
          <p:spPr>
            <a:xfrm>
              <a:off x="2656417" y="2297041"/>
              <a:ext cx="261620" cy="3324860"/>
            </a:xfrm>
            <a:custGeom>
              <a:avLst/>
              <a:gdLst/>
              <a:ahLst/>
              <a:cxnLst/>
              <a:rect l="l" t="t" r="r" b="b"/>
              <a:pathLst>
                <a:path w="261619" h="3324860">
                  <a:moveTo>
                    <a:pt x="261531" y="3324490"/>
                  </a:moveTo>
                  <a:lnTo>
                    <a:pt x="0" y="3324490"/>
                  </a:lnTo>
                  <a:lnTo>
                    <a:pt x="0" y="0"/>
                  </a:lnTo>
                  <a:lnTo>
                    <a:pt x="261531" y="0"/>
                  </a:lnTo>
                  <a:lnTo>
                    <a:pt x="261531" y="3324490"/>
                  </a:lnTo>
                  <a:close/>
                </a:path>
              </a:pathLst>
            </a:custGeom>
            <a:solidFill>
              <a:srgbClr val="000000"/>
            </a:solidFill>
          </p:spPr>
          <p:txBody>
            <a:bodyPr wrap="square" lIns="0" tIns="0" rIns="0" bIns="0" rtlCol="0"/>
            <a:lstStyle/>
            <a:p/>
          </p:txBody>
        </p:sp>
        <p:sp>
          <p:nvSpPr>
            <p:cNvPr id="154" name="object 154"/>
            <p:cNvSpPr/>
            <p:nvPr/>
          </p:nvSpPr>
          <p:spPr>
            <a:xfrm>
              <a:off x="2970255" y="3605680"/>
              <a:ext cx="261620" cy="2016125"/>
            </a:xfrm>
            <a:custGeom>
              <a:avLst/>
              <a:gdLst/>
              <a:ahLst/>
              <a:cxnLst/>
              <a:rect l="l" t="t" r="r" b="b"/>
              <a:pathLst>
                <a:path w="261619" h="2016125">
                  <a:moveTo>
                    <a:pt x="261531" y="2015850"/>
                  </a:moveTo>
                  <a:lnTo>
                    <a:pt x="0" y="2015850"/>
                  </a:lnTo>
                  <a:lnTo>
                    <a:pt x="0" y="0"/>
                  </a:lnTo>
                  <a:lnTo>
                    <a:pt x="261531" y="0"/>
                  </a:lnTo>
                  <a:lnTo>
                    <a:pt x="261531" y="2015850"/>
                  </a:lnTo>
                  <a:close/>
                </a:path>
              </a:pathLst>
            </a:custGeom>
            <a:solidFill>
              <a:srgbClr val="899397"/>
            </a:solidFill>
          </p:spPr>
          <p:txBody>
            <a:bodyPr wrap="square" lIns="0" tIns="0" rIns="0" bIns="0" rtlCol="0"/>
            <a:lstStyle/>
            <a:p/>
          </p:txBody>
        </p:sp>
        <p:sp>
          <p:nvSpPr>
            <p:cNvPr id="155" name="object 155"/>
            <p:cNvSpPr/>
            <p:nvPr/>
          </p:nvSpPr>
          <p:spPr>
            <a:xfrm>
              <a:off x="2970255" y="3605680"/>
              <a:ext cx="261620" cy="2016125"/>
            </a:xfrm>
            <a:custGeom>
              <a:avLst/>
              <a:gdLst/>
              <a:ahLst/>
              <a:cxnLst/>
              <a:rect l="l" t="t" r="r" b="b"/>
              <a:pathLst>
                <a:path w="261619" h="2016125">
                  <a:moveTo>
                    <a:pt x="0" y="0"/>
                  </a:moveTo>
                  <a:lnTo>
                    <a:pt x="261531" y="0"/>
                  </a:lnTo>
                  <a:lnTo>
                    <a:pt x="261531" y="2015850"/>
                  </a:lnTo>
                  <a:lnTo>
                    <a:pt x="0" y="2015850"/>
                  </a:lnTo>
                  <a:lnTo>
                    <a:pt x="0" y="0"/>
                  </a:lnTo>
                  <a:close/>
                </a:path>
              </a:pathLst>
            </a:custGeom>
            <a:ln w="3175">
              <a:solidFill>
                <a:srgbClr val="000000"/>
              </a:solidFill>
            </a:ln>
          </p:spPr>
          <p:txBody>
            <a:bodyPr wrap="square" lIns="0" tIns="0" rIns="0" bIns="0" rtlCol="0"/>
            <a:lstStyle/>
            <a:p/>
          </p:txBody>
        </p:sp>
        <p:sp>
          <p:nvSpPr>
            <p:cNvPr id="156" name="object 156"/>
            <p:cNvSpPr/>
            <p:nvPr/>
          </p:nvSpPr>
          <p:spPr>
            <a:xfrm>
              <a:off x="2970255" y="3605680"/>
              <a:ext cx="261620" cy="2016125"/>
            </a:xfrm>
            <a:custGeom>
              <a:avLst/>
              <a:gdLst/>
              <a:ahLst/>
              <a:cxnLst/>
              <a:rect l="l" t="t" r="r" b="b"/>
              <a:pathLst>
                <a:path w="261619" h="2016125">
                  <a:moveTo>
                    <a:pt x="261531" y="2015850"/>
                  </a:moveTo>
                  <a:lnTo>
                    <a:pt x="0" y="2015850"/>
                  </a:lnTo>
                  <a:lnTo>
                    <a:pt x="0" y="0"/>
                  </a:lnTo>
                  <a:lnTo>
                    <a:pt x="261531" y="0"/>
                  </a:lnTo>
                  <a:lnTo>
                    <a:pt x="261531" y="2015850"/>
                  </a:lnTo>
                  <a:close/>
                </a:path>
              </a:pathLst>
            </a:custGeom>
            <a:solidFill>
              <a:srgbClr val="000000"/>
            </a:solidFill>
          </p:spPr>
          <p:txBody>
            <a:bodyPr wrap="square" lIns="0" tIns="0" rIns="0" bIns="0" rtlCol="0"/>
            <a:lstStyle/>
            <a:p/>
          </p:txBody>
        </p:sp>
        <p:sp>
          <p:nvSpPr>
            <p:cNvPr id="157" name="object 157"/>
            <p:cNvSpPr/>
            <p:nvPr/>
          </p:nvSpPr>
          <p:spPr>
            <a:xfrm>
              <a:off x="2970255" y="3605680"/>
              <a:ext cx="261620" cy="2016125"/>
            </a:xfrm>
            <a:custGeom>
              <a:avLst/>
              <a:gdLst/>
              <a:ahLst/>
              <a:cxnLst/>
              <a:rect l="l" t="t" r="r" b="b"/>
              <a:pathLst>
                <a:path w="261619" h="2016125">
                  <a:moveTo>
                    <a:pt x="0" y="0"/>
                  </a:moveTo>
                  <a:lnTo>
                    <a:pt x="261531" y="0"/>
                  </a:lnTo>
                  <a:lnTo>
                    <a:pt x="261531" y="2015850"/>
                  </a:lnTo>
                  <a:lnTo>
                    <a:pt x="0" y="2015850"/>
                  </a:lnTo>
                  <a:lnTo>
                    <a:pt x="0" y="0"/>
                  </a:lnTo>
                  <a:close/>
                </a:path>
              </a:pathLst>
            </a:custGeom>
            <a:ln w="9524">
              <a:solidFill>
                <a:srgbClr val="000000"/>
              </a:solidFill>
            </a:ln>
          </p:spPr>
          <p:txBody>
            <a:bodyPr wrap="square" lIns="0" tIns="0" rIns="0" bIns="0" rtlCol="0"/>
            <a:lstStyle/>
            <a:p/>
          </p:txBody>
        </p:sp>
        <p:sp>
          <p:nvSpPr>
            <p:cNvPr id="158" name="object 158"/>
            <p:cNvSpPr/>
            <p:nvPr/>
          </p:nvSpPr>
          <p:spPr>
            <a:xfrm>
              <a:off x="2656417" y="2297041"/>
              <a:ext cx="261620" cy="3324860"/>
            </a:xfrm>
            <a:custGeom>
              <a:avLst/>
              <a:gdLst/>
              <a:ahLst/>
              <a:cxnLst/>
              <a:rect l="l" t="t" r="r" b="b"/>
              <a:pathLst>
                <a:path w="261619" h="3324860">
                  <a:moveTo>
                    <a:pt x="0" y="0"/>
                  </a:moveTo>
                  <a:lnTo>
                    <a:pt x="261531" y="0"/>
                  </a:lnTo>
                  <a:lnTo>
                    <a:pt x="261531" y="3324490"/>
                  </a:lnTo>
                  <a:lnTo>
                    <a:pt x="0" y="3324490"/>
                  </a:lnTo>
                  <a:lnTo>
                    <a:pt x="0" y="0"/>
                  </a:lnTo>
                  <a:close/>
                </a:path>
              </a:pathLst>
            </a:custGeom>
            <a:ln w="9525">
              <a:solidFill>
                <a:srgbClr val="353535"/>
              </a:solidFill>
            </a:ln>
          </p:spPr>
          <p:txBody>
            <a:bodyPr wrap="square" lIns="0" tIns="0" rIns="0" bIns="0" rtlCol="0"/>
            <a:lstStyle/>
            <a:p/>
          </p:txBody>
        </p:sp>
        <p:sp>
          <p:nvSpPr>
            <p:cNvPr id="159" name="object 159"/>
            <p:cNvSpPr/>
            <p:nvPr/>
          </p:nvSpPr>
          <p:spPr>
            <a:xfrm>
              <a:off x="3231786" y="2911744"/>
              <a:ext cx="261620" cy="2710180"/>
            </a:xfrm>
            <a:custGeom>
              <a:avLst/>
              <a:gdLst/>
              <a:ahLst/>
              <a:cxnLst/>
              <a:rect l="l" t="t" r="r" b="b"/>
              <a:pathLst>
                <a:path w="261620" h="2710179">
                  <a:moveTo>
                    <a:pt x="261531" y="2709787"/>
                  </a:moveTo>
                  <a:lnTo>
                    <a:pt x="0" y="2709787"/>
                  </a:lnTo>
                  <a:lnTo>
                    <a:pt x="0" y="0"/>
                  </a:lnTo>
                  <a:lnTo>
                    <a:pt x="261531" y="0"/>
                  </a:lnTo>
                  <a:lnTo>
                    <a:pt x="261531" y="2709787"/>
                  </a:lnTo>
                  <a:close/>
                </a:path>
              </a:pathLst>
            </a:custGeom>
            <a:solidFill>
              <a:srgbClr val="EFEFF1"/>
            </a:solidFill>
          </p:spPr>
          <p:txBody>
            <a:bodyPr wrap="square" lIns="0" tIns="0" rIns="0" bIns="0" rtlCol="0"/>
            <a:lstStyle/>
            <a:p/>
          </p:txBody>
        </p:sp>
        <p:sp>
          <p:nvSpPr>
            <p:cNvPr id="160" name="object 160"/>
            <p:cNvSpPr/>
            <p:nvPr/>
          </p:nvSpPr>
          <p:spPr>
            <a:xfrm>
              <a:off x="3231786" y="2911744"/>
              <a:ext cx="261620" cy="2710180"/>
            </a:xfrm>
            <a:custGeom>
              <a:avLst/>
              <a:gdLst/>
              <a:ahLst/>
              <a:cxnLst/>
              <a:rect l="l" t="t" r="r" b="b"/>
              <a:pathLst>
                <a:path w="261620" h="2710179">
                  <a:moveTo>
                    <a:pt x="0" y="0"/>
                  </a:moveTo>
                  <a:lnTo>
                    <a:pt x="261531" y="0"/>
                  </a:lnTo>
                  <a:lnTo>
                    <a:pt x="261531" y="2709787"/>
                  </a:lnTo>
                  <a:lnTo>
                    <a:pt x="0" y="2709787"/>
                  </a:lnTo>
                  <a:lnTo>
                    <a:pt x="0" y="0"/>
                  </a:lnTo>
                  <a:close/>
                </a:path>
              </a:pathLst>
            </a:custGeom>
            <a:ln w="3175">
              <a:solidFill>
                <a:srgbClr val="000000"/>
              </a:solidFill>
            </a:ln>
          </p:spPr>
          <p:txBody>
            <a:bodyPr wrap="square" lIns="0" tIns="0" rIns="0" bIns="0" rtlCol="0"/>
            <a:lstStyle/>
            <a:p/>
          </p:txBody>
        </p:sp>
        <p:sp>
          <p:nvSpPr>
            <p:cNvPr id="161" name="object 161"/>
            <p:cNvSpPr/>
            <p:nvPr/>
          </p:nvSpPr>
          <p:spPr>
            <a:xfrm>
              <a:off x="3231786" y="2911744"/>
              <a:ext cx="261620" cy="2710180"/>
            </a:xfrm>
            <a:custGeom>
              <a:avLst/>
              <a:gdLst/>
              <a:ahLst/>
              <a:cxnLst/>
              <a:rect l="l" t="t" r="r" b="b"/>
              <a:pathLst>
                <a:path w="261620" h="2710179">
                  <a:moveTo>
                    <a:pt x="261531" y="2709787"/>
                  </a:moveTo>
                  <a:lnTo>
                    <a:pt x="0" y="2709787"/>
                  </a:lnTo>
                  <a:lnTo>
                    <a:pt x="0" y="0"/>
                  </a:lnTo>
                  <a:lnTo>
                    <a:pt x="261531" y="0"/>
                  </a:lnTo>
                  <a:lnTo>
                    <a:pt x="261531" y="2709787"/>
                  </a:lnTo>
                  <a:close/>
                </a:path>
              </a:pathLst>
            </a:custGeom>
            <a:solidFill>
              <a:srgbClr val="000000"/>
            </a:solidFill>
          </p:spPr>
          <p:txBody>
            <a:bodyPr wrap="square" lIns="0" tIns="0" rIns="0" bIns="0" rtlCol="0"/>
            <a:lstStyle/>
            <a:p/>
          </p:txBody>
        </p:sp>
        <p:sp>
          <p:nvSpPr>
            <p:cNvPr id="162" name="object 162"/>
            <p:cNvSpPr/>
            <p:nvPr/>
          </p:nvSpPr>
          <p:spPr>
            <a:xfrm>
              <a:off x="3231786" y="2911744"/>
              <a:ext cx="261620" cy="2710180"/>
            </a:xfrm>
            <a:custGeom>
              <a:avLst/>
              <a:gdLst/>
              <a:ahLst/>
              <a:cxnLst/>
              <a:rect l="l" t="t" r="r" b="b"/>
              <a:pathLst>
                <a:path w="261620" h="2710179">
                  <a:moveTo>
                    <a:pt x="0" y="0"/>
                  </a:moveTo>
                  <a:lnTo>
                    <a:pt x="261531" y="0"/>
                  </a:lnTo>
                  <a:lnTo>
                    <a:pt x="261531" y="2709787"/>
                  </a:lnTo>
                  <a:lnTo>
                    <a:pt x="0" y="2709787"/>
                  </a:lnTo>
                  <a:lnTo>
                    <a:pt x="0" y="0"/>
                  </a:lnTo>
                  <a:close/>
                </a:path>
              </a:pathLst>
            </a:custGeom>
            <a:ln w="9525">
              <a:solidFill>
                <a:srgbClr val="353535"/>
              </a:solidFill>
            </a:ln>
          </p:spPr>
          <p:txBody>
            <a:bodyPr wrap="square" lIns="0" tIns="0" rIns="0" bIns="0" rtlCol="0"/>
            <a:lstStyle/>
            <a:p/>
          </p:txBody>
        </p:sp>
        <p:sp>
          <p:nvSpPr>
            <p:cNvPr id="163" name="object 163"/>
            <p:cNvSpPr/>
            <p:nvPr/>
          </p:nvSpPr>
          <p:spPr>
            <a:xfrm>
              <a:off x="642622" y="5621532"/>
              <a:ext cx="2877185" cy="0"/>
            </a:xfrm>
            <a:custGeom>
              <a:avLst/>
              <a:gdLst/>
              <a:ahLst/>
              <a:cxnLst/>
              <a:rect l="l" t="t" r="r" b="b"/>
              <a:pathLst>
                <a:path w="2877185">
                  <a:moveTo>
                    <a:pt x="2876849" y="0"/>
                  </a:moveTo>
                  <a:lnTo>
                    <a:pt x="0" y="0"/>
                  </a:lnTo>
                </a:path>
              </a:pathLst>
            </a:custGeom>
            <a:solidFill>
              <a:srgbClr val="000000"/>
            </a:solidFill>
          </p:spPr>
          <p:txBody>
            <a:bodyPr wrap="square" lIns="0" tIns="0" rIns="0" bIns="0" rtlCol="0"/>
            <a:lstStyle/>
            <a:p/>
          </p:txBody>
        </p:sp>
        <p:sp>
          <p:nvSpPr>
            <p:cNvPr id="164" name="object 164"/>
            <p:cNvSpPr/>
            <p:nvPr/>
          </p:nvSpPr>
          <p:spPr>
            <a:xfrm>
              <a:off x="642622" y="5621532"/>
              <a:ext cx="2877185" cy="0"/>
            </a:xfrm>
            <a:custGeom>
              <a:avLst/>
              <a:gdLst/>
              <a:ahLst/>
              <a:cxnLst/>
              <a:rect l="l" t="t" r="r" b="b"/>
              <a:pathLst>
                <a:path w="2877185">
                  <a:moveTo>
                    <a:pt x="0" y="0"/>
                  </a:moveTo>
                  <a:lnTo>
                    <a:pt x="2876849" y="0"/>
                  </a:lnTo>
                </a:path>
              </a:pathLst>
            </a:custGeom>
            <a:ln w="9525">
              <a:solidFill>
                <a:srgbClr val="ADB4B7"/>
              </a:solidFill>
            </a:ln>
          </p:spPr>
          <p:txBody>
            <a:bodyPr wrap="square" lIns="0" tIns="0" rIns="0" bIns="0" rtlCol="0"/>
            <a:lstStyle/>
            <a:p/>
          </p:txBody>
        </p:sp>
        <p:sp>
          <p:nvSpPr>
            <p:cNvPr id="165" name="object 165"/>
            <p:cNvSpPr/>
            <p:nvPr/>
          </p:nvSpPr>
          <p:spPr>
            <a:xfrm>
              <a:off x="642622" y="1984233"/>
              <a:ext cx="0" cy="3637915"/>
            </a:xfrm>
            <a:custGeom>
              <a:avLst/>
              <a:gdLst/>
              <a:ahLst/>
              <a:cxnLst/>
              <a:rect l="l" t="t" r="r" b="b"/>
              <a:pathLst>
                <a:path h="3637915">
                  <a:moveTo>
                    <a:pt x="0" y="3637298"/>
                  </a:moveTo>
                  <a:lnTo>
                    <a:pt x="0" y="0"/>
                  </a:lnTo>
                </a:path>
              </a:pathLst>
            </a:custGeom>
            <a:solidFill>
              <a:srgbClr val="000000"/>
            </a:solidFill>
          </p:spPr>
          <p:txBody>
            <a:bodyPr wrap="square" lIns="0" tIns="0" rIns="0" bIns="0" rtlCol="0"/>
            <a:lstStyle/>
            <a:p/>
          </p:txBody>
        </p:sp>
        <p:sp>
          <p:nvSpPr>
            <p:cNvPr id="166" name="object 166"/>
            <p:cNvSpPr/>
            <p:nvPr/>
          </p:nvSpPr>
          <p:spPr>
            <a:xfrm>
              <a:off x="642622" y="1984233"/>
              <a:ext cx="0" cy="3637915"/>
            </a:xfrm>
            <a:custGeom>
              <a:avLst/>
              <a:gdLst/>
              <a:ahLst/>
              <a:cxnLst/>
              <a:rect l="l" t="t" r="r" b="b"/>
              <a:pathLst>
                <a:path h="3637915">
                  <a:moveTo>
                    <a:pt x="0" y="0"/>
                  </a:moveTo>
                  <a:lnTo>
                    <a:pt x="0" y="3637298"/>
                  </a:lnTo>
                </a:path>
              </a:pathLst>
            </a:custGeom>
            <a:ln w="12700">
              <a:solidFill>
                <a:srgbClr val="ADB4B7"/>
              </a:solidFill>
            </a:ln>
          </p:spPr>
          <p:txBody>
            <a:bodyPr wrap="square" lIns="0" tIns="0" rIns="0" bIns="0" rtlCol="0"/>
            <a:lstStyle/>
            <a:p/>
          </p:txBody>
        </p:sp>
        <p:sp>
          <p:nvSpPr>
            <p:cNvPr id="167" name="object 167"/>
            <p:cNvSpPr/>
            <p:nvPr/>
          </p:nvSpPr>
          <p:spPr>
            <a:xfrm>
              <a:off x="608332" y="5621532"/>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68" name="object 168"/>
            <p:cNvSpPr/>
            <p:nvPr/>
          </p:nvSpPr>
          <p:spPr>
            <a:xfrm>
              <a:off x="608332" y="5621532"/>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69" name="object 169"/>
            <p:cNvSpPr/>
            <p:nvPr/>
          </p:nvSpPr>
          <p:spPr>
            <a:xfrm>
              <a:off x="608332" y="5015315"/>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70" name="object 170"/>
            <p:cNvSpPr/>
            <p:nvPr/>
          </p:nvSpPr>
          <p:spPr>
            <a:xfrm>
              <a:off x="608332" y="5015315"/>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71" name="object 171"/>
            <p:cNvSpPr/>
            <p:nvPr/>
          </p:nvSpPr>
          <p:spPr>
            <a:xfrm>
              <a:off x="608332" y="4409099"/>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72" name="object 172"/>
            <p:cNvSpPr/>
            <p:nvPr/>
          </p:nvSpPr>
          <p:spPr>
            <a:xfrm>
              <a:off x="608332" y="4409099"/>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73" name="object 173"/>
            <p:cNvSpPr/>
            <p:nvPr/>
          </p:nvSpPr>
          <p:spPr>
            <a:xfrm>
              <a:off x="608332" y="3802882"/>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74" name="object 174"/>
            <p:cNvSpPr/>
            <p:nvPr/>
          </p:nvSpPr>
          <p:spPr>
            <a:xfrm>
              <a:off x="608332" y="3802882"/>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75" name="object 175"/>
            <p:cNvSpPr/>
            <p:nvPr/>
          </p:nvSpPr>
          <p:spPr>
            <a:xfrm>
              <a:off x="608332" y="3196666"/>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76" name="object 176"/>
            <p:cNvSpPr/>
            <p:nvPr/>
          </p:nvSpPr>
          <p:spPr>
            <a:xfrm>
              <a:off x="608332" y="3196666"/>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77" name="object 177"/>
            <p:cNvSpPr/>
            <p:nvPr/>
          </p:nvSpPr>
          <p:spPr>
            <a:xfrm>
              <a:off x="608332" y="2590450"/>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78" name="object 178"/>
            <p:cNvSpPr/>
            <p:nvPr/>
          </p:nvSpPr>
          <p:spPr>
            <a:xfrm>
              <a:off x="608332" y="2590450"/>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79" name="object 179"/>
            <p:cNvSpPr/>
            <p:nvPr/>
          </p:nvSpPr>
          <p:spPr>
            <a:xfrm>
              <a:off x="608332" y="1984233"/>
              <a:ext cx="34290" cy="0"/>
            </a:xfrm>
            <a:custGeom>
              <a:avLst/>
              <a:gdLst/>
              <a:ahLst/>
              <a:cxnLst/>
              <a:rect l="l" t="t" r="r" b="b"/>
              <a:pathLst>
                <a:path w="34290">
                  <a:moveTo>
                    <a:pt x="34290" y="0"/>
                  </a:moveTo>
                  <a:lnTo>
                    <a:pt x="0" y="0"/>
                  </a:lnTo>
                </a:path>
              </a:pathLst>
            </a:custGeom>
            <a:solidFill>
              <a:srgbClr val="000000"/>
            </a:solidFill>
          </p:spPr>
          <p:txBody>
            <a:bodyPr wrap="square" lIns="0" tIns="0" rIns="0" bIns="0" rtlCol="0"/>
            <a:lstStyle/>
            <a:p/>
          </p:txBody>
        </p:sp>
        <p:sp>
          <p:nvSpPr>
            <p:cNvPr id="180" name="object 180"/>
            <p:cNvSpPr/>
            <p:nvPr/>
          </p:nvSpPr>
          <p:spPr>
            <a:xfrm>
              <a:off x="608332" y="1984233"/>
              <a:ext cx="34290" cy="0"/>
            </a:xfrm>
            <a:custGeom>
              <a:avLst/>
              <a:gdLst/>
              <a:ahLst/>
              <a:cxnLst/>
              <a:rect l="l" t="t" r="r" b="b"/>
              <a:pathLst>
                <a:path w="34290">
                  <a:moveTo>
                    <a:pt x="0" y="0"/>
                  </a:moveTo>
                  <a:lnTo>
                    <a:pt x="34290" y="0"/>
                  </a:lnTo>
                </a:path>
              </a:pathLst>
            </a:custGeom>
            <a:ln w="12700">
              <a:solidFill>
                <a:srgbClr val="ADB4B7"/>
              </a:solidFill>
            </a:ln>
          </p:spPr>
          <p:txBody>
            <a:bodyPr wrap="square" lIns="0" tIns="0" rIns="0" bIns="0" rtlCol="0"/>
            <a:lstStyle/>
            <a:p/>
          </p:txBody>
        </p:sp>
        <p:sp>
          <p:nvSpPr>
            <p:cNvPr id="181" name="object 181"/>
            <p:cNvSpPr/>
            <p:nvPr/>
          </p:nvSpPr>
          <p:spPr>
            <a:xfrm>
              <a:off x="3519471" y="1984233"/>
              <a:ext cx="0" cy="3637915"/>
            </a:xfrm>
            <a:custGeom>
              <a:avLst/>
              <a:gdLst/>
              <a:ahLst/>
              <a:cxnLst/>
              <a:rect l="l" t="t" r="r" b="b"/>
              <a:pathLst>
                <a:path h="3637915">
                  <a:moveTo>
                    <a:pt x="0" y="3637298"/>
                  </a:moveTo>
                  <a:lnTo>
                    <a:pt x="0" y="0"/>
                  </a:lnTo>
                </a:path>
              </a:pathLst>
            </a:custGeom>
            <a:solidFill>
              <a:srgbClr val="000000"/>
            </a:solidFill>
          </p:spPr>
          <p:txBody>
            <a:bodyPr wrap="square" lIns="0" tIns="0" rIns="0" bIns="0" rtlCol="0"/>
            <a:lstStyle/>
            <a:p/>
          </p:txBody>
        </p:sp>
        <p:sp>
          <p:nvSpPr>
            <p:cNvPr id="182" name="object 182"/>
            <p:cNvSpPr/>
            <p:nvPr/>
          </p:nvSpPr>
          <p:spPr>
            <a:xfrm>
              <a:off x="3519471" y="1984233"/>
              <a:ext cx="0" cy="3637915"/>
            </a:xfrm>
            <a:custGeom>
              <a:avLst/>
              <a:gdLst/>
              <a:ahLst/>
              <a:cxnLst/>
              <a:rect l="l" t="t" r="r" b="b"/>
              <a:pathLst>
                <a:path h="3637915">
                  <a:moveTo>
                    <a:pt x="0" y="0"/>
                  </a:moveTo>
                  <a:lnTo>
                    <a:pt x="0" y="3637298"/>
                  </a:lnTo>
                </a:path>
              </a:pathLst>
            </a:custGeom>
            <a:ln w="12700">
              <a:solidFill>
                <a:srgbClr val="ADB4B7"/>
              </a:solidFill>
            </a:ln>
          </p:spPr>
          <p:txBody>
            <a:bodyPr wrap="square" lIns="0" tIns="0" rIns="0" bIns="0" rtlCol="0"/>
            <a:lstStyle/>
            <a:p/>
          </p:txBody>
        </p:sp>
        <p:sp>
          <p:nvSpPr>
            <p:cNvPr id="183" name="object 183"/>
            <p:cNvSpPr/>
            <p:nvPr/>
          </p:nvSpPr>
          <p:spPr>
            <a:xfrm>
              <a:off x="3519471" y="5621532"/>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84" name="object 184"/>
            <p:cNvSpPr/>
            <p:nvPr/>
          </p:nvSpPr>
          <p:spPr>
            <a:xfrm>
              <a:off x="3519471" y="5621532"/>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85" name="object 185"/>
            <p:cNvSpPr/>
            <p:nvPr/>
          </p:nvSpPr>
          <p:spPr>
            <a:xfrm>
              <a:off x="3519471" y="5166869"/>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86" name="object 186"/>
            <p:cNvSpPr/>
            <p:nvPr/>
          </p:nvSpPr>
          <p:spPr>
            <a:xfrm>
              <a:off x="3519471" y="5166869"/>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87" name="object 187"/>
            <p:cNvSpPr/>
            <p:nvPr/>
          </p:nvSpPr>
          <p:spPr>
            <a:xfrm>
              <a:off x="3519471" y="4712207"/>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88" name="object 188"/>
            <p:cNvSpPr/>
            <p:nvPr/>
          </p:nvSpPr>
          <p:spPr>
            <a:xfrm>
              <a:off x="3519471" y="4712207"/>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89" name="object 189"/>
            <p:cNvSpPr/>
            <p:nvPr/>
          </p:nvSpPr>
          <p:spPr>
            <a:xfrm>
              <a:off x="3519471" y="4257545"/>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90" name="object 190"/>
            <p:cNvSpPr/>
            <p:nvPr/>
          </p:nvSpPr>
          <p:spPr>
            <a:xfrm>
              <a:off x="3519471" y="4257545"/>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91" name="object 191"/>
            <p:cNvSpPr/>
            <p:nvPr/>
          </p:nvSpPr>
          <p:spPr>
            <a:xfrm>
              <a:off x="3519471" y="3802882"/>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92" name="object 192"/>
            <p:cNvSpPr/>
            <p:nvPr/>
          </p:nvSpPr>
          <p:spPr>
            <a:xfrm>
              <a:off x="3519471" y="3802882"/>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93" name="object 193"/>
            <p:cNvSpPr/>
            <p:nvPr/>
          </p:nvSpPr>
          <p:spPr>
            <a:xfrm>
              <a:off x="3519471" y="3348220"/>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94" name="object 194"/>
            <p:cNvSpPr/>
            <p:nvPr/>
          </p:nvSpPr>
          <p:spPr>
            <a:xfrm>
              <a:off x="3519471" y="3348220"/>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95" name="object 195"/>
            <p:cNvSpPr/>
            <p:nvPr/>
          </p:nvSpPr>
          <p:spPr>
            <a:xfrm>
              <a:off x="3519471" y="2893558"/>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96" name="object 196"/>
            <p:cNvSpPr/>
            <p:nvPr/>
          </p:nvSpPr>
          <p:spPr>
            <a:xfrm>
              <a:off x="3519471" y="2893558"/>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97" name="object 197"/>
            <p:cNvSpPr/>
            <p:nvPr/>
          </p:nvSpPr>
          <p:spPr>
            <a:xfrm>
              <a:off x="3519471" y="2438896"/>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198" name="object 198"/>
            <p:cNvSpPr/>
            <p:nvPr/>
          </p:nvSpPr>
          <p:spPr>
            <a:xfrm>
              <a:off x="3519471" y="2438896"/>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199" name="object 199"/>
            <p:cNvSpPr/>
            <p:nvPr/>
          </p:nvSpPr>
          <p:spPr>
            <a:xfrm>
              <a:off x="3519471" y="1984233"/>
              <a:ext cx="34290" cy="0"/>
            </a:xfrm>
            <a:custGeom>
              <a:avLst/>
              <a:gdLst/>
              <a:ahLst/>
              <a:cxnLst/>
              <a:rect l="l" t="t" r="r" b="b"/>
              <a:pathLst>
                <a:path w="34289">
                  <a:moveTo>
                    <a:pt x="34289" y="0"/>
                  </a:moveTo>
                  <a:lnTo>
                    <a:pt x="0" y="0"/>
                  </a:lnTo>
                </a:path>
              </a:pathLst>
            </a:custGeom>
            <a:solidFill>
              <a:srgbClr val="000000"/>
            </a:solidFill>
          </p:spPr>
          <p:txBody>
            <a:bodyPr wrap="square" lIns="0" tIns="0" rIns="0" bIns="0" rtlCol="0"/>
            <a:lstStyle/>
            <a:p/>
          </p:txBody>
        </p:sp>
        <p:sp>
          <p:nvSpPr>
            <p:cNvPr id="200" name="object 200"/>
            <p:cNvSpPr/>
            <p:nvPr/>
          </p:nvSpPr>
          <p:spPr>
            <a:xfrm>
              <a:off x="3519471" y="1984233"/>
              <a:ext cx="34290" cy="0"/>
            </a:xfrm>
            <a:custGeom>
              <a:avLst/>
              <a:gdLst/>
              <a:ahLst/>
              <a:cxnLst/>
              <a:rect l="l" t="t" r="r" b="b"/>
              <a:pathLst>
                <a:path w="34289">
                  <a:moveTo>
                    <a:pt x="0" y="0"/>
                  </a:moveTo>
                  <a:lnTo>
                    <a:pt x="34289" y="0"/>
                  </a:lnTo>
                </a:path>
              </a:pathLst>
            </a:custGeom>
            <a:ln w="12700">
              <a:solidFill>
                <a:srgbClr val="ADB4B7"/>
              </a:solidFill>
            </a:ln>
          </p:spPr>
          <p:txBody>
            <a:bodyPr wrap="square" lIns="0" tIns="0" rIns="0" bIns="0" rtlCol="0"/>
            <a:lstStyle/>
            <a:p/>
          </p:txBody>
        </p:sp>
        <p:sp>
          <p:nvSpPr>
            <p:cNvPr id="201" name="object 201"/>
            <p:cNvSpPr/>
            <p:nvPr/>
          </p:nvSpPr>
          <p:spPr>
            <a:xfrm>
              <a:off x="930306" y="2438896"/>
              <a:ext cx="2301875" cy="1136650"/>
            </a:xfrm>
            <a:custGeom>
              <a:avLst/>
              <a:gdLst/>
              <a:ahLst/>
              <a:cxnLst/>
              <a:rect l="l" t="t" r="r" b="b"/>
              <a:pathLst>
                <a:path w="2301875" h="1136650">
                  <a:moveTo>
                    <a:pt x="0" y="1136655"/>
                  </a:moveTo>
                  <a:lnTo>
                    <a:pt x="575370" y="386463"/>
                  </a:lnTo>
                  <a:lnTo>
                    <a:pt x="1150740" y="113665"/>
                  </a:lnTo>
                  <a:lnTo>
                    <a:pt x="1726109" y="0"/>
                  </a:lnTo>
                  <a:lnTo>
                    <a:pt x="2301480" y="128821"/>
                  </a:lnTo>
                </a:path>
              </a:pathLst>
            </a:custGeom>
            <a:ln w="28575">
              <a:solidFill>
                <a:srgbClr val="A6A6A6"/>
              </a:solidFill>
            </a:ln>
          </p:spPr>
          <p:txBody>
            <a:bodyPr wrap="square" lIns="0" tIns="0" rIns="0" bIns="0" rtlCol="0"/>
            <a:lstStyle/>
            <a:p/>
          </p:txBody>
        </p:sp>
        <p:pic>
          <p:nvPicPr>
            <p:cNvPr id="202" name="object 202"/>
            <p:cNvPicPr/>
            <p:nvPr/>
          </p:nvPicPr>
          <p:blipFill>
            <a:blip r:embed="rId2" cstate="print"/>
            <a:stretch>
              <a:fillRect/>
            </a:stretch>
          </p:blipFill>
          <p:spPr>
            <a:xfrm>
              <a:off x="893794" y="3539039"/>
              <a:ext cx="73025" cy="73025"/>
            </a:xfrm>
            <a:prstGeom prst="rect">
              <a:avLst/>
            </a:prstGeom>
          </p:spPr>
        </p:pic>
        <p:pic>
          <p:nvPicPr>
            <p:cNvPr id="203" name="object 203"/>
            <p:cNvPicPr/>
            <p:nvPr/>
          </p:nvPicPr>
          <p:blipFill>
            <a:blip r:embed="rId3" cstate="print"/>
            <a:stretch>
              <a:fillRect/>
            </a:stretch>
          </p:blipFill>
          <p:spPr>
            <a:xfrm>
              <a:off x="1469164" y="2788846"/>
              <a:ext cx="73025" cy="73025"/>
            </a:xfrm>
            <a:prstGeom prst="rect">
              <a:avLst/>
            </a:prstGeom>
          </p:spPr>
        </p:pic>
        <p:pic>
          <p:nvPicPr>
            <p:cNvPr id="204" name="object 204"/>
            <p:cNvPicPr/>
            <p:nvPr/>
          </p:nvPicPr>
          <p:blipFill>
            <a:blip r:embed="rId4" cstate="print"/>
            <a:stretch>
              <a:fillRect/>
            </a:stretch>
          </p:blipFill>
          <p:spPr>
            <a:xfrm>
              <a:off x="2044534" y="2516049"/>
              <a:ext cx="73025" cy="73025"/>
            </a:xfrm>
            <a:prstGeom prst="rect">
              <a:avLst/>
            </a:prstGeom>
          </p:spPr>
        </p:pic>
        <p:pic>
          <p:nvPicPr>
            <p:cNvPr id="205" name="object 205"/>
            <p:cNvPicPr/>
            <p:nvPr/>
          </p:nvPicPr>
          <p:blipFill>
            <a:blip r:embed="rId5" cstate="print"/>
            <a:stretch>
              <a:fillRect/>
            </a:stretch>
          </p:blipFill>
          <p:spPr>
            <a:xfrm>
              <a:off x="2619904" y="2402383"/>
              <a:ext cx="73025" cy="73025"/>
            </a:xfrm>
            <a:prstGeom prst="rect">
              <a:avLst/>
            </a:prstGeom>
          </p:spPr>
        </p:pic>
        <p:pic>
          <p:nvPicPr>
            <p:cNvPr id="206" name="object 206"/>
            <p:cNvPicPr/>
            <p:nvPr/>
          </p:nvPicPr>
          <p:blipFill>
            <a:blip r:embed="rId5" cstate="print"/>
            <a:stretch>
              <a:fillRect/>
            </a:stretch>
          </p:blipFill>
          <p:spPr>
            <a:xfrm>
              <a:off x="3195274" y="2531204"/>
              <a:ext cx="73024" cy="73025"/>
            </a:xfrm>
            <a:prstGeom prst="rect">
              <a:avLst/>
            </a:prstGeom>
          </p:spPr>
        </p:pic>
      </p:grpSp>
      <p:sp>
        <p:nvSpPr>
          <p:cNvPr id="207" name="object 207"/>
          <p:cNvSpPr txBox="1"/>
          <p:nvPr/>
        </p:nvSpPr>
        <p:spPr>
          <a:xfrm>
            <a:off x="796956" y="5664661"/>
            <a:ext cx="26606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2016</a:t>
            </a:r>
            <a:endParaRPr sz="900">
              <a:latin typeface="Arial Unicode MS" panose="020B0604020202020204" charset="-122"/>
              <a:cs typeface="Arial Unicode MS" panose="020B0604020202020204" charset="-122"/>
            </a:endParaRPr>
          </a:p>
        </p:txBody>
      </p:sp>
      <p:sp>
        <p:nvSpPr>
          <p:cNvPr id="208" name="object 208"/>
          <p:cNvSpPr txBox="1"/>
          <p:nvPr/>
        </p:nvSpPr>
        <p:spPr>
          <a:xfrm>
            <a:off x="1372326" y="5664661"/>
            <a:ext cx="26606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2017</a:t>
            </a:r>
            <a:endParaRPr sz="900">
              <a:latin typeface="Arial Unicode MS" panose="020B0604020202020204" charset="-122"/>
              <a:cs typeface="Arial Unicode MS" panose="020B0604020202020204" charset="-122"/>
            </a:endParaRPr>
          </a:p>
        </p:txBody>
      </p:sp>
      <p:sp>
        <p:nvSpPr>
          <p:cNvPr id="209" name="object 209"/>
          <p:cNvSpPr txBox="1"/>
          <p:nvPr/>
        </p:nvSpPr>
        <p:spPr>
          <a:xfrm>
            <a:off x="1947697" y="5664661"/>
            <a:ext cx="26606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2018</a:t>
            </a:r>
            <a:endParaRPr sz="900">
              <a:latin typeface="Arial Unicode MS" panose="020B0604020202020204" charset="-122"/>
              <a:cs typeface="Arial Unicode MS" panose="020B0604020202020204" charset="-122"/>
            </a:endParaRPr>
          </a:p>
        </p:txBody>
      </p:sp>
      <p:sp>
        <p:nvSpPr>
          <p:cNvPr id="210" name="object 210"/>
          <p:cNvSpPr txBox="1"/>
          <p:nvPr/>
        </p:nvSpPr>
        <p:spPr>
          <a:xfrm>
            <a:off x="2523066" y="5664661"/>
            <a:ext cx="1017269" cy="162560"/>
          </a:xfrm>
          <a:prstGeom prst="rect">
            <a:avLst/>
          </a:prstGeom>
        </p:spPr>
        <p:txBody>
          <a:bodyPr vert="horz" wrap="square" lIns="0" tIns="12700" rIns="0" bIns="0" rtlCol="0">
            <a:spAutoFit/>
          </a:bodyPr>
          <a:lstStyle/>
          <a:p>
            <a:pPr marL="12700">
              <a:lnSpc>
                <a:spcPct val="100000"/>
              </a:lnSpc>
              <a:spcBef>
                <a:spcPts val="100"/>
              </a:spcBef>
              <a:tabLst>
                <a:tab pos="412750" algn="l"/>
              </a:tabLst>
            </a:pPr>
            <a:r>
              <a:rPr sz="900" spc="-35" dirty="0">
                <a:solidFill>
                  <a:srgbClr val="353535"/>
                </a:solidFill>
                <a:latin typeface="Arial Unicode MS" panose="020B0604020202020204" charset="-122"/>
                <a:cs typeface="Arial Unicode MS" panose="020B0604020202020204" charset="-122"/>
              </a:rPr>
              <a:t>201</a:t>
            </a:r>
            <a:r>
              <a:rPr sz="900" spc="-30" dirty="0">
                <a:solidFill>
                  <a:srgbClr val="353535"/>
                </a:solidFill>
                <a:latin typeface="Arial Unicode MS" panose="020B0604020202020204" charset="-122"/>
                <a:cs typeface="Arial Unicode MS" panose="020B0604020202020204" charset="-122"/>
              </a:rPr>
              <a:t>9</a:t>
            </a:r>
            <a:r>
              <a:rPr sz="900" dirty="0">
                <a:solidFill>
                  <a:srgbClr val="353535"/>
                </a:solidFill>
                <a:latin typeface="Arial Unicode MS" panose="020B0604020202020204" charset="-122"/>
                <a:cs typeface="Arial Unicode MS" panose="020B0604020202020204" charset="-122"/>
              </a:rPr>
              <a:t>	</a:t>
            </a:r>
            <a:r>
              <a:rPr sz="900" spc="-10" dirty="0">
                <a:solidFill>
                  <a:srgbClr val="353535"/>
                </a:solidFill>
                <a:latin typeface="Arial Unicode MS" panose="020B0604020202020204" charset="-122"/>
                <a:cs typeface="Arial Unicode MS" panose="020B0604020202020204" charset="-122"/>
              </a:rPr>
              <a:t>2020Q1-Q3</a:t>
            </a:r>
            <a:endParaRPr sz="900">
              <a:latin typeface="Arial Unicode MS" panose="020B0604020202020204" charset="-122"/>
              <a:cs typeface="Arial Unicode MS" panose="020B0604020202020204" charset="-122"/>
            </a:endParaRPr>
          </a:p>
        </p:txBody>
      </p:sp>
      <p:sp>
        <p:nvSpPr>
          <p:cNvPr id="211" name="object 211"/>
          <p:cNvSpPr txBox="1"/>
          <p:nvPr/>
        </p:nvSpPr>
        <p:spPr>
          <a:xfrm>
            <a:off x="480470" y="5532582"/>
            <a:ext cx="85725" cy="162560"/>
          </a:xfrm>
          <a:prstGeom prst="rect">
            <a:avLst/>
          </a:prstGeom>
        </p:spPr>
        <p:txBody>
          <a:bodyPr vert="horz" wrap="square" lIns="0" tIns="12700" rIns="0" bIns="0" rtlCol="0">
            <a:spAutoFit/>
          </a:bodyPr>
          <a:lstStyle/>
          <a:p>
            <a:pPr marL="12700">
              <a:lnSpc>
                <a:spcPct val="100000"/>
              </a:lnSpc>
              <a:spcBef>
                <a:spcPts val="100"/>
              </a:spcBef>
            </a:pPr>
            <a:r>
              <a:rPr sz="900" spc="-30" dirty="0">
                <a:solidFill>
                  <a:srgbClr val="353535"/>
                </a:solidFill>
                <a:latin typeface="Arial Unicode MS" panose="020B0604020202020204" charset="-122"/>
                <a:cs typeface="Arial Unicode MS" panose="020B0604020202020204" charset="-122"/>
              </a:rPr>
              <a:t>0</a:t>
            </a:r>
            <a:endParaRPr sz="900">
              <a:latin typeface="Arial Unicode MS" panose="020B0604020202020204" charset="-122"/>
              <a:cs typeface="Arial Unicode MS" panose="020B0604020202020204" charset="-122"/>
            </a:endParaRPr>
          </a:p>
        </p:txBody>
      </p:sp>
      <p:sp>
        <p:nvSpPr>
          <p:cNvPr id="212" name="object 212"/>
          <p:cNvSpPr txBox="1"/>
          <p:nvPr/>
        </p:nvSpPr>
        <p:spPr>
          <a:xfrm>
            <a:off x="362995" y="4926365"/>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100</a:t>
            </a:r>
            <a:endParaRPr sz="900">
              <a:latin typeface="Arial Unicode MS" panose="020B0604020202020204" charset="-122"/>
              <a:cs typeface="Arial Unicode MS" panose="020B0604020202020204" charset="-122"/>
            </a:endParaRPr>
          </a:p>
        </p:txBody>
      </p:sp>
      <p:sp>
        <p:nvSpPr>
          <p:cNvPr id="213" name="object 213"/>
          <p:cNvSpPr txBox="1"/>
          <p:nvPr/>
        </p:nvSpPr>
        <p:spPr>
          <a:xfrm>
            <a:off x="362995" y="4320149"/>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200</a:t>
            </a:r>
            <a:endParaRPr sz="900">
              <a:latin typeface="Arial Unicode MS" panose="020B0604020202020204" charset="-122"/>
              <a:cs typeface="Arial Unicode MS" panose="020B0604020202020204" charset="-122"/>
            </a:endParaRPr>
          </a:p>
        </p:txBody>
      </p:sp>
      <p:sp>
        <p:nvSpPr>
          <p:cNvPr id="214" name="object 214"/>
          <p:cNvSpPr txBox="1"/>
          <p:nvPr/>
        </p:nvSpPr>
        <p:spPr>
          <a:xfrm>
            <a:off x="362995" y="3713932"/>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300</a:t>
            </a:r>
            <a:endParaRPr sz="900">
              <a:latin typeface="Arial Unicode MS" panose="020B0604020202020204" charset="-122"/>
              <a:cs typeface="Arial Unicode MS" panose="020B0604020202020204" charset="-122"/>
            </a:endParaRPr>
          </a:p>
        </p:txBody>
      </p:sp>
      <p:sp>
        <p:nvSpPr>
          <p:cNvPr id="215" name="object 215"/>
          <p:cNvSpPr txBox="1"/>
          <p:nvPr/>
        </p:nvSpPr>
        <p:spPr>
          <a:xfrm>
            <a:off x="362995" y="3107716"/>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400</a:t>
            </a:r>
            <a:endParaRPr sz="900">
              <a:latin typeface="Arial Unicode MS" panose="020B0604020202020204" charset="-122"/>
              <a:cs typeface="Arial Unicode MS" panose="020B0604020202020204" charset="-122"/>
            </a:endParaRPr>
          </a:p>
        </p:txBody>
      </p:sp>
      <p:sp>
        <p:nvSpPr>
          <p:cNvPr id="216" name="object 216"/>
          <p:cNvSpPr txBox="1"/>
          <p:nvPr/>
        </p:nvSpPr>
        <p:spPr>
          <a:xfrm>
            <a:off x="362995" y="2501500"/>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500</a:t>
            </a:r>
            <a:endParaRPr sz="900">
              <a:latin typeface="Arial Unicode MS" panose="020B0604020202020204" charset="-122"/>
              <a:cs typeface="Arial Unicode MS" panose="020B0604020202020204" charset="-122"/>
            </a:endParaRPr>
          </a:p>
        </p:txBody>
      </p:sp>
      <p:sp>
        <p:nvSpPr>
          <p:cNvPr id="217" name="object 217"/>
          <p:cNvSpPr txBox="1"/>
          <p:nvPr/>
        </p:nvSpPr>
        <p:spPr>
          <a:xfrm>
            <a:off x="362995" y="1895283"/>
            <a:ext cx="206375" cy="162560"/>
          </a:xfrm>
          <a:prstGeom prst="rect">
            <a:avLst/>
          </a:prstGeom>
        </p:spPr>
        <p:txBody>
          <a:bodyPr vert="horz" wrap="square" lIns="0" tIns="12700" rIns="0" bIns="0" rtlCol="0">
            <a:spAutoFit/>
          </a:bodyPr>
          <a:lstStyle/>
          <a:p>
            <a:pPr marL="12700">
              <a:lnSpc>
                <a:spcPct val="100000"/>
              </a:lnSpc>
              <a:spcBef>
                <a:spcPts val="100"/>
              </a:spcBef>
            </a:pPr>
            <a:r>
              <a:rPr sz="900" spc="-35" dirty="0">
                <a:solidFill>
                  <a:srgbClr val="353535"/>
                </a:solidFill>
                <a:latin typeface="Arial Unicode MS" panose="020B0604020202020204" charset="-122"/>
                <a:cs typeface="Arial Unicode MS" panose="020B0604020202020204" charset="-122"/>
              </a:rPr>
              <a:t>600</a:t>
            </a:r>
            <a:endParaRPr sz="900">
              <a:latin typeface="Arial Unicode MS" panose="020B0604020202020204" charset="-122"/>
              <a:cs typeface="Arial Unicode MS" panose="020B0604020202020204" charset="-122"/>
            </a:endParaRPr>
          </a:p>
        </p:txBody>
      </p:sp>
      <p:sp>
        <p:nvSpPr>
          <p:cNvPr id="218" name="object 218"/>
          <p:cNvSpPr txBox="1"/>
          <p:nvPr/>
        </p:nvSpPr>
        <p:spPr>
          <a:xfrm>
            <a:off x="3602248" y="5532582"/>
            <a:ext cx="142875" cy="162560"/>
          </a:xfrm>
          <a:prstGeom prst="rect">
            <a:avLst/>
          </a:prstGeom>
        </p:spPr>
        <p:txBody>
          <a:bodyPr vert="horz" wrap="square" lIns="0" tIns="12700" rIns="0" bIns="0" rtlCol="0">
            <a:spAutoFit/>
          </a:bodyPr>
          <a:lstStyle/>
          <a:p>
            <a:pPr marL="12700">
              <a:lnSpc>
                <a:spcPct val="100000"/>
              </a:lnSpc>
              <a:spcBef>
                <a:spcPts val="100"/>
              </a:spcBef>
            </a:pPr>
            <a:r>
              <a:rPr sz="900" spc="-195" dirty="0">
                <a:solidFill>
                  <a:srgbClr val="353535"/>
                </a:solidFill>
                <a:latin typeface="Arial Unicode MS" panose="020B0604020202020204" charset="-122"/>
                <a:cs typeface="Arial Unicode MS" panose="020B0604020202020204" charset="-122"/>
              </a:rPr>
              <a:t>0%</a:t>
            </a:r>
            <a:endParaRPr sz="900">
              <a:latin typeface="Arial Unicode MS" panose="020B0604020202020204" charset="-122"/>
              <a:cs typeface="Arial Unicode MS" panose="020B0604020202020204" charset="-122"/>
            </a:endParaRPr>
          </a:p>
        </p:txBody>
      </p:sp>
      <p:sp>
        <p:nvSpPr>
          <p:cNvPr id="219" name="object 219"/>
          <p:cNvSpPr txBox="1"/>
          <p:nvPr/>
        </p:nvSpPr>
        <p:spPr>
          <a:xfrm>
            <a:off x="3602248" y="5077919"/>
            <a:ext cx="142875" cy="162560"/>
          </a:xfrm>
          <a:prstGeom prst="rect">
            <a:avLst/>
          </a:prstGeom>
        </p:spPr>
        <p:txBody>
          <a:bodyPr vert="horz" wrap="square" lIns="0" tIns="12700" rIns="0" bIns="0" rtlCol="0">
            <a:spAutoFit/>
          </a:bodyPr>
          <a:lstStyle/>
          <a:p>
            <a:pPr marL="12700">
              <a:lnSpc>
                <a:spcPct val="100000"/>
              </a:lnSpc>
              <a:spcBef>
                <a:spcPts val="100"/>
              </a:spcBef>
            </a:pPr>
            <a:r>
              <a:rPr sz="900" spc="-195" dirty="0">
                <a:solidFill>
                  <a:srgbClr val="353535"/>
                </a:solidFill>
                <a:latin typeface="Arial Unicode MS" panose="020B0604020202020204" charset="-122"/>
                <a:cs typeface="Arial Unicode MS" panose="020B0604020202020204" charset="-122"/>
              </a:rPr>
              <a:t>2%</a:t>
            </a:r>
            <a:endParaRPr sz="900">
              <a:latin typeface="Arial Unicode MS" panose="020B0604020202020204" charset="-122"/>
              <a:cs typeface="Arial Unicode MS" panose="020B0604020202020204" charset="-122"/>
            </a:endParaRPr>
          </a:p>
        </p:txBody>
      </p:sp>
      <p:sp>
        <p:nvSpPr>
          <p:cNvPr id="220" name="object 220"/>
          <p:cNvSpPr txBox="1"/>
          <p:nvPr/>
        </p:nvSpPr>
        <p:spPr>
          <a:xfrm>
            <a:off x="3602248" y="4623257"/>
            <a:ext cx="142875" cy="162560"/>
          </a:xfrm>
          <a:prstGeom prst="rect">
            <a:avLst/>
          </a:prstGeom>
        </p:spPr>
        <p:txBody>
          <a:bodyPr vert="horz" wrap="square" lIns="0" tIns="12700" rIns="0" bIns="0" rtlCol="0">
            <a:spAutoFit/>
          </a:bodyPr>
          <a:lstStyle/>
          <a:p>
            <a:pPr marL="12700">
              <a:lnSpc>
                <a:spcPct val="100000"/>
              </a:lnSpc>
              <a:spcBef>
                <a:spcPts val="100"/>
              </a:spcBef>
            </a:pPr>
            <a:r>
              <a:rPr sz="900" spc="-195" dirty="0">
                <a:solidFill>
                  <a:srgbClr val="353535"/>
                </a:solidFill>
                <a:latin typeface="Arial Unicode MS" panose="020B0604020202020204" charset="-122"/>
                <a:cs typeface="Arial Unicode MS" panose="020B0604020202020204" charset="-122"/>
              </a:rPr>
              <a:t>4%</a:t>
            </a:r>
            <a:endParaRPr sz="900">
              <a:latin typeface="Arial Unicode MS" panose="020B0604020202020204" charset="-122"/>
              <a:cs typeface="Arial Unicode MS" panose="020B0604020202020204" charset="-122"/>
            </a:endParaRPr>
          </a:p>
        </p:txBody>
      </p:sp>
      <p:sp>
        <p:nvSpPr>
          <p:cNvPr id="221" name="object 221"/>
          <p:cNvSpPr txBox="1"/>
          <p:nvPr/>
        </p:nvSpPr>
        <p:spPr>
          <a:xfrm>
            <a:off x="3602248" y="3713932"/>
            <a:ext cx="142875" cy="162560"/>
          </a:xfrm>
          <a:prstGeom prst="rect">
            <a:avLst/>
          </a:prstGeom>
        </p:spPr>
        <p:txBody>
          <a:bodyPr vert="horz" wrap="square" lIns="0" tIns="12700" rIns="0" bIns="0" rtlCol="0">
            <a:spAutoFit/>
          </a:bodyPr>
          <a:lstStyle/>
          <a:p>
            <a:pPr marL="12700">
              <a:lnSpc>
                <a:spcPct val="100000"/>
              </a:lnSpc>
              <a:spcBef>
                <a:spcPts val="100"/>
              </a:spcBef>
            </a:pPr>
            <a:r>
              <a:rPr sz="900" spc="-195" dirty="0">
                <a:solidFill>
                  <a:srgbClr val="353535"/>
                </a:solidFill>
                <a:latin typeface="Arial Unicode MS" panose="020B0604020202020204" charset="-122"/>
                <a:cs typeface="Arial Unicode MS" panose="020B0604020202020204" charset="-122"/>
              </a:rPr>
              <a:t>8%</a:t>
            </a:r>
            <a:endParaRPr sz="900">
              <a:latin typeface="Arial Unicode MS" panose="020B0604020202020204" charset="-122"/>
              <a:cs typeface="Arial Unicode MS" panose="020B0604020202020204" charset="-122"/>
            </a:endParaRPr>
          </a:p>
        </p:txBody>
      </p:sp>
      <p:sp>
        <p:nvSpPr>
          <p:cNvPr id="222" name="object 222"/>
          <p:cNvSpPr txBox="1"/>
          <p:nvPr/>
        </p:nvSpPr>
        <p:spPr>
          <a:xfrm>
            <a:off x="3597486" y="3259270"/>
            <a:ext cx="203200" cy="162560"/>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353535"/>
                </a:solidFill>
                <a:latin typeface="Arial Unicode MS" panose="020B0604020202020204" charset="-122"/>
                <a:cs typeface="Arial Unicode MS" panose="020B0604020202020204" charset="-122"/>
              </a:rPr>
              <a:t>10%</a:t>
            </a:r>
            <a:endParaRPr sz="900">
              <a:latin typeface="Arial Unicode MS" panose="020B0604020202020204" charset="-122"/>
              <a:cs typeface="Arial Unicode MS" panose="020B0604020202020204" charset="-122"/>
            </a:endParaRPr>
          </a:p>
        </p:txBody>
      </p:sp>
      <p:sp>
        <p:nvSpPr>
          <p:cNvPr id="223" name="object 223"/>
          <p:cNvSpPr txBox="1"/>
          <p:nvPr/>
        </p:nvSpPr>
        <p:spPr>
          <a:xfrm>
            <a:off x="3597486" y="2804608"/>
            <a:ext cx="203200" cy="162560"/>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353535"/>
                </a:solidFill>
                <a:latin typeface="Arial Unicode MS" panose="020B0604020202020204" charset="-122"/>
                <a:cs typeface="Arial Unicode MS" panose="020B0604020202020204" charset="-122"/>
              </a:rPr>
              <a:t>12%</a:t>
            </a:r>
            <a:endParaRPr sz="900">
              <a:latin typeface="Arial Unicode MS" panose="020B0604020202020204" charset="-122"/>
              <a:cs typeface="Arial Unicode MS" panose="020B0604020202020204" charset="-122"/>
            </a:endParaRPr>
          </a:p>
        </p:txBody>
      </p:sp>
      <p:sp>
        <p:nvSpPr>
          <p:cNvPr id="224" name="object 224"/>
          <p:cNvSpPr txBox="1"/>
          <p:nvPr/>
        </p:nvSpPr>
        <p:spPr>
          <a:xfrm>
            <a:off x="3597486" y="2349946"/>
            <a:ext cx="203200" cy="162560"/>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353535"/>
                </a:solidFill>
                <a:latin typeface="Arial Unicode MS" panose="020B0604020202020204" charset="-122"/>
                <a:cs typeface="Arial Unicode MS" panose="020B0604020202020204" charset="-122"/>
              </a:rPr>
              <a:t>14%</a:t>
            </a:r>
            <a:endParaRPr sz="900">
              <a:latin typeface="Arial Unicode MS" panose="020B0604020202020204" charset="-122"/>
              <a:cs typeface="Arial Unicode MS" panose="020B0604020202020204" charset="-122"/>
            </a:endParaRPr>
          </a:p>
        </p:txBody>
      </p:sp>
      <p:sp>
        <p:nvSpPr>
          <p:cNvPr id="225" name="object 225"/>
          <p:cNvSpPr txBox="1"/>
          <p:nvPr/>
        </p:nvSpPr>
        <p:spPr>
          <a:xfrm>
            <a:off x="3597486" y="1895283"/>
            <a:ext cx="203200" cy="162560"/>
          </a:xfrm>
          <a:prstGeom prst="rect">
            <a:avLst/>
          </a:prstGeom>
        </p:spPr>
        <p:txBody>
          <a:bodyPr vert="horz" wrap="square" lIns="0" tIns="12700" rIns="0" bIns="0" rtlCol="0">
            <a:spAutoFit/>
          </a:bodyPr>
          <a:lstStyle/>
          <a:p>
            <a:pPr marL="12700">
              <a:lnSpc>
                <a:spcPct val="100000"/>
              </a:lnSpc>
              <a:spcBef>
                <a:spcPts val="100"/>
              </a:spcBef>
            </a:pPr>
            <a:r>
              <a:rPr sz="900" spc="-140" dirty="0">
                <a:solidFill>
                  <a:srgbClr val="353535"/>
                </a:solidFill>
                <a:latin typeface="Arial Unicode MS" panose="020B0604020202020204" charset="-122"/>
                <a:cs typeface="Arial Unicode MS" panose="020B0604020202020204" charset="-122"/>
              </a:rPr>
              <a:t>16%</a:t>
            </a:r>
            <a:endParaRPr sz="900">
              <a:latin typeface="Arial Unicode MS" panose="020B0604020202020204" charset="-122"/>
              <a:cs typeface="Arial Unicode MS" panose="020B0604020202020204" charset="-122"/>
            </a:endParaRPr>
          </a:p>
        </p:txBody>
      </p:sp>
      <p:sp>
        <p:nvSpPr>
          <p:cNvPr id="226" name="object 226"/>
          <p:cNvSpPr txBox="1"/>
          <p:nvPr/>
        </p:nvSpPr>
        <p:spPr>
          <a:xfrm>
            <a:off x="1235211" y="5013963"/>
            <a:ext cx="291465"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FFFFFF"/>
                </a:solidFill>
                <a:latin typeface="Arial Unicode MS" panose="020B0604020202020204" charset="-122"/>
                <a:cs typeface="Arial Unicode MS" panose="020B0604020202020204" charset="-122"/>
              </a:rPr>
              <a:t>171.1</a:t>
            </a:r>
            <a:endParaRPr sz="900">
              <a:latin typeface="Arial Unicode MS" panose="020B0604020202020204" charset="-122"/>
              <a:cs typeface="Arial Unicode MS" panose="020B0604020202020204" charset="-122"/>
            </a:endParaRPr>
          </a:p>
        </p:txBody>
      </p:sp>
      <p:sp>
        <p:nvSpPr>
          <p:cNvPr id="227" name="object 227"/>
          <p:cNvSpPr txBox="1"/>
          <p:nvPr/>
        </p:nvSpPr>
        <p:spPr>
          <a:xfrm>
            <a:off x="1810580" y="4675392"/>
            <a:ext cx="291465"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FFFFFF"/>
                </a:solidFill>
                <a:latin typeface="Arial Unicode MS" panose="020B0604020202020204" charset="-122"/>
                <a:cs typeface="Arial Unicode MS" panose="020B0604020202020204" charset="-122"/>
              </a:rPr>
              <a:t>282.8</a:t>
            </a:r>
            <a:endParaRPr sz="900">
              <a:latin typeface="Arial Unicode MS" panose="020B0604020202020204" charset="-122"/>
              <a:cs typeface="Arial Unicode MS" panose="020B0604020202020204" charset="-122"/>
            </a:endParaRPr>
          </a:p>
        </p:txBody>
      </p:sp>
      <p:sp>
        <p:nvSpPr>
          <p:cNvPr id="228" name="object 228"/>
          <p:cNvSpPr txBox="1"/>
          <p:nvPr/>
        </p:nvSpPr>
        <p:spPr>
          <a:xfrm>
            <a:off x="2961321" y="4524656"/>
            <a:ext cx="291465"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FFFFFF"/>
                </a:solidFill>
                <a:latin typeface="Arial Unicode MS" panose="020B0604020202020204" charset="-122"/>
                <a:cs typeface="Arial Unicode MS" panose="020B0604020202020204" charset="-122"/>
              </a:rPr>
              <a:t>332.5</a:t>
            </a:r>
            <a:endParaRPr sz="900">
              <a:latin typeface="Arial Unicode MS" panose="020B0604020202020204" charset="-122"/>
              <a:cs typeface="Arial Unicode MS" panose="020B0604020202020204" charset="-122"/>
            </a:endParaRPr>
          </a:p>
        </p:txBody>
      </p:sp>
      <p:sp>
        <p:nvSpPr>
          <p:cNvPr id="229" name="object 229"/>
          <p:cNvSpPr txBox="1"/>
          <p:nvPr/>
        </p:nvSpPr>
        <p:spPr>
          <a:xfrm>
            <a:off x="663016" y="5354657"/>
            <a:ext cx="543560" cy="162560"/>
          </a:xfrm>
          <a:prstGeom prst="rect">
            <a:avLst/>
          </a:prstGeom>
        </p:spPr>
        <p:txBody>
          <a:bodyPr vert="horz" wrap="square" lIns="0" tIns="12700" rIns="0" bIns="0" rtlCol="0">
            <a:spAutoFit/>
          </a:bodyPr>
          <a:lstStyle/>
          <a:p>
            <a:pPr marL="38100">
              <a:lnSpc>
                <a:spcPct val="100000"/>
              </a:lnSpc>
              <a:spcBef>
                <a:spcPts val="100"/>
              </a:spcBef>
            </a:pPr>
            <a:r>
              <a:rPr sz="900" spc="-40" dirty="0">
                <a:solidFill>
                  <a:srgbClr val="FFFFFF"/>
                </a:solidFill>
                <a:latin typeface="Arial Unicode MS" panose="020B0604020202020204" charset="-122"/>
                <a:cs typeface="Arial Unicode MS" panose="020B0604020202020204" charset="-122"/>
              </a:rPr>
              <a:t>58.7</a:t>
            </a:r>
            <a:r>
              <a:rPr sz="900" spc="145" dirty="0">
                <a:solidFill>
                  <a:srgbClr val="FFFFFF"/>
                </a:solidFill>
                <a:latin typeface="Arial Unicode MS" panose="020B0604020202020204" charset="-122"/>
                <a:cs typeface="Arial Unicode MS" panose="020B0604020202020204" charset="-122"/>
              </a:rPr>
              <a:t> </a:t>
            </a:r>
            <a:r>
              <a:rPr sz="1350" spc="-60" baseline="-9000" dirty="0">
                <a:solidFill>
                  <a:srgbClr val="353535"/>
                </a:solidFill>
                <a:latin typeface="Arial Unicode MS" panose="020B0604020202020204" charset="-122"/>
                <a:cs typeface="Arial Unicode MS" panose="020B0604020202020204" charset="-122"/>
              </a:rPr>
              <a:t>53.0</a:t>
            </a:r>
            <a:endParaRPr sz="1350" baseline="-9000">
              <a:latin typeface="Arial Unicode MS" panose="020B0604020202020204" charset="-122"/>
              <a:cs typeface="Arial Unicode MS" panose="020B0604020202020204" charset="-122"/>
            </a:endParaRPr>
          </a:p>
        </p:txBody>
      </p:sp>
      <p:sp>
        <p:nvSpPr>
          <p:cNvPr id="230" name="object 230"/>
          <p:cNvSpPr txBox="1"/>
          <p:nvPr/>
        </p:nvSpPr>
        <p:spPr>
          <a:xfrm>
            <a:off x="1496742" y="4895145"/>
            <a:ext cx="291465"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353535"/>
                </a:solidFill>
                <a:latin typeface="Arial Unicode MS" panose="020B0604020202020204" charset="-122"/>
                <a:cs typeface="Arial Unicode MS" panose="020B0604020202020204" charset="-122"/>
              </a:rPr>
              <a:t>210.3</a:t>
            </a:r>
            <a:endParaRPr sz="900">
              <a:latin typeface="Arial Unicode MS" panose="020B0604020202020204" charset="-122"/>
              <a:cs typeface="Arial Unicode MS" panose="020B0604020202020204" charset="-122"/>
            </a:endParaRPr>
          </a:p>
        </p:txBody>
      </p:sp>
      <p:sp>
        <p:nvSpPr>
          <p:cNvPr id="231" name="object 231"/>
          <p:cNvSpPr txBox="1"/>
          <p:nvPr/>
        </p:nvSpPr>
        <p:spPr>
          <a:xfrm>
            <a:off x="2046712" y="4342276"/>
            <a:ext cx="655955" cy="162560"/>
          </a:xfrm>
          <a:prstGeom prst="rect">
            <a:avLst/>
          </a:prstGeom>
        </p:spPr>
        <p:txBody>
          <a:bodyPr vert="horz" wrap="square" lIns="0" tIns="12700" rIns="0" bIns="0" rtlCol="0">
            <a:spAutoFit/>
          </a:bodyPr>
          <a:lstStyle/>
          <a:p>
            <a:pPr marL="38100">
              <a:lnSpc>
                <a:spcPct val="100000"/>
              </a:lnSpc>
              <a:spcBef>
                <a:spcPts val="100"/>
              </a:spcBef>
            </a:pPr>
            <a:r>
              <a:rPr sz="1350" spc="-60" baseline="-15000" dirty="0">
                <a:solidFill>
                  <a:srgbClr val="353535"/>
                </a:solidFill>
                <a:latin typeface="Arial Unicode MS" panose="020B0604020202020204" charset="-122"/>
                <a:cs typeface="Arial Unicode MS" panose="020B0604020202020204" charset="-122"/>
              </a:rPr>
              <a:t>381.4</a:t>
            </a:r>
            <a:r>
              <a:rPr sz="1350" spc="142" baseline="-15000" dirty="0">
                <a:solidFill>
                  <a:srgbClr val="353535"/>
                </a:solidFill>
                <a:latin typeface="Arial Unicode MS" panose="020B0604020202020204" charset="-122"/>
                <a:cs typeface="Arial Unicode MS" panose="020B0604020202020204" charset="-122"/>
              </a:rPr>
              <a:t> </a:t>
            </a:r>
            <a:r>
              <a:rPr sz="900" spc="-40" dirty="0">
                <a:solidFill>
                  <a:srgbClr val="FFFFFF"/>
                </a:solidFill>
                <a:latin typeface="Arial Unicode MS" panose="020B0604020202020204" charset="-122"/>
                <a:cs typeface="Arial Unicode MS" panose="020B0604020202020204" charset="-122"/>
              </a:rPr>
              <a:t>392.7</a:t>
            </a:r>
            <a:endParaRPr sz="900">
              <a:latin typeface="Arial Unicode MS" panose="020B0604020202020204" charset="-122"/>
              <a:cs typeface="Arial Unicode MS" panose="020B0604020202020204" charset="-122"/>
            </a:endParaRPr>
          </a:p>
        </p:txBody>
      </p:sp>
      <p:sp>
        <p:nvSpPr>
          <p:cNvPr id="232" name="object 232"/>
          <p:cNvSpPr txBox="1"/>
          <p:nvPr/>
        </p:nvSpPr>
        <p:spPr>
          <a:xfrm>
            <a:off x="2647482" y="3870336"/>
            <a:ext cx="291465"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353535"/>
                </a:solidFill>
                <a:latin typeface="Arial Unicode MS" panose="020B0604020202020204" charset="-122"/>
                <a:cs typeface="Arial Unicode MS" panose="020B0604020202020204" charset="-122"/>
              </a:rPr>
              <a:t>548.4</a:t>
            </a:r>
            <a:endParaRPr sz="900">
              <a:latin typeface="Arial Unicode MS" panose="020B0604020202020204" charset="-122"/>
              <a:cs typeface="Arial Unicode MS" panose="020B0604020202020204" charset="-122"/>
            </a:endParaRPr>
          </a:p>
        </p:txBody>
      </p:sp>
      <p:sp>
        <p:nvSpPr>
          <p:cNvPr id="233" name="object 233"/>
          <p:cNvSpPr txBox="1"/>
          <p:nvPr/>
        </p:nvSpPr>
        <p:spPr>
          <a:xfrm>
            <a:off x="3222852" y="4177688"/>
            <a:ext cx="521970" cy="162560"/>
          </a:xfrm>
          <a:prstGeom prst="rect">
            <a:avLst/>
          </a:prstGeom>
        </p:spPr>
        <p:txBody>
          <a:bodyPr vert="horz" wrap="square" lIns="0" tIns="12700" rIns="0" bIns="0" rtlCol="0">
            <a:spAutoFit/>
          </a:bodyPr>
          <a:lstStyle/>
          <a:p>
            <a:pPr marL="12700">
              <a:lnSpc>
                <a:spcPct val="100000"/>
              </a:lnSpc>
              <a:spcBef>
                <a:spcPts val="100"/>
              </a:spcBef>
            </a:pPr>
            <a:r>
              <a:rPr sz="900" spc="-40" dirty="0">
                <a:solidFill>
                  <a:srgbClr val="353535"/>
                </a:solidFill>
                <a:latin typeface="Arial Unicode MS" panose="020B0604020202020204" charset="-122"/>
                <a:cs typeface="Arial Unicode MS" panose="020B0604020202020204" charset="-122"/>
              </a:rPr>
              <a:t>447.0</a:t>
            </a:r>
            <a:r>
              <a:rPr sz="900" spc="155" dirty="0">
                <a:solidFill>
                  <a:srgbClr val="353535"/>
                </a:solidFill>
                <a:latin typeface="Arial Unicode MS" panose="020B0604020202020204" charset="-122"/>
                <a:cs typeface="Arial Unicode MS" panose="020B0604020202020204" charset="-122"/>
              </a:rPr>
              <a:t> </a:t>
            </a:r>
            <a:r>
              <a:rPr sz="1350" spc="-292" baseline="3000" dirty="0">
                <a:solidFill>
                  <a:srgbClr val="353535"/>
                </a:solidFill>
                <a:latin typeface="Arial Unicode MS" panose="020B0604020202020204" charset="-122"/>
                <a:cs typeface="Arial Unicode MS" panose="020B0604020202020204" charset="-122"/>
              </a:rPr>
              <a:t>6%</a:t>
            </a:r>
            <a:endParaRPr sz="1350" baseline="3000">
              <a:latin typeface="Arial Unicode MS" panose="020B0604020202020204" charset="-122"/>
              <a:cs typeface="Arial Unicode MS" panose="020B0604020202020204" charset="-122"/>
            </a:endParaRPr>
          </a:p>
        </p:txBody>
      </p:sp>
      <p:sp>
        <p:nvSpPr>
          <p:cNvPr id="234" name="object 234"/>
          <p:cNvSpPr txBox="1"/>
          <p:nvPr/>
        </p:nvSpPr>
        <p:spPr>
          <a:xfrm>
            <a:off x="1031906" y="3486601"/>
            <a:ext cx="227965" cy="162560"/>
          </a:xfrm>
          <a:prstGeom prst="rect">
            <a:avLst/>
          </a:prstGeom>
        </p:spPr>
        <p:txBody>
          <a:bodyPr vert="horz" wrap="square" lIns="0" tIns="12700" rIns="0" bIns="0" rtlCol="0">
            <a:spAutoFit/>
          </a:bodyPr>
          <a:lstStyle/>
          <a:p>
            <a:pPr marL="12700">
              <a:lnSpc>
                <a:spcPct val="100000"/>
              </a:lnSpc>
              <a:spcBef>
                <a:spcPts val="100"/>
              </a:spcBef>
            </a:pPr>
            <a:r>
              <a:rPr sz="900" spc="-120" dirty="0">
                <a:solidFill>
                  <a:srgbClr val="353535"/>
                </a:solidFill>
                <a:latin typeface="Arial Unicode MS" panose="020B0604020202020204" charset="-122"/>
                <a:cs typeface="Arial Unicode MS" panose="020B0604020202020204" charset="-122"/>
              </a:rPr>
              <a:t>9.0%</a:t>
            </a:r>
            <a:endParaRPr sz="900">
              <a:latin typeface="Arial Unicode MS" panose="020B0604020202020204" charset="-122"/>
              <a:cs typeface="Arial Unicode MS" panose="020B0604020202020204" charset="-122"/>
            </a:endParaRPr>
          </a:p>
        </p:txBody>
      </p:sp>
      <p:sp>
        <p:nvSpPr>
          <p:cNvPr id="235" name="object 235"/>
          <p:cNvSpPr txBox="1"/>
          <p:nvPr/>
        </p:nvSpPr>
        <p:spPr>
          <a:xfrm>
            <a:off x="1602514" y="2736408"/>
            <a:ext cx="288290" cy="162560"/>
          </a:xfrm>
          <a:prstGeom prst="rect">
            <a:avLst/>
          </a:prstGeom>
        </p:spPr>
        <p:txBody>
          <a:bodyPr vert="horz" wrap="square" lIns="0" tIns="12700" rIns="0" bIns="0" rtlCol="0">
            <a:spAutoFit/>
          </a:bodyPr>
          <a:lstStyle/>
          <a:p>
            <a:pPr marL="12700">
              <a:lnSpc>
                <a:spcPct val="100000"/>
              </a:lnSpc>
              <a:spcBef>
                <a:spcPts val="100"/>
              </a:spcBef>
            </a:pPr>
            <a:r>
              <a:rPr sz="900" spc="-105" dirty="0">
                <a:solidFill>
                  <a:srgbClr val="353535"/>
                </a:solidFill>
                <a:latin typeface="Arial Unicode MS" panose="020B0604020202020204" charset="-122"/>
                <a:cs typeface="Arial Unicode MS" panose="020B0604020202020204" charset="-122"/>
              </a:rPr>
              <a:t>12.3%</a:t>
            </a:r>
            <a:endParaRPr sz="900">
              <a:latin typeface="Arial Unicode MS" panose="020B0604020202020204" charset="-122"/>
              <a:cs typeface="Arial Unicode MS" panose="020B0604020202020204" charset="-122"/>
            </a:endParaRPr>
          </a:p>
        </p:txBody>
      </p:sp>
      <p:sp>
        <p:nvSpPr>
          <p:cNvPr id="236" name="object 236"/>
          <p:cNvSpPr txBox="1"/>
          <p:nvPr/>
        </p:nvSpPr>
        <p:spPr>
          <a:xfrm>
            <a:off x="2177884" y="2463611"/>
            <a:ext cx="288290" cy="162560"/>
          </a:xfrm>
          <a:prstGeom prst="rect">
            <a:avLst/>
          </a:prstGeom>
        </p:spPr>
        <p:txBody>
          <a:bodyPr vert="horz" wrap="square" lIns="0" tIns="12700" rIns="0" bIns="0" rtlCol="0">
            <a:spAutoFit/>
          </a:bodyPr>
          <a:lstStyle/>
          <a:p>
            <a:pPr marL="12700">
              <a:lnSpc>
                <a:spcPct val="100000"/>
              </a:lnSpc>
              <a:spcBef>
                <a:spcPts val="100"/>
              </a:spcBef>
            </a:pPr>
            <a:r>
              <a:rPr sz="900" spc="-105" dirty="0">
                <a:solidFill>
                  <a:srgbClr val="353535"/>
                </a:solidFill>
                <a:latin typeface="Arial Unicode MS" panose="020B0604020202020204" charset="-122"/>
                <a:cs typeface="Arial Unicode MS" panose="020B0604020202020204" charset="-122"/>
              </a:rPr>
              <a:t>13.5%</a:t>
            </a:r>
            <a:endParaRPr sz="900">
              <a:latin typeface="Arial Unicode MS" panose="020B0604020202020204" charset="-122"/>
              <a:cs typeface="Arial Unicode MS" panose="020B0604020202020204" charset="-122"/>
            </a:endParaRPr>
          </a:p>
        </p:txBody>
      </p:sp>
      <p:sp>
        <p:nvSpPr>
          <p:cNvPr id="237" name="object 237"/>
          <p:cNvSpPr txBox="1"/>
          <p:nvPr/>
        </p:nvSpPr>
        <p:spPr>
          <a:xfrm>
            <a:off x="2753254" y="2349946"/>
            <a:ext cx="288290" cy="162560"/>
          </a:xfrm>
          <a:prstGeom prst="rect">
            <a:avLst/>
          </a:prstGeom>
        </p:spPr>
        <p:txBody>
          <a:bodyPr vert="horz" wrap="square" lIns="0" tIns="12700" rIns="0" bIns="0" rtlCol="0">
            <a:spAutoFit/>
          </a:bodyPr>
          <a:lstStyle/>
          <a:p>
            <a:pPr marL="12700">
              <a:lnSpc>
                <a:spcPct val="100000"/>
              </a:lnSpc>
              <a:spcBef>
                <a:spcPts val="100"/>
              </a:spcBef>
            </a:pPr>
            <a:r>
              <a:rPr sz="900" spc="-105" dirty="0">
                <a:solidFill>
                  <a:srgbClr val="353535"/>
                </a:solidFill>
                <a:latin typeface="Arial Unicode MS" panose="020B0604020202020204" charset="-122"/>
                <a:cs typeface="Arial Unicode MS" panose="020B0604020202020204" charset="-122"/>
              </a:rPr>
              <a:t>14.0%</a:t>
            </a:r>
            <a:endParaRPr sz="900">
              <a:latin typeface="Arial Unicode MS" panose="020B0604020202020204" charset="-122"/>
              <a:cs typeface="Arial Unicode MS" panose="020B0604020202020204" charset="-122"/>
            </a:endParaRPr>
          </a:p>
        </p:txBody>
      </p:sp>
      <p:sp>
        <p:nvSpPr>
          <p:cNvPr id="238" name="object 238"/>
          <p:cNvSpPr txBox="1"/>
          <p:nvPr/>
        </p:nvSpPr>
        <p:spPr>
          <a:xfrm>
            <a:off x="3328624" y="2478766"/>
            <a:ext cx="288290" cy="162560"/>
          </a:xfrm>
          <a:prstGeom prst="rect">
            <a:avLst/>
          </a:prstGeom>
        </p:spPr>
        <p:txBody>
          <a:bodyPr vert="horz" wrap="square" lIns="0" tIns="12700" rIns="0" bIns="0" rtlCol="0">
            <a:spAutoFit/>
          </a:bodyPr>
          <a:lstStyle/>
          <a:p>
            <a:pPr marL="12700">
              <a:lnSpc>
                <a:spcPct val="100000"/>
              </a:lnSpc>
              <a:spcBef>
                <a:spcPts val="100"/>
              </a:spcBef>
            </a:pPr>
            <a:r>
              <a:rPr sz="900" spc="-105" dirty="0">
                <a:solidFill>
                  <a:srgbClr val="353535"/>
                </a:solidFill>
                <a:latin typeface="Arial Unicode MS" panose="020B0604020202020204" charset="-122"/>
                <a:cs typeface="Arial Unicode MS" panose="020B0604020202020204" charset="-122"/>
              </a:rPr>
              <a:t>13.4%</a:t>
            </a:r>
            <a:endParaRPr sz="900">
              <a:latin typeface="Arial Unicode MS" panose="020B0604020202020204" charset="-122"/>
              <a:cs typeface="Arial Unicode MS" panose="020B0604020202020204" charset="-122"/>
            </a:endParaRPr>
          </a:p>
        </p:txBody>
      </p:sp>
      <p:grpSp>
        <p:nvGrpSpPr>
          <p:cNvPr id="239" name="object 239"/>
          <p:cNvGrpSpPr/>
          <p:nvPr/>
        </p:nvGrpSpPr>
        <p:grpSpPr>
          <a:xfrm>
            <a:off x="387139" y="6169968"/>
            <a:ext cx="270510" cy="71755"/>
            <a:chOff x="387139" y="6169968"/>
            <a:chExt cx="270510" cy="71755"/>
          </a:xfrm>
        </p:grpSpPr>
        <p:sp>
          <p:nvSpPr>
            <p:cNvPr id="240" name="object 240"/>
            <p:cNvSpPr/>
            <p:nvPr/>
          </p:nvSpPr>
          <p:spPr>
            <a:xfrm>
              <a:off x="391902" y="6174731"/>
              <a:ext cx="260985" cy="62230"/>
            </a:xfrm>
            <a:custGeom>
              <a:avLst/>
              <a:gdLst/>
              <a:ahLst/>
              <a:cxnLst/>
              <a:rect l="l" t="t" r="r" b="b"/>
              <a:pathLst>
                <a:path w="260984" h="62229">
                  <a:moveTo>
                    <a:pt x="0" y="0"/>
                  </a:moveTo>
                  <a:lnTo>
                    <a:pt x="260858" y="0"/>
                  </a:lnTo>
                  <a:lnTo>
                    <a:pt x="260858" y="61721"/>
                  </a:lnTo>
                  <a:lnTo>
                    <a:pt x="0" y="61721"/>
                  </a:lnTo>
                  <a:lnTo>
                    <a:pt x="0" y="0"/>
                  </a:lnTo>
                  <a:close/>
                </a:path>
              </a:pathLst>
            </a:custGeom>
            <a:ln w="9525">
              <a:solidFill>
                <a:srgbClr val="000000"/>
              </a:solidFill>
            </a:ln>
          </p:spPr>
          <p:txBody>
            <a:bodyPr wrap="square" lIns="0" tIns="0" rIns="0" bIns="0" rtlCol="0"/>
            <a:lstStyle/>
            <a:p/>
          </p:txBody>
        </p:sp>
        <p:sp>
          <p:nvSpPr>
            <p:cNvPr id="241" name="object 241"/>
            <p:cNvSpPr/>
            <p:nvPr/>
          </p:nvSpPr>
          <p:spPr>
            <a:xfrm>
              <a:off x="391902" y="6174731"/>
              <a:ext cx="260985" cy="62230"/>
            </a:xfrm>
            <a:custGeom>
              <a:avLst/>
              <a:gdLst/>
              <a:ahLst/>
              <a:cxnLst/>
              <a:rect l="l" t="t" r="r" b="b"/>
              <a:pathLst>
                <a:path w="260984" h="62229">
                  <a:moveTo>
                    <a:pt x="260858" y="61721"/>
                  </a:moveTo>
                  <a:lnTo>
                    <a:pt x="0" y="61721"/>
                  </a:lnTo>
                  <a:lnTo>
                    <a:pt x="0" y="0"/>
                  </a:lnTo>
                  <a:lnTo>
                    <a:pt x="260858" y="0"/>
                  </a:lnTo>
                  <a:lnTo>
                    <a:pt x="260858" y="61721"/>
                  </a:lnTo>
                  <a:close/>
                </a:path>
              </a:pathLst>
            </a:custGeom>
            <a:solidFill>
              <a:srgbClr val="899397"/>
            </a:solidFill>
          </p:spPr>
          <p:txBody>
            <a:bodyPr wrap="square" lIns="0" tIns="0" rIns="0" bIns="0" rtlCol="0"/>
            <a:lstStyle/>
            <a:p/>
          </p:txBody>
        </p:sp>
        <p:sp>
          <p:nvSpPr>
            <p:cNvPr id="242" name="object 242"/>
            <p:cNvSpPr/>
            <p:nvPr/>
          </p:nvSpPr>
          <p:spPr>
            <a:xfrm>
              <a:off x="391902" y="6174731"/>
              <a:ext cx="260985" cy="62230"/>
            </a:xfrm>
            <a:custGeom>
              <a:avLst/>
              <a:gdLst/>
              <a:ahLst/>
              <a:cxnLst/>
              <a:rect l="l" t="t" r="r" b="b"/>
              <a:pathLst>
                <a:path w="260984" h="62229">
                  <a:moveTo>
                    <a:pt x="0" y="0"/>
                  </a:moveTo>
                  <a:lnTo>
                    <a:pt x="260858" y="0"/>
                  </a:lnTo>
                  <a:lnTo>
                    <a:pt x="260858" y="61721"/>
                  </a:lnTo>
                  <a:lnTo>
                    <a:pt x="0" y="61721"/>
                  </a:lnTo>
                  <a:lnTo>
                    <a:pt x="0" y="0"/>
                  </a:lnTo>
                  <a:close/>
                </a:path>
              </a:pathLst>
            </a:custGeom>
            <a:ln w="9525">
              <a:solidFill>
                <a:srgbClr val="000000"/>
              </a:solidFill>
            </a:ln>
          </p:spPr>
          <p:txBody>
            <a:bodyPr wrap="square" lIns="0" tIns="0" rIns="0" bIns="0" rtlCol="0"/>
            <a:lstStyle/>
            <a:p/>
          </p:txBody>
        </p:sp>
      </p:grpSp>
      <p:grpSp>
        <p:nvGrpSpPr>
          <p:cNvPr id="243" name="object 243"/>
          <p:cNvGrpSpPr/>
          <p:nvPr/>
        </p:nvGrpSpPr>
        <p:grpSpPr>
          <a:xfrm>
            <a:off x="1794661" y="6169968"/>
            <a:ext cx="270510" cy="71755"/>
            <a:chOff x="1794661" y="6169968"/>
            <a:chExt cx="270510" cy="71755"/>
          </a:xfrm>
        </p:grpSpPr>
        <p:sp>
          <p:nvSpPr>
            <p:cNvPr id="244" name="object 244"/>
            <p:cNvSpPr/>
            <p:nvPr/>
          </p:nvSpPr>
          <p:spPr>
            <a:xfrm>
              <a:off x="1799423" y="6174731"/>
              <a:ext cx="260985" cy="62230"/>
            </a:xfrm>
            <a:custGeom>
              <a:avLst/>
              <a:gdLst/>
              <a:ahLst/>
              <a:cxnLst/>
              <a:rect l="l" t="t" r="r" b="b"/>
              <a:pathLst>
                <a:path w="260985" h="62229">
                  <a:moveTo>
                    <a:pt x="0" y="0"/>
                  </a:moveTo>
                  <a:lnTo>
                    <a:pt x="260857" y="0"/>
                  </a:lnTo>
                  <a:lnTo>
                    <a:pt x="260857" y="61721"/>
                  </a:lnTo>
                  <a:lnTo>
                    <a:pt x="0" y="61721"/>
                  </a:lnTo>
                  <a:lnTo>
                    <a:pt x="0" y="0"/>
                  </a:lnTo>
                  <a:close/>
                </a:path>
              </a:pathLst>
            </a:custGeom>
            <a:ln w="9525">
              <a:solidFill>
                <a:srgbClr val="353535"/>
              </a:solidFill>
            </a:ln>
          </p:spPr>
          <p:txBody>
            <a:bodyPr wrap="square" lIns="0" tIns="0" rIns="0" bIns="0" rtlCol="0"/>
            <a:lstStyle/>
            <a:p/>
          </p:txBody>
        </p:sp>
        <p:sp>
          <p:nvSpPr>
            <p:cNvPr id="245" name="object 245"/>
            <p:cNvSpPr/>
            <p:nvPr/>
          </p:nvSpPr>
          <p:spPr>
            <a:xfrm>
              <a:off x="1799423" y="6174731"/>
              <a:ext cx="260985" cy="62230"/>
            </a:xfrm>
            <a:custGeom>
              <a:avLst/>
              <a:gdLst/>
              <a:ahLst/>
              <a:cxnLst/>
              <a:rect l="l" t="t" r="r" b="b"/>
              <a:pathLst>
                <a:path w="260985" h="62229">
                  <a:moveTo>
                    <a:pt x="260857" y="61721"/>
                  </a:moveTo>
                  <a:lnTo>
                    <a:pt x="0" y="61721"/>
                  </a:lnTo>
                  <a:lnTo>
                    <a:pt x="0" y="0"/>
                  </a:lnTo>
                  <a:lnTo>
                    <a:pt x="260857" y="0"/>
                  </a:lnTo>
                  <a:lnTo>
                    <a:pt x="260857" y="61721"/>
                  </a:lnTo>
                  <a:close/>
                </a:path>
              </a:pathLst>
            </a:custGeom>
            <a:solidFill>
              <a:srgbClr val="EFEFF1"/>
            </a:solidFill>
          </p:spPr>
          <p:txBody>
            <a:bodyPr wrap="square" lIns="0" tIns="0" rIns="0" bIns="0" rtlCol="0"/>
            <a:lstStyle/>
            <a:p/>
          </p:txBody>
        </p:sp>
        <p:sp>
          <p:nvSpPr>
            <p:cNvPr id="246" name="object 246"/>
            <p:cNvSpPr/>
            <p:nvPr/>
          </p:nvSpPr>
          <p:spPr>
            <a:xfrm>
              <a:off x="1799423" y="6174731"/>
              <a:ext cx="260985" cy="62230"/>
            </a:xfrm>
            <a:custGeom>
              <a:avLst/>
              <a:gdLst/>
              <a:ahLst/>
              <a:cxnLst/>
              <a:rect l="l" t="t" r="r" b="b"/>
              <a:pathLst>
                <a:path w="260985" h="62229">
                  <a:moveTo>
                    <a:pt x="0" y="0"/>
                  </a:moveTo>
                  <a:lnTo>
                    <a:pt x="260857" y="0"/>
                  </a:lnTo>
                  <a:lnTo>
                    <a:pt x="260857" y="61721"/>
                  </a:lnTo>
                  <a:lnTo>
                    <a:pt x="0" y="61721"/>
                  </a:lnTo>
                  <a:lnTo>
                    <a:pt x="0" y="0"/>
                  </a:lnTo>
                  <a:close/>
                </a:path>
              </a:pathLst>
            </a:custGeom>
            <a:ln w="9525">
              <a:solidFill>
                <a:srgbClr val="353535"/>
              </a:solidFill>
            </a:ln>
          </p:spPr>
          <p:txBody>
            <a:bodyPr wrap="square" lIns="0" tIns="0" rIns="0" bIns="0" rtlCol="0"/>
            <a:lstStyle/>
            <a:p/>
          </p:txBody>
        </p:sp>
      </p:grpSp>
      <p:grpSp>
        <p:nvGrpSpPr>
          <p:cNvPr id="247" name="object 247"/>
          <p:cNvGrpSpPr/>
          <p:nvPr/>
        </p:nvGrpSpPr>
        <p:grpSpPr>
          <a:xfrm>
            <a:off x="2878332" y="6175429"/>
            <a:ext cx="232410" cy="60325"/>
            <a:chOff x="2878332" y="6175429"/>
            <a:chExt cx="232410" cy="60325"/>
          </a:xfrm>
        </p:grpSpPr>
        <p:sp>
          <p:nvSpPr>
            <p:cNvPr id="248" name="object 248"/>
            <p:cNvSpPr/>
            <p:nvPr/>
          </p:nvSpPr>
          <p:spPr>
            <a:xfrm>
              <a:off x="2878332" y="6205592"/>
              <a:ext cx="232410" cy="0"/>
            </a:xfrm>
            <a:custGeom>
              <a:avLst/>
              <a:gdLst/>
              <a:ahLst/>
              <a:cxnLst/>
              <a:rect l="l" t="t" r="r" b="b"/>
              <a:pathLst>
                <a:path w="232410">
                  <a:moveTo>
                    <a:pt x="232283" y="0"/>
                  </a:moveTo>
                  <a:lnTo>
                    <a:pt x="0" y="0"/>
                  </a:lnTo>
                </a:path>
              </a:pathLst>
            </a:custGeom>
            <a:solidFill>
              <a:srgbClr val="A6A6A6"/>
            </a:solidFill>
          </p:spPr>
          <p:txBody>
            <a:bodyPr wrap="square" lIns="0" tIns="0" rIns="0" bIns="0" rtlCol="0"/>
            <a:lstStyle/>
            <a:p/>
          </p:txBody>
        </p:sp>
        <p:sp>
          <p:nvSpPr>
            <p:cNvPr id="249" name="object 249"/>
            <p:cNvSpPr/>
            <p:nvPr/>
          </p:nvSpPr>
          <p:spPr>
            <a:xfrm>
              <a:off x="2878332" y="6205592"/>
              <a:ext cx="232410" cy="0"/>
            </a:xfrm>
            <a:custGeom>
              <a:avLst/>
              <a:gdLst/>
              <a:ahLst/>
              <a:cxnLst/>
              <a:rect l="l" t="t" r="r" b="b"/>
              <a:pathLst>
                <a:path w="232410">
                  <a:moveTo>
                    <a:pt x="0" y="0"/>
                  </a:moveTo>
                  <a:lnTo>
                    <a:pt x="232283" y="0"/>
                  </a:lnTo>
                </a:path>
              </a:pathLst>
            </a:custGeom>
            <a:ln w="28575">
              <a:solidFill>
                <a:srgbClr val="A6A6A6"/>
              </a:solidFill>
            </a:ln>
          </p:spPr>
          <p:txBody>
            <a:bodyPr wrap="square" lIns="0" tIns="0" rIns="0" bIns="0" rtlCol="0"/>
            <a:lstStyle/>
            <a:p/>
          </p:txBody>
        </p:sp>
        <p:sp>
          <p:nvSpPr>
            <p:cNvPr id="250" name="object 250"/>
            <p:cNvSpPr/>
            <p:nvPr/>
          </p:nvSpPr>
          <p:spPr>
            <a:xfrm>
              <a:off x="2969074" y="6180192"/>
              <a:ext cx="50800" cy="50800"/>
            </a:xfrm>
            <a:custGeom>
              <a:avLst/>
              <a:gdLst/>
              <a:ahLst/>
              <a:cxnLst/>
              <a:rect l="l" t="t" r="r" b="b"/>
              <a:pathLst>
                <a:path w="50800" h="50800">
                  <a:moveTo>
                    <a:pt x="25400" y="50800"/>
                  </a:move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lnTo>
                    <a:pt x="48803" y="35286"/>
                  </a:lnTo>
                  <a:lnTo>
                    <a:pt x="43360" y="43360"/>
                  </a:lnTo>
                  <a:lnTo>
                    <a:pt x="35286" y="48803"/>
                  </a:lnTo>
                  <a:lnTo>
                    <a:pt x="25400" y="50800"/>
                  </a:lnTo>
                  <a:close/>
                </a:path>
              </a:pathLst>
            </a:custGeom>
            <a:solidFill>
              <a:srgbClr val="FFFFFF"/>
            </a:solidFill>
          </p:spPr>
          <p:txBody>
            <a:bodyPr wrap="square" lIns="0" tIns="0" rIns="0" bIns="0" rtlCol="0"/>
            <a:lstStyle/>
            <a:p/>
          </p:txBody>
        </p:sp>
        <p:sp>
          <p:nvSpPr>
            <p:cNvPr id="251" name="object 251"/>
            <p:cNvSpPr/>
            <p:nvPr/>
          </p:nvSpPr>
          <p:spPr>
            <a:xfrm>
              <a:off x="2969074" y="6180192"/>
              <a:ext cx="50800" cy="50800"/>
            </a:xfrm>
            <a:custGeom>
              <a:avLst/>
              <a:gdLst/>
              <a:ahLst/>
              <a:cxnLst/>
              <a:rect l="l" t="t" r="r" b="b"/>
              <a:pathLst>
                <a:path w="50800" h="50800">
                  <a:moveTo>
                    <a:pt x="50800" y="25400"/>
                  </a:moveTo>
                  <a:lnTo>
                    <a:pt x="48803" y="35286"/>
                  </a:lnTo>
                  <a:lnTo>
                    <a:pt x="43360" y="43360"/>
                  </a:lnTo>
                  <a:lnTo>
                    <a:pt x="35286" y="48803"/>
                  </a:lnTo>
                  <a:lnTo>
                    <a:pt x="25400" y="50800"/>
                  </a:lnTo>
                  <a:lnTo>
                    <a:pt x="15513" y="48803"/>
                  </a:lnTo>
                  <a:lnTo>
                    <a:pt x="7439" y="43360"/>
                  </a:lnTo>
                  <a:lnTo>
                    <a:pt x="1996" y="35286"/>
                  </a:lnTo>
                  <a:lnTo>
                    <a:pt x="0" y="25400"/>
                  </a:lnTo>
                  <a:lnTo>
                    <a:pt x="1996" y="15513"/>
                  </a:lnTo>
                  <a:lnTo>
                    <a:pt x="7439" y="7439"/>
                  </a:lnTo>
                  <a:lnTo>
                    <a:pt x="15513" y="1996"/>
                  </a:lnTo>
                  <a:lnTo>
                    <a:pt x="25400" y="0"/>
                  </a:lnTo>
                  <a:lnTo>
                    <a:pt x="35286" y="1996"/>
                  </a:lnTo>
                  <a:lnTo>
                    <a:pt x="43360" y="7439"/>
                  </a:lnTo>
                  <a:lnTo>
                    <a:pt x="48803" y="15513"/>
                  </a:lnTo>
                  <a:lnTo>
                    <a:pt x="50800" y="25400"/>
                  </a:lnTo>
                  <a:close/>
                </a:path>
              </a:pathLst>
            </a:custGeom>
            <a:ln w="9525">
              <a:solidFill>
                <a:srgbClr val="A6A6A6"/>
              </a:solidFill>
            </a:ln>
          </p:spPr>
          <p:txBody>
            <a:bodyPr wrap="square" lIns="0" tIns="0" rIns="0" bIns="0" rtlCol="0"/>
            <a:lstStyle/>
            <a:p/>
          </p:txBody>
        </p:sp>
      </p:grpSp>
      <p:sp>
        <p:nvSpPr>
          <p:cNvPr id="252" name="object 252"/>
          <p:cNvSpPr txBox="1"/>
          <p:nvPr/>
        </p:nvSpPr>
        <p:spPr>
          <a:xfrm>
            <a:off x="335778" y="6116642"/>
            <a:ext cx="3443604" cy="455930"/>
          </a:xfrm>
          <a:prstGeom prst="rect">
            <a:avLst/>
          </a:prstGeom>
        </p:spPr>
        <p:txBody>
          <a:bodyPr vert="horz" wrap="square" lIns="0" tIns="12700" rIns="0" bIns="0" rtlCol="0">
            <a:spAutoFit/>
          </a:bodyPr>
          <a:lstStyle/>
          <a:p>
            <a:pPr marL="347345">
              <a:lnSpc>
                <a:spcPct val="100000"/>
              </a:lnSpc>
              <a:spcBef>
                <a:spcPts val="100"/>
              </a:spcBef>
              <a:tabLst>
                <a:tab pos="1754505" algn="l"/>
                <a:tab pos="2801620" algn="l"/>
              </a:tabLst>
            </a:pPr>
            <a:r>
              <a:rPr sz="900" dirty="0">
                <a:solidFill>
                  <a:srgbClr val="353535"/>
                </a:solidFill>
                <a:latin typeface="Arial Unicode MS" panose="020B0604020202020204" charset="-122"/>
                <a:cs typeface="Arial Unicode MS" panose="020B0604020202020204" charset="-122"/>
              </a:rPr>
              <a:t>交易金额（十亿元）	收入（亿元）	变现率（</a:t>
            </a:r>
            <a:r>
              <a:rPr sz="900" spc="-355" dirty="0">
                <a:solidFill>
                  <a:srgbClr val="353535"/>
                </a:solidFill>
                <a:latin typeface="Arial Unicode MS" panose="020B0604020202020204" charset="-122"/>
                <a:cs typeface="Arial Unicode MS" panose="020B0604020202020204" charset="-122"/>
              </a:rPr>
              <a:t>%）</a:t>
            </a:r>
            <a:endParaRPr sz="900">
              <a:latin typeface="Arial Unicode MS" panose="020B0604020202020204" charset="-122"/>
              <a:cs typeface="Arial Unicode MS" panose="020B0604020202020204" charset="-122"/>
            </a:endParaRPr>
          </a:p>
          <a:p>
            <a:pPr>
              <a:lnSpc>
                <a:spcPct val="100000"/>
              </a:lnSpc>
              <a:spcBef>
                <a:spcPts val="30"/>
              </a:spcBef>
            </a:pPr>
            <a:endParaRPr sz="550">
              <a:latin typeface="Arial Unicode MS" panose="020B0604020202020204" charset="-122"/>
              <a:cs typeface="Arial Unicode MS" panose="020B0604020202020204" charset="-122"/>
            </a:endParaRPr>
          </a:p>
          <a:p>
            <a:pPr marL="12700">
              <a:lnSpc>
                <a:spcPct val="100000"/>
              </a:lnSpc>
            </a:pPr>
            <a:r>
              <a:rPr sz="1100" dirty="0">
                <a:latin typeface="Arial Unicode MS" panose="020B0604020202020204" charset="-122"/>
                <a:cs typeface="Arial Unicode MS" panose="020B0604020202020204" charset="-122"/>
              </a:rPr>
              <a:t>来源：美团招股书，美团年报，头豹研究院编辑整理</a:t>
            </a:r>
            <a:endParaRPr sz="1100">
              <a:latin typeface="Arial Unicode MS" panose="020B0604020202020204" charset="-122"/>
              <a:cs typeface="Arial Unicode MS" panose="020B0604020202020204" charset="-122"/>
            </a:endParaRPr>
          </a:p>
        </p:txBody>
      </p:sp>
      <p:sp>
        <p:nvSpPr>
          <p:cNvPr id="253" name="object 253"/>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254" name="object 25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6"/>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18</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 name="object 5"/>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——餐饮外卖（</a:t>
            </a:r>
            <a:r>
              <a:rPr spc="-145" dirty="0"/>
              <a:t>2/</a:t>
            </a:r>
            <a:r>
              <a:rPr spc="-160" dirty="0"/>
              <a:t>5</a:t>
            </a:r>
            <a:r>
              <a:rPr dirty="0"/>
              <a:t>）</a:t>
            </a:r>
            <a:endParaRPr dirty="0"/>
          </a:p>
        </p:txBody>
      </p:sp>
      <p:sp>
        <p:nvSpPr>
          <p:cNvPr id="6" name="object 6"/>
          <p:cNvSpPr txBox="1"/>
          <p:nvPr/>
        </p:nvSpPr>
        <p:spPr>
          <a:xfrm>
            <a:off x="313033" y="432336"/>
            <a:ext cx="1145540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美团餐饮外卖交易金额持续增长以及变现率逐步改善，加之其在线营销服务变现率不断增强，未来，美 团餐饮外卖盈利将稳步改善</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33655">
              <a:lnSpc>
                <a:spcPct val="100000"/>
              </a:lnSpc>
              <a:tabLst>
                <a:tab pos="7733030" algn="l"/>
              </a:tabLst>
            </a:pPr>
            <a:r>
              <a:rPr sz="2100" b="1" baseline="2000" dirty="0">
                <a:latin typeface="Microsoft YaHei"/>
                <a:cs typeface="Microsoft YaHei"/>
              </a:rPr>
              <a:t>美团餐饮外卖盈利模式拆分，以</a:t>
            </a:r>
            <a:r>
              <a:rPr sz="2100" b="1" spc="-142" baseline="2000" dirty="0">
                <a:latin typeface="Microsoft YaHei"/>
                <a:cs typeface="Microsoft YaHei"/>
              </a:rPr>
              <a:t>2020Q3</a:t>
            </a:r>
            <a:r>
              <a:rPr sz="2100" b="1" baseline="2000" dirty="0">
                <a:latin typeface="Microsoft YaHei"/>
                <a:cs typeface="Microsoft YaHei"/>
              </a:rPr>
              <a:t>为例	</a:t>
            </a:r>
            <a:r>
              <a:rPr sz="1400" b="1" dirty="0">
                <a:latin typeface="Microsoft YaHei"/>
                <a:cs typeface="Microsoft YaHei"/>
              </a:rPr>
              <a:t>头豹洞察</a:t>
            </a:r>
            <a:endParaRPr sz="1400">
              <a:latin typeface="Microsoft YaHei"/>
              <a:cs typeface="Microsoft YaHei"/>
            </a:endParaRPr>
          </a:p>
        </p:txBody>
      </p:sp>
      <p:sp>
        <p:nvSpPr>
          <p:cNvPr id="7" name="object 7"/>
          <p:cNvSpPr txBox="1"/>
          <p:nvPr/>
        </p:nvSpPr>
        <p:spPr>
          <a:xfrm>
            <a:off x="8048198" y="1808162"/>
            <a:ext cx="3826510" cy="4476750"/>
          </a:xfrm>
          <a:prstGeom prst="rect">
            <a:avLst/>
          </a:prstGeom>
          <a:solidFill>
            <a:srgbClr val="EFEFF1"/>
          </a:solidFill>
        </p:spPr>
        <p:txBody>
          <a:bodyPr vert="horz" wrap="square" lIns="0" tIns="0" rIns="0" bIns="0" rtlCol="0">
            <a:spAutoFit/>
          </a:bodyPr>
          <a:lstStyle/>
          <a:p>
            <a:pPr marR="12065">
              <a:lnSpc>
                <a:spcPct val="100000"/>
              </a:lnSpc>
            </a:pPr>
            <a:endParaRPr sz="1300">
              <a:latin typeface="Times New Roman" panose="02020603050405020304"/>
              <a:cs typeface="Times New Roman" panose="02020603050405020304"/>
            </a:endParaRPr>
          </a:p>
          <a:p>
            <a:pPr marR="12065">
              <a:lnSpc>
                <a:spcPct val="100000"/>
              </a:lnSpc>
            </a:pPr>
            <a:endParaRPr sz="1300">
              <a:latin typeface="Times New Roman" panose="02020603050405020304"/>
              <a:cs typeface="Times New Roman" panose="02020603050405020304"/>
            </a:endParaRPr>
          </a:p>
          <a:p>
            <a:pPr marR="12065">
              <a:lnSpc>
                <a:spcPct val="100000"/>
              </a:lnSpc>
            </a:pPr>
            <a:endParaRPr sz="1300">
              <a:latin typeface="Times New Roman" panose="02020603050405020304"/>
              <a:cs typeface="Times New Roman" panose="02020603050405020304"/>
            </a:endParaRPr>
          </a:p>
          <a:p>
            <a:pPr marR="12065">
              <a:lnSpc>
                <a:spcPct val="100000"/>
              </a:lnSpc>
              <a:spcBef>
                <a:spcPts val="45"/>
              </a:spcBef>
            </a:pPr>
            <a:endParaRPr sz="1200">
              <a:latin typeface="Times New Roman" panose="02020603050405020304"/>
              <a:cs typeface="Times New Roman" panose="02020603050405020304"/>
            </a:endParaRPr>
          </a:p>
          <a:p>
            <a:pPr marL="238125" marR="12065" indent="-171450">
              <a:lnSpc>
                <a:spcPct val="100000"/>
              </a:lnSpc>
              <a:buSzPct val="92000"/>
              <a:buFont typeface="Wingdings" panose="05000000000000000000"/>
              <a:buChar char=""/>
              <a:tabLst>
                <a:tab pos="238125" algn="l"/>
              </a:tabLst>
            </a:pPr>
            <a:r>
              <a:rPr sz="1200" b="1" dirty="0">
                <a:solidFill>
                  <a:srgbClr val="970201"/>
                </a:solidFill>
                <a:latin typeface="Microsoft YaHei"/>
                <a:cs typeface="Microsoft YaHei"/>
              </a:rPr>
              <a:t>美团餐饮外卖盈利稳步改善：</a:t>
            </a:r>
            <a:endParaRPr sz="1200">
              <a:latin typeface="Microsoft YaHei"/>
              <a:cs typeface="Microsoft YaHei"/>
            </a:endParaRPr>
          </a:p>
          <a:p>
            <a:pPr marL="66675" marR="26670">
              <a:lnSpc>
                <a:spcPct val="120000"/>
              </a:lnSpc>
              <a:spcBef>
                <a:spcPts val="600"/>
              </a:spcBef>
              <a:buSzPct val="92000"/>
              <a:buAutoNum type="arabicPlain"/>
              <a:tabLst>
                <a:tab pos="456565" algn="l"/>
              </a:tabLst>
            </a:pPr>
            <a:r>
              <a:rPr sz="1200" b="1" dirty="0">
                <a:latin typeface="Microsoft YaHei"/>
                <a:cs typeface="Microsoft YaHei"/>
              </a:rPr>
              <a:t>收入：</a:t>
            </a:r>
            <a:r>
              <a:rPr sz="1200" dirty="0">
                <a:latin typeface="Arial Unicode MS" panose="020B0604020202020204" charset="-122"/>
                <a:cs typeface="Arial Unicode MS" panose="020B0604020202020204" charset="-122"/>
              </a:rPr>
              <a:t>美团餐饮外卖交易金额持续增长</a:t>
            </a:r>
            <a:r>
              <a:rPr sz="1200" spc="-35" dirty="0">
                <a:latin typeface="Arial Unicode MS" panose="020B0604020202020204" charset="-122"/>
                <a:cs typeface="Arial Unicode MS" panose="020B0604020202020204" charset="-122"/>
              </a:rPr>
              <a:t>（2020Q3  </a:t>
            </a:r>
            <a:r>
              <a:rPr sz="1200" dirty="0">
                <a:latin typeface="Arial Unicode MS" panose="020B0604020202020204" charset="-122"/>
                <a:cs typeface="Arial Unicode MS" panose="020B0604020202020204" charset="-122"/>
              </a:rPr>
              <a:t>同比上年增长</a:t>
            </a:r>
            <a:r>
              <a:rPr sz="1200" b="1" spc="-145" dirty="0">
                <a:solidFill>
                  <a:srgbClr val="970201"/>
                </a:solidFill>
                <a:latin typeface="Microsoft YaHei"/>
                <a:cs typeface="Microsoft YaHei"/>
              </a:rPr>
              <a:t>36.0</a:t>
            </a:r>
            <a:r>
              <a:rPr sz="1200" b="1" spc="-260" dirty="0">
                <a:solidFill>
                  <a:srgbClr val="970201"/>
                </a:solidFill>
                <a:latin typeface="Microsoft YaHei"/>
                <a:cs typeface="Microsoft YaHei"/>
              </a:rPr>
              <a:t>%</a:t>
            </a:r>
            <a:r>
              <a:rPr sz="1200" dirty="0">
                <a:latin typeface="Arial Unicode MS" panose="020B0604020202020204" charset="-122"/>
                <a:cs typeface="Arial Unicode MS" panose="020B0604020202020204" charset="-122"/>
              </a:rPr>
              <a:t>）以及变现率逐步改善。此外，美团 餐饮外卖的在线营销服务变现率也持续增强（由</a:t>
            </a:r>
            <a:r>
              <a:rPr sz="1200" spc="-35" dirty="0">
                <a:latin typeface="Arial Unicode MS" panose="020B0604020202020204" charset="-122"/>
                <a:cs typeface="Arial Unicode MS" panose="020B0604020202020204" charset="-122"/>
              </a:rPr>
              <a:t>2018</a:t>
            </a:r>
            <a:r>
              <a:rPr sz="1200" dirty="0">
                <a:latin typeface="Arial Unicode MS" panose="020B0604020202020204" charset="-122"/>
                <a:cs typeface="Arial Unicode MS" panose="020B0604020202020204" charset="-122"/>
              </a:rPr>
              <a:t>年 的</a:t>
            </a:r>
            <a:r>
              <a:rPr sz="1200" b="1" spc="-190" dirty="0">
                <a:solidFill>
                  <a:srgbClr val="970201"/>
                </a:solidFill>
                <a:latin typeface="Microsoft YaHei"/>
                <a:cs typeface="Microsoft YaHei"/>
              </a:rPr>
              <a:t>0.8%</a:t>
            </a:r>
            <a:r>
              <a:rPr sz="1200" dirty="0">
                <a:latin typeface="Arial Unicode MS" panose="020B0604020202020204" charset="-122"/>
                <a:cs typeface="Arial Unicode MS" panose="020B0604020202020204" charset="-122"/>
              </a:rPr>
              <a:t>上升至</a:t>
            </a:r>
            <a:r>
              <a:rPr sz="1200" spc="-35"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年的</a:t>
            </a:r>
            <a:r>
              <a:rPr sz="1200" b="1" spc="-125" dirty="0">
                <a:solidFill>
                  <a:srgbClr val="970201"/>
                </a:solidFill>
                <a:latin typeface="Microsoft YaHei"/>
                <a:cs typeface="Microsoft YaHei"/>
              </a:rPr>
              <a:t>1.5%</a:t>
            </a:r>
            <a:r>
              <a:rPr sz="1200" spc="-12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未来将逐步成为美团餐 饮外卖的重要收入来源</a:t>
            </a:r>
            <a:endParaRPr sz="1200">
              <a:latin typeface="Arial Unicode MS" panose="020B0604020202020204" charset="-122"/>
              <a:cs typeface="Arial Unicode MS" panose="020B0604020202020204" charset="-122"/>
            </a:endParaRPr>
          </a:p>
          <a:p>
            <a:pPr marL="66675">
              <a:lnSpc>
                <a:spcPct val="120000"/>
              </a:lnSpc>
              <a:spcBef>
                <a:spcPts val="600"/>
              </a:spcBef>
              <a:buSzPct val="92000"/>
              <a:buAutoNum type="arabicPlain"/>
              <a:tabLst>
                <a:tab pos="456565" algn="l"/>
              </a:tabLst>
            </a:pPr>
            <a:r>
              <a:rPr sz="1200" b="1" dirty="0">
                <a:latin typeface="Microsoft YaHei"/>
                <a:cs typeface="Microsoft YaHei"/>
              </a:rPr>
              <a:t>成本</a:t>
            </a:r>
            <a:r>
              <a:rPr sz="1200" b="1" spc="-110" dirty="0">
                <a:latin typeface="Microsoft YaHei"/>
                <a:cs typeface="Microsoft YaHei"/>
              </a:rPr>
              <a:t>&amp;</a:t>
            </a:r>
            <a:r>
              <a:rPr sz="1200" b="1" dirty="0">
                <a:latin typeface="Microsoft YaHei"/>
                <a:cs typeface="Microsoft YaHei"/>
              </a:rPr>
              <a:t>费用：</a:t>
            </a:r>
            <a:r>
              <a:rPr sz="1200" dirty="0">
                <a:latin typeface="Arial Unicode MS" panose="020B0604020202020204" charset="-122"/>
                <a:cs typeface="Arial Unicode MS" panose="020B0604020202020204" charset="-122"/>
              </a:rPr>
              <a:t>美团餐饮外卖的支出主要包括骑手成 本和其他成本（已售货品成本等）。</a:t>
            </a:r>
            <a:r>
              <a:rPr sz="1200" spc="45" dirty="0">
                <a:latin typeface="Arial Unicode MS" panose="020B0604020202020204" charset="-122"/>
                <a:cs typeface="Arial Unicode MS" panose="020B0604020202020204" charset="-122"/>
              </a:rPr>
              <a:t> </a:t>
            </a:r>
            <a:r>
              <a:rPr sz="1200" spc="-40" dirty="0">
                <a:latin typeface="Arial Unicode MS" panose="020B0604020202020204" charset="-122"/>
                <a:cs typeface="Arial Unicode MS" panose="020B0604020202020204" charset="-122"/>
              </a:rPr>
              <a:t>2020</a:t>
            </a:r>
            <a:r>
              <a:rPr sz="1200" spc="-204"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年美团骑手数 量已超过</a:t>
            </a:r>
            <a:r>
              <a:rPr sz="1200" spc="-35" dirty="0">
                <a:latin typeface="Arial Unicode MS" panose="020B0604020202020204" charset="-122"/>
                <a:cs typeface="Arial Unicode MS" panose="020B0604020202020204" charset="-122"/>
              </a:rPr>
              <a:t>400</a:t>
            </a:r>
            <a:r>
              <a:rPr sz="1200" dirty="0">
                <a:latin typeface="Arial Unicode MS" panose="020B0604020202020204" charset="-122"/>
                <a:cs typeface="Arial Unicode MS" panose="020B0604020202020204" charset="-122"/>
              </a:rPr>
              <a:t>万，第三季度的骑手成本同比增加</a:t>
            </a:r>
            <a:r>
              <a:rPr sz="1100" b="1" spc="-75" dirty="0">
                <a:solidFill>
                  <a:srgbClr val="970201"/>
                </a:solidFill>
                <a:latin typeface="Microsoft YaHei"/>
                <a:cs typeface="Microsoft YaHei"/>
              </a:rPr>
              <a:t>40</a:t>
            </a:r>
            <a:r>
              <a:rPr sz="1100" b="1" dirty="0">
                <a:solidFill>
                  <a:srgbClr val="970201"/>
                </a:solidFill>
                <a:latin typeface="Microsoft YaHei"/>
                <a:cs typeface="Microsoft YaHei"/>
              </a:rPr>
              <a:t>亿元</a:t>
            </a:r>
            <a:r>
              <a:rPr sz="1200" dirty="0">
                <a:latin typeface="Arial Unicode MS" panose="020B0604020202020204" charset="-122"/>
                <a:cs typeface="Arial Unicode MS" panose="020B0604020202020204" charset="-122"/>
              </a:rPr>
              <a:t>。 美团为快速扩张市场，对骑手和消费者进行补贴</a:t>
            </a:r>
            <a:r>
              <a:rPr sz="1200" spc="-35" dirty="0">
                <a:latin typeface="Arial Unicode MS" panose="020B0604020202020204" charset="-122"/>
                <a:cs typeface="Arial Unicode MS" panose="020B0604020202020204" charset="-122"/>
              </a:rPr>
              <a:t>（2019  </a:t>
            </a:r>
            <a:r>
              <a:rPr sz="1200" dirty="0">
                <a:latin typeface="Arial Unicode MS" panose="020B0604020202020204" charset="-122"/>
                <a:cs typeface="Arial Unicode MS" panose="020B0604020202020204" charset="-122"/>
              </a:rPr>
              <a:t>年每单补贴约</a:t>
            </a:r>
            <a:r>
              <a:rPr sz="1100" b="1" spc="-65" dirty="0">
                <a:solidFill>
                  <a:srgbClr val="970201"/>
                </a:solidFill>
                <a:latin typeface="Microsoft YaHei"/>
                <a:cs typeface="Microsoft YaHei"/>
              </a:rPr>
              <a:t>0.9</a:t>
            </a:r>
            <a:r>
              <a:rPr sz="1100" b="1" dirty="0">
                <a:solidFill>
                  <a:srgbClr val="970201"/>
                </a:solidFill>
                <a:latin typeface="Microsoft YaHei"/>
                <a:cs typeface="Microsoft YaHei"/>
              </a:rPr>
              <a:t>元</a:t>
            </a:r>
            <a:r>
              <a:rPr sz="1200" dirty="0">
                <a:latin typeface="Arial Unicode MS" panose="020B0604020202020204" charset="-122"/>
                <a:cs typeface="Arial Unicode MS" panose="020B0604020202020204" charset="-122"/>
              </a:rPr>
              <a:t>），成本支出随之加大。随着外卖市 场逐步发展成熟，美团对骑手和用户的补贴将下降，未 来成本支出将进一步降低</a:t>
            </a:r>
            <a:endParaRPr sz="1200">
              <a:latin typeface="Arial Unicode MS" panose="020B0604020202020204" charset="-122"/>
              <a:cs typeface="Arial Unicode MS" panose="020B0604020202020204" charset="-122"/>
            </a:endParaRPr>
          </a:p>
        </p:txBody>
      </p:sp>
      <p:sp>
        <p:nvSpPr>
          <p:cNvPr id="8" name="object 8"/>
          <p:cNvSpPr txBox="1"/>
          <p:nvPr/>
        </p:nvSpPr>
        <p:spPr>
          <a:xfrm>
            <a:off x="335778" y="6379500"/>
            <a:ext cx="31115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来源：美团</a:t>
            </a:r>
            <a:r>
              <a:rPr sz="1100" spc="-40" dirty="0">
                <a:latin typeface="Arial Unicode MS" panose="020B0604020202020204" charset="-122"/>
                <a:cs typeface="Arial Unicode MS" panose="020B0604020202020204" charset="-122"/>
              </a:rPr>
              <a:t>202</a:t>
            </a:r>
            <a:r>
              <a:rPr sz="1100" spc="-55" dirty="0">
                <a:latin typeface="Arial Unicode MS" panose="020B0604020202020204" charset="-122"/>
                <a:cs typeface="Arial Unicode MS" panose="020B0604020202020204" charset="-122"/>
              </a:rPr>
              <a:t>0</a:t>
            </a:r>
            <a:r>
              <a:rPr sz="1100" dirty="0">
                <a:latin typeface="Arial Unicode MS" panose="020B0604020202020204" charset="-122"/>
                <a:cs typeface="Arial Unicode MS" panose="020B0604020202020204" charset="-122"/>
              </a:rPr>
              <a:t>年三季度报，头豹研究院编辑整理</a:t>
            </a:r>
            <a:endParaRPr sz="1100">
              <a:latin typeface="Arial Unicode MS" panose="020B0604020202020204" charset="-122"/>
              <a:cs typeface="Arial Unicode MS" panose="020B0604020202020204" charset="-122"/>
            </a:endParaRPr>
          </a:p>
        </p:txBody>
      </p:sp>
      <p:sp>
        <p:nvSpPr>
          <p:cNvPr id="9" name="object 9"/>
          <p:cNvSpPr txBox="1"/>
          <p:nvPr/>
        </p:nvSpPr>
        <p:spPr>
          <a:xfrm>
            <a:off x="433387" y="2523677"/>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收入</a:t>
            </a:r>
            <a:endParaRPr sz="1200">
              <a:latin typeface="Arial Unicode MS" panose="020B0604020202020204" charset="-122"/>
              <a:cs typeface="Arial Unicode MS" panose="020B0604020202020204" charset="-122"/>
            </a:endParaRPr>
          </a:p>
        </p:txBody>
      </p:sp>
      <p:sp>
        <p:nvSpPr>
          <p:cNvPr id="10" name="object 10"/>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11" name="object 11"/>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12" name="object 12"/>
          <p:cNvSpPr txBox="1"/>
          <p:nvPr/>
        </p:nvSpPr>
        <p:spPr>
          <a:xfrm>
            <a:off x="433387" y="4955695"/>
            <a:ext cx="922019" cy="455295"/>
          </a:xfrm>
          <a:prstGeom prst="rect">
            <a:avLst/>
          </a:prstGeom>
          <a:solidFill>
            <a:srgbClr val="ADB4B7"/>
          </a:solidFill>
        </p:spPr>
        <p:txBody>
          <a:bodyPr vert="horz" wrap="square" lIns="0" tIns="125730" rIns="0" bIns="0" rtlCol="0">
            <a:spAutoFit/>
          </a:bodyPr>
          <a:lstStyle/>
          <a:p>
            <a:pPr marL="98425">
              <a:lnSpc>
                <a:spcPct val="100000"/>
              </a:lnSpc>
              <a:spcBef>
                <a:spcPts val="990"/>
              </a:spcBef>
            </a:pPr>
            <a:r>
              <a:rPr sz="1200" dirty="0">
                <a:solidFill>
                  <a:srgbClr val="FFFFFF"/>
                </a:solidFill>
                <a:latin typeface="Arial Unicode MS" panose="020B0604020202020204" charset="-122"/>
                <a:cs typeface="Arial Unicode MS" panose="020B0604020202020204" charset="-122"/>
              </a:rPr>
              <a:t>成本</a:t>
            </a:r>
            <a:r>
              <a:rPr sz="1200" spc="95" dirty="0">
                <a:solidFill>
                  <a:srgbClr val="FFFFFF"/>
                </a:solidFill>
                <a:latin typeface="Arial Unicode MS" panose="020B0604020202020204" charset="-122"/>
                <a:cs typeface="Arial Unicode MS" panose="020B0604020202020204" charset="-122"/>
              </a:rPr>
              <a:t>&amp;</a:t>
            </a:r>
            <a:r>
              <a:rPr sz="1200" dirty="0">
                <a:solidFill>
                  <a:srgbClr val="FFFFFF"/>
                </a:solidFill>
                <a:latin typeface="Arial Unicode MS" panose="020B0604020202020204" charset="-122"/>
                <a:cs typeface="Arial Unicode MS" panose="020B0604020202020204" charset="-122"/>
              </a:rPr>
              <a:t>费用</a:t>
            </a:r>
            <a:endParaRPr sz="1200">
              <a:latin typeface="Arial Unicode MS" panose="020B0604020202020204" charset="-122"/>
              <a:cs typeface="Arial Unicode MS" panose="020B0604020202020204" charset="-122"/>
            </a:endParaRPr>
          </a:p>
        </p:txBody>
      </p:sp>
      <p:sp>
        <p:nvSpPr>
          <p:cNvPr id="13" name="object 13"/>
          <p:cNvSpPr txBox="1"/>
          <p:nvPr/>
        </p:nvSpPr>
        <p:spPr>
          <a:xfrm>
            <a:off x="4027116" y="2108276"/>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交易金额</a:t>
            </a:r>
            <a:endParaRPr sz="1200">
              <a:latin typeface="Arial Unicode MS" panose="020B0604020202020204" charset="-122"/>
              <a:cs typeface="Arial Unicode MS" panose="020B0604020202020204" charset="-122"/>
            </a:endParaRPr>
          </a:p>
        </p:txBody>
      </p:sp>
      <p:sp>
        <p:nvSpPr>
          <p:cNvPr id="14" name="object 14"/>
          <p:cNvSpPr txBox="1"/>
          <p:nvPr/>
        </p:nvSpPr>
        <p:spPr>
          <a:xfrm>
            <a:off x="4027573" y="3094327"/>
            <a:ext cx="922019" cy="455295"/>
          </a:xfrm>
          <a:prstGeom prst="rect">
            <a:avLst/>
          </a:prstGeom>
          <a:solidFill>
            <a:srgbClr val="ADB4B7"/>
          </a:solidFill>
        </p:spPr>
        <p:txBody>
          <a:bodyPr vert="horz" wrap="square" lIns="0" tIns="125730" rIns="0" bIns="0" rtlCol="0">
            <a:spAutoFit/>
          </a:bodyPr>
          <a:lstStyle/>
          <a:p>
            <a:pPr marL="231775">
              <a:lnSpc>
                <a:spcPct val="100000"/>
              </a:lnSpc>
              <a:spcBef>
                <a:spcPts val="990"/>
              </a:spcBef>
            </a:pPr>
            <a:r>
              <a:rPr sz="1200" dirty="0">
                <a:solidFill>
                  <a:srgbClr val="FFFFFF"/>
                </a:solidFill>
                <a:latin typeface="Arial Unicode MS" panose="020B0604020202020204" charset="-122"/>
                <a:cs typeface="Arial Unicode MS" panose="020B0604020202020204" charset="-122"/>
              </a:rPr>
              <a:t>变现率</a:t>
            </a:r>
            <a:endParaRPr sz="1200">
              <a:latin typeface="Arial Unicode MS" panose="020B0604020202020204" charset="-122"/>
              <a:cs typeface="Arial Unicode MS" panose="020B0604020202020204" charset="-122"/>
            </a:endParaRPr>
          </a:p>
        </p:txBody>
      </p:sp>
      <p:pic>
        <p:nvPicPr>
          <p:cNvPr id="15" name="object 15"/>
          <p:cNvPicPr/>
          <p:nvPr/>
        </p:nvPicPr>
        <p:blipFill>
          <a:blip r:embed="rId2" cstate="print"/>
          <a:stretch>
            <a:fillRect/>
          </a:stretch>
        </p:blipFill>
        <p:spPr>
          <a:xfrm>
            <a:off x="4413155" y="2733920"/>
            <a:ext cx="183107" cy="199396"/>
          </a:xfrm>
          <a:prstGeom prst="rect">
            <a:avLst/>
          </a:prstGeom>
        </p:spPr>
      </p:pic>
      <p:grpSp>
        <p:nvGrpSpPr>
          <p:cNvPr id="16" name="object 16"/>
          <p:cNvGrpSpPr/>
          <p:nvPr/>
        </p:nvGrpSpPr>
        <p:grpSpPr>
          <a:xfrm>
            <a:off x="1418659" y="2668170"/>
            <a:ext cx="192405" cy="144145"/>
            <a:chOff x="1418659" y="2668170"/>
            <a:chExt cx="192405" cy="144145"/>
          </a:xfrm>
        </p:grpSpPr>
        <p:sp>
          <p:nvSpPr>
            <p:cNvPr id="17" name="object 17"/>
            <p:cNvSpPr/>
            <p:nvPr/>
          </p:nvSpPr>
          <p:spPr>
            <a:xfrm>
              <a:off x="1425003" y="2674530"/>
              <a:ext cx="179705" cy="131445"/>
            </a:xfrm>
            <a:custGeom>
              <a:avLst/>
              <a:gdLst/>
              <a:ahLst/>
              <a:cxnLst/>
              <a:rect l="l" t="t" r="r" b="b"/>
              <a:pathLst>
                <a:path w="179705" h="131444">
                  <a:moveTo>
                    <a:pt x="179108" y="78498"/>
                  </a:moveTo>
                  <a:lnTo>
                    <a:pt x="0" y="78498"/>
                  </a:lnTo>
                  <a:lnTo>
                    <a:pt x="0" y="130835"/>
                  </a:lnTo>
                  <a:lnTo>
                    <a:pt x="179108" y="130835"/>
                  </a:lnTo>
                  <a:lnTo>
                    <a:pt x="179108" y="78498"/>
                  </a:lnTo>
                  <a:close/>
                </a:path>
                <a:path w="179705" h="131444">
                  <a:moveTo>
                    <a:pt x="179108" y="0"/>
                  </a:moveTo>
                  <a:lnTo>
                    <a:pt x="0" y="0"/>
                  </a:lnTo>
                  <a:lnTo>
                    <a:pt x="0" y="52336"/>
                  </a:lnTo>
                  <a:lnTo>
                    <a:pt x="179108" y="52336"/>
                  </a:lnTo>
                  <a:lnTo>
                    <a:pt x="179108" y="0"/>
                  </a:lnTo>
                  <a:close/>
                </a:path>
              </a:pathLst>
            </a:custGeom>
            <a:solidFill>
              <a:srgbClr val="D9D9D9"/>
            </a:solidFill>
          </p:spPr>
          <p:txBody>
            <a:bodyPr wrap="square" lIns="0" tIns="0" rIns="0" bIns="0" rtlCol="0"/>
            <a:lstStyle/>
            <a:p/>
          </p:txBody>
        </p:sp>
        <p:sp>
          <p:nvSpPr>
            <p:cNvPr id="18" name="object 18"/>
            <p:cNvSpPr/>
            <p:nvPr/>
          </p:nvSpPr>
          <p:spPr>
            <a:xfrm>
              <a:off x="1425009" y="2674520"/>
              <a:ext cx="179705" cy="131445"/>
            </a:xfrm>
            <a:custGeom>
              <a:avLst/>
              <a:gdLst/>
              <a:ahLst/>
              <a:cxnLst/>
              <a:rect l="l" t="t" r="r" b="b"/>
              <a:pathLst>
                <a:path w="179705" h="131444">
                  <a:moveTo>
                    <a:pt x="0" y="0"/>
                  </a:moveTo>
                  <a:lnTo>
                    <a:pt x="179109" y="0"/>
                  </a:lnTo>
                  <a:lnTo>
                    <a:pt x="179109" y="52338"/>
                  </a:lnTo>
                  <a:lnTo>
                    <a:pt x="0" y="52338"/>
                  </a:lnTo>
                  <a:lnTo>
                    <a:pt x="0" y="0"/>
                  </a:lnTo>
                  <a:close/>
                </a:path>
                <a:path w="179705" h="131444">
                  <a:moveTo>
                    <a:pt x="0" y="78507"/>
                  </a:moveTo>
                  <a:lnTo>
                    <a:pt x="179109" y="78507"/>
                  </a:lnTo>
                  <a:lnTo>
                    <a:pt x="179109" y="130845"/>
                  </a:lnTo>
                  <a:lnTo>
                    <a:pt x="0" y="130845"/>
                  </a:lnTo>
                  <a:lnTo>
                    <a:pt x="0" y="78507"/>
                  </a:lnTo>
                  <a:close/>
                </a:path>
              </a:pathLst>
            </a:custGeom>
            <a:ln w="12700">
              <a:solidFill>
                <a:srgbClr val="D9D9D9"/>
              </a:solidFill>
            </a:ln>
          </p:spPr>
          <p:txBody>
            <a:bodyPr wrap="square" lIns="0" tIns="0" rIns="0" bIns="0" rtlCol="0"/>
            <a:lstStyle/>
            <a:p/>
          </p:txBody>
        </p:sp>
      </p:grpSp>
      <p:sp>
        <p:nvSpPr>
          <p:cNvPr id="19" name="object 19"/>
          <p:cNvSpPr txBox="1"/>
          <p:nvPr/>
        </p:nvSpPr>
        <p:spPr>
          <a:xfrm>
            <a:off x="3974789" y="1882650"/>
            <a:ext cx="1747520" cy="1902460"/>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spcBef>
                <a:spcPts val="40"/>
              </a:spcBef>
            </a:pPr>
            <a:endParaRPr sz="1450">
              <a:latin typeface="Times New Roman" panose="02020603050405020304"/>
              <a:cs typeface="Times New Roman" panose="02020603050405020304"/>
            </a:endParaRPr>
          </a:p>
          <a:p>
            <a:pPr marL="956310" algn="ctr">
              <a:lnSpc>
                <a:spcPct val="100000"/>
              </a:lnSpc>
            </a:pPr>
            <a:r>
              <a:rPr sz="1100" b="1" spc="-70" dirty="0">
                <a:solidFill>
                  <a:srgbClr val="970201"/>
                </a:solidFill>
                <a:latin typeface="Microsoft YaHei"/>
                <a:cs typeface="Microsoft YaHei"/>
              </a:rPr>
              <a:t>1,522.3</a:t>
            </a:r>
            <a:r>
              <a:rPr sz="1100" b="1" dirty="0">
                <a:solidFill>
                  <a:srgbClr val="970201"/>
                </a:solidFill>
                <a:latin typeface="Microsoft YaHei"/>
                <a:cs typeface="Microsoft YaHei"/>
              </a:rPr>
              <a:t>亿元</a:t>
            </a:r>
            <a:endParaRPr sz="1100">
              <a:latin typeface="Microsoft YaHei"/>
              <a:cs typeface="Microsoft YaHei"/>
            </a:endParaRPr>
          </a:p>
          <a:p>
            <a:pPr>
              <a:lnSpc>
                <a:spcPct val="100000"/>
              </a:lnSpc>
            </a:pPr>
            <a:endParaRPr sz="1100">
              <a:latin typeface="Microsoft YaHei"/>
              <a:cs typeface="Microsoft YaHei"/>
            </a:endParaRPr>
          </a:p>
          <a:p>
            <a:pPr>
              <a:lnSpc>
                <a:spcPct val="100000"/>
              </a:lnSpc>
            </a:pPr>
            <a:endParaRPr sz="1100">
              <a:latin typeface="Microsoft YaHei"/>
              <a:cs typeface="Microsoft YaHei"/>
            </a:endParaRPr>
          </a:p>
          <a:p>
            <a:pPr>
              <a:lnSpc>
                <a:spcPct val="100000"/>
              </a:lnSpc>
              <a:spcBef>
                <a:spcPts val="65"/>
              </a:spcBef>
            </a:pPr>
            <a:endParaRPr sz="1150">
              <a:latin typeface="Microsoft YaHei"/>
              <a:cs typeface="Microsoft YaHei"/>
            </a:endParaRPr>
          </a:p>
          <a:p>
            <a:pPr marL="944245" algn="ctr">
              <a:lnSpc>
                <a:spcPct val="100000"/>
              </a:lnSpc>
            </a:pPr>
            <a:r>
              <a:rPr sz="1100" b="1" spc="-155" dirty="0">
                <a:solidFill>
                  <a:srgbClr val="970201"/>
                </a:solidFill>
                <a:latin typeface="Microsoft YaHei"/>
                <a:cs typeface="Microsoft YaHei"/>
              </a:rPr>
              <a:t>13.6%</a:t>
            </a:r>
            <a:endParaRPr sz="1100">
              <a:latin typeface="Microsoft YaHei"/>
              <a:cs typeface="Microsoft YaHei"/>
            </a:endParaRPr>
          </a:p>
        </p:txBody>
      </p:sp>
      <p:grpSp>
        <p:nvGrpSpPr>
          <p:cNvPr id="20" name="object 20"/>
          <p:cNvGrpSpPr/>
          <p:nvPr/>
        </p:nvGrpSpPr>
        <p:grpSpPr>
          <a:xfrm>
            <a:off x="2784868" y="3997321"/>
            <a:ext cx="245745" cy="104775"/>
            <a:chOff x="2784868" y="3997321"/>
            <a:chExt cx="245745" cy="104775"/>
          </a:xfrm>
        </p:grpSpPr>
        <p:sp>
          <p:nvSpPr>
            <p:cNvPr id="21" name="object 21"/>
            <p:cNvSpPr/>
            <p:nvPr/>
          </p:nvSpPr>
          <p:spPr>
            <a:xfrm>
              <a:off x="2791218" y="4003671"/>
              <a:ext cx="233045" cy="92075"/>
            </a:xfrm>
            <a:custGeom>
              <a:avLst/>
              <a:gdLst/>
              <a:ahLst/>
              <a:cxnLst/>
              <a:rect l="l" t="t" r="r" b="b"/>
              <a:pathLst>
                <a:path w="233044" h="92075">
                  <a:moveTo>
                    <a:pt x="232615" y="91532"/>
                  </a:moveTo>
                  <a:lnTo>
                    <a:pt x="0" y="91532"/>
                  </a:lnTo>
                  <a:lnTo>
                    <a:pt x="0" y="0"/>
                  </a:lnTo>
                  <a:lnTo>
                    <a:pt x="232615" y="0"/>
                  </a:lnTo>
                  <a:lnTo>
                    <a:pt x="232615" y="91532"/>
                  </a:lnTo>
                  <a:close/>
                </a:path>
              </a:pathLst>
            </a:custGeom>
            <a:solidFill>
              <a:srgbClr val="D9D9D9"/>
            </a:solidFill>
          </p:spPr>
          <p:txBody>
            <a:bodyPr wrap="square" lIns="0" tIns="0" rIns="0" bIns="0" rtlCol="0"/>
            <a:lstStyle/>
            <a:p/>
          </p:txBody>
        </p:sp>
        <p:sp>
          <p:nvSpPr>
            <p:cNvPr id="22" name="object 22"/>
            <p:cNvSpPr/>
            <p:nvPr/>
          </p:nvSpPr>
          <p:spPr>
            <a:xfrm>
              <a:off x="2791218" y="4003671"/>
              <a:ext cx="233045" cy="92075"/>
            </a:xfrm>
            <a:custGeom>
              <a:avLst/>
              <a:gdLst/>
              <a:ahLst/>
              <a:cxnLst/>
              <a:rect l="l" t="t" r="r" b="b"/>
              <a:pathLst>
                <a:path w="233044" h="92075">
                  <a:moveTo>
                    <a:pt x="0" y="0"/>
                  </a:moveTo>
                  <a:lnTo>
                    <a:pt x="232615" y="0"/>
                  </a:lnTo>
                  <a:lnTo>
                    <a:pt x="232615" y="91532"/>
                  </a:lnTo>
                  <a:lnTo>
                    <a:pt x="0" y="91532"/>
                  </a:lnTo>
                  <a:lnTo>
                    <a:pt x="0" y="0"/>
                  </a:lnTo>
                  <a:close/>
                </a:path>
              </a:pathLst>
            </a:custGeom>
            <a:ln w="12700">
              <a:solidFill>
                <a:srgbClr val="D9D9D9"/>
              </a:solidFill>
            </a:ln>
          </p:spPr>
          <p:txBody>
            <a:bodyPr wrap="square" lIns="0" tIns="0" rIns="0" bIns="0" rtlCol="0"/>
            <a:lstStyle/>
            <a:p/>
          </p:txBody>
        </p:sp>
      </p:grpSp>
      <p:sp>
        <p:nvSpPr>
          <p:cNvPr id="23" name="object 23"/>
          <p:cNvSpPr txBox="1"/>
          <p:nvPr/>
        </p:nvSpPr>
        <p:spPr>
          <a:xfrm>
            <a:off x="6585362" y="3699800"/>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利润</a:t>
            </a:r>
            <a:endParaRPr sz="1200">
              <a:latin typeface="Arial Unicode MS" panose="020B0604020202020204" charset="-122"/>
              <a:cs typeface="Arial Unicode MS" panose="020B0604020202020204" charset="-122"/>
            </a:endParaRPr>
          </a:p>
        </p:txBody>
      </p:sp>
      <p:sp>
        <p:nvSpPr>
          <p:cNvPr id="24" name="object 24"/>
          <p:cNvSpPr txBox="1"/>
          <p:nvPr/>
        </p:nvSpPr>
        <p:spPr>
          <a:xfrm>
            <a:off x="3211848" y="4381464"/>
            <a:ext cx="2120900" cy="528320"/>
          </a:xfrm>
          <a:prstGeom prst="rect">
            <a:avLst/>
          </a:prstGeom>
        </p:spPr>
        <p:txBody>
          <a:bodyPr vert="horz" wrap="square" lIns="0" tIns="12700" rIns="0" bIns="0" rtlCol="0">
            <a:spAutoFit/>
          </a:bodyPr>
          <a:lstStyle/>
          <a:p>
            <a:pPr>
              <a:lnSpc>
                <a:spcPct val="100000"/>
              </a:lnSpc>
              <a:spcBef>
                <a:spcPts val="100"/>
              </a:spcBef>
            </a:pPr>
            <a:r>
              <a:rPr sz="1100" dirty="0">
                <a:solidFill>
                  <a:srgbClr val="353535"/>
                </a:solidFill>
                <a:latin typeface="Arial Unicode MS" panose="020B0604020202020204" charset="-122"/>
                <a:cs typeface="Arial Unicode MS" panose="020B0604020202020204" charset="-122"/>
              </a:rPr>
              <a:t>美团自营配送下需支付的骑手成本</a:t>
            </a:r>
            <a:endParaRPr sz="1100">
              <a:latin typeface="Arial Unicode MS" panose="020B0604020202020204" charset="-122"/>
              <a:cs typeface="Arial Unicode MS" panose="020B0604020202020204" charset="-122"/>
            </a:endParaRPr>
          </a:p>
          <a:p>
            <a:pPr marR="5080">
              <a:lnSpc>
                <a:spcPct val="100000"/>
              </a:lnSpc>
            </a:pPr>
            <a:r>
              <a:rPr sz="1100" dirty="0">
                <a:solidFill>
                  <a:srgbClr val="353535"/>
                </a:solidFill>
                <a:latin typeface="Arial Unicode MS" panose="020B0604020202020204" charset="-122"/>
                <a:cs typeface="Arial Unicode MS" panose="020B0604020202020204" charset="-122"/>
              </a:rPr>
              <a:t>（包括补贴），</a:t>
            </a:r>
            <a:r>
              <a:rPr sz="1100" spc="-40" dirty="0">
                <a:solidFill>
                  <a:srgbClr val="353535"/>
                </a:solidFill>
                <a:latin typeface="Arial Unicode MS" panose="020B0604020202020204" charset="-122"/>
                <a:cs typeface="Arial Unicode MS" panose="020B0604020202020204" charset="-122"/>
              </a:rPr>
              <a:t>202</a:t>
            </a:r>
            <a:r>
              <a:rPr sz="1100" spc="-55" dirty="0">
                <a:solidFill>
                  <a:srgbClr val="353535"/>
                </a:solidFill>
                <a:latin typeface="Arial Unicode MS" panose="020B0604020202020204" charset="-122"/>
                <a:cs typeface="Arial Unicode MS" panose="020B0604020202020204" charset="-122"/>
              </a:rPr>
              <a:t>0</a:t>
            </a:r>
            <a:r>
              <a:rPr sz="1100" dirty="0">
                <a:solidFill>
                  <a:srgbClr val="353535"/>
                </a:solidFill>
                <a:latin typeface="Arial Unicode MS" panose="020B0604020202020204" charset="-122"/>
                <a:cs typeface="Arial Unicode MS" panose="020B0604020202020204" charset="-122"/>
              </a:rPr>
              <a:t>年第三季度骑 手成本同比增加</a:t>
            </a:r>
            <a:r>
              <a:rPr sz="1100" b="1" spc="-75" dirty="0">
                <a:solidFill>
                  <a:srgbClr val="970201"/>
                </a:solidFill>
                <a:latin typeface="Microsoft YaHei"/>
                <a:cs typeface="Microsoft YaHei"/>
              </a:rPr>
              <a:t>40</a:t>
            </a:r>
            <a:r>
              <a:rPr sz="1100" b="1" dirty="0">
                <a:solidFill>
                  <a:srgbClr val="970201"/>
                </a:solidFill>
                <a:latin typeface="Microsoft YaHei"/>
                <a:cs typeface="Microsoft YaHei"/>
              </a:rPr>
              <a:t>亿元</a:t>
            </a:r>
            <a:endParaRPr sz="1100">
              <a:latin typeface="Microsoft YaHei"/>
              <a:cs typeface="Microsoft YaHei"/>
            </a:endParaRPr>
          </a:p>
        </p:txBody>
      </p:sp>
      <p:sp>
        <p:nvSpPr>
          <p:cNvPr id="25" name="object 25"/>
          <p:cNvSpPr txBox="1"/>
          <p:nvPr/>
        </p:nvSpPr>
        <p:spPr>
          <a:xfrm>
            <a:off x="1906578" y="4384073"/>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骑手成本</a:t>
            </a:r>
            <a:endParaRPr sz="1200">
              <a:latin typeface="Arial Unicode MS" panose="020B0604020202020204" charset="-122"/>
              <a:cs typeface="Arial Unicode MS" panose="020B0604020202020204" charset="-122"/>
            </a:endParaRPr>
          </a:p>
        </p:txBody>
      </p:sp>
      <p:sp>
        <p:nvSpPr>
          <p:cNvPr id="26" name="object 26"/>
          <p:cNvSpPr txBox="1"/>
          <p:nvPr/>
        </p:nvSpPr>
        <p:spPr>
          <a:xfrm>
            <a:off x="1906578" y="5619427"/>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其他成本</a:t>
            </a:r>
            <a:endParaRPr sz="1200">
              <a:latin typeface="Arial Unicode MS" panose="020B0604020202020204" charset="-122"/>
              <a:cs typeface="Arial Unicode MS" panose="020B0604020202020204" charset="-122"/>
            </a:endParaRPr>
          </a:p>
        </p:txBody>
      </p:sp>
      <p:grpSp>
        <p:nvGrpSpPr>
          <p:cNvPr id="27" name="object 27"/>
          <p:cNvGrpSpPr/>
          <p:nvPr/>
        </p:nvGrpSpPr>
        <p:grpSpPr>
          <a:xfrm>
            <a:off x="1461210" y="5112053"/>
            <a:ext cx="1013460" cy="182880"/>
            <a:chOff x="1461210" y="5112053"/>
            <a:chExt cx="1013460" cy="182880"/>
          </a:xfrm>
        </p:grpSpPr>
        <p:sp>
          <p:nvSpPr>
            <p:cNvPr id="28" name="object 28"/>
            <p:cNvSpPr/>
            <p:nvPr/>
          </p:nvSpPr>
          <p:spPr>
            <a:xfrm>
              <a:off x="2267115" y="5118099"/>
              <a:ext cx="200660" cy="170815"/>
            </a:xfrm>
            <a:custGeom>
              <a:avLst/>
              <a:gdLst/>
              <a:ahLst/>
              <a:cxnLst/>
              <a:rect l="l" t="t" r="r" b="b"/>
              <a:pathLst>
                <a:path w="200660" h="170814">
                  <a:moveTo>
                    <a:pt x="200609" y="58420"/>
                  </a:moveTo>
                  <a:lnTo>
                    <a:pt x="127533" y="58420"/>
                  </a:lnTo>
                  <a:lnTo>
                    <a:pt x="127533" y="0"/>
                  </a:lnTo>
                  <a:lnTo>
                    <a:pt x="73075" y="0"/>
                  </a:lnTo>
                  <a:lnTo>
                    <a:pt x="73075" y="58420"/>
                  </a:lnTo>
                  <a:lnTo>
                    <a:pt x="0" y="58420"/>
                  </a:lnTo>
                  <a:lnTo>
                    <a:pt x="0" y="113042"/>
                  </a:lnTo>
                  <a:lnTo>
                    <a:pt x="73075" y="113042"/>
                  </a:lnTo>
                  <a:lnTo>
                    <a:pt x="73075" y="170192"/>
                  </a:lnTo>
                  <a:lnTo>
                    <a:pt x="127533" y="170192"/>
                  </a:lnTo>
                  <a:lnTo>
                    <a:pt x="127533" y="113042"/>
                  </a:lnTo>
                  <a:lnTo>
                    <a:pt x="200609" y="113042"/>
                  </a:lnTo>
                  <a:lnTo>
                    <a:pt x="200609" y="58420"/>
                  </a:lnTo>
                  <a:close/>
                </a:path>
              </a:pathLst>
            </a:custGeom>
            <a:solidFill>
              <a:srgbClr val="D9D9D9"/>
            </a:solidFill>
          </p:spPr>
          <p:txBody>
            <a:bodyPr wrap="square" lIns="0" tIns="0" rIns="0" bIns="0" rtlCol="0"/>
            <a:lstStyle/>
            <a:p/>
          </p:txBody>
        </p:sp>
        <p:sp>
          <p:nvSpPr>
            <p:cNvPr id="29" name="object 29"/>
            <p:cNvSpPr/>
            <p:nvPr/>
          </p:nvSpPr>
          <p:spPr>
            <a:xfrm>
              <a:off x="2267119" y="5118403"/>
              <a:ext cx="200660" cy="170180"/>
            </a:xfrm>
            <a:custGeom>
              <a:avLst/>
              <a:gdLst/>
              <a:ahLst/>
              <a:cxnLst/>
              <a:rect l="l" t="t" r="r" b="b"/>
              <a:pathLst>
                <a:path w="200660" h="170179">
                  <a:moveTo>
                    <a:pt x="0" y="57854"/>
                  </a:moveTo>
                  <a:lnTo>
                    <a:pt x="73076" y="57854"/>
                  </a:lnTo>
                  <a:lnTo>
                    <a:pt x="73076" y="0"/>
                  </a:lnTo>
                  <a:lnTo>
                    <a:pt x="127538" y="0"/>
                  </a:lnTo>
                  <a:lnTo>
                    <a:pt x="127538" y="57854"/>
                  </a:lnTo>
                  <a:lnTo>
                    <a:pt x="200615" y="57854"/>
                  </a:lnTo>
                  <a:lnTo>
                    <a:pt x="200615" y="112317"/>
                  </a:lnTo>
                  <a:lnTo>
                    <a:pt x="127538" y="112317"/>
                  </a:lnTo>
                  <a:lnTo>
                    <a:pt x="127538" y="170173"/>
                  </a:lnTo>
                  <a:lnTo>
                    <a:pt x="73076" y="170173"/>
                  </a:lnTo>
                  <a:lnTo>
                    <a:pt x="73076" y="112317"/>
                  </a:lnTo>
                  <a:lnTo>
                    <a:pt x="0" y="112317"/>
                  </a:lnTo>
                  <a:lnTo>
                    <a:pt x="0" y="57854"/>
                  </a:lnTo>
                  <a:close/>
                </a:path>
              </a:pathLst>
            </a:custGeom>
            <a:ln w="12700">
              <a:solidFill>
                <a:srgbClr val="D9D9D9"/>
              </a:solidFill>
            </a:ln>
          </p:spPr>
          <p:txBody>
            <a:bodyPr wrap="square" lIns="0" tIns="0" rIns="0" bIns="0" rtlCol="0"/>
            <a:lstStyle/>
            <a:p/>
          </p:txBody>
        </p:sp>
        <p:sp>
          <p:nvSpPr>
            <p:cNvPr id="30" name="object 30"/>
            <p:cNvSpPr/>
            <p:nvPr/>
          </p:nvSpPr>
          <p:spPr>
            <a:xfrm>
              <a:off x="1467548" y="5133555"/>
              <a:ext cx="179705" cy="131445"/>
            </a:xfrm>
            <a:custGeom>
              <a:avLst/>
              <a:gdLst/>
              <a:ahLst/>
              <a:cxnLst/>
              <a:rect l="l" t="t" r="r" b="b"/>
              <a:pathLst>
                <a:path w="179705" h="131445">
                  <a:moveTo>
                    <a:pt x="179120" y="78511"/>
                  </a:moveTo>
                  <a:lnTo>
                    <a:pt x="0" y="78511"/>
                  </a:lnTo>
                  <a:lnTo>
                    <a:pt x="0" y="130848"/>
                  </a:lnTo>
                  <a:lnTo>
                    <a:pt x="179120" y="130848"/>
                  </a:lnTo>
                  <a:lnTo>
                    <a:pt x="179120" y="78511"/>
                  </a:lnTo>
                  <a:close/>
                </a:path>
                <a:path w="179705" h="131445">
                  <a:moveTo>
                    <a:pt x="179120" y="0"/>
                  </a:moveTo>
                  <a:lnTo>
                    <a:pt x="0" y="0"/>
                  </a:lnTo>
                  <a:lnTo>
                    <a:pt x="0" y="52336"/>
                  </a:lnTo>
                  <a:lnTo>
                    <a:pt x="179120" y="52336"/>
                  </a:lnTo>
                  <a:lnTo>
                    <a:pt x="179120" y="0"/>
                  </a:lnTo>
                  <a:close/>
                </a:path>
              </a:pathLst>
            </a:custGeom>
            <a:solidFill>
              <a:srgbClr val="D9D9D9"/>
            </a:solidFill>
          </p:spPr>
          <p:txBody>
            <a:bodyPr wrap="square" lIns="0" tIns="0" rIns="0" bIns="0" rtlCol="0"/>
            <a:lstStyle/>
            <a:p/>
          </p:txBody>
        </p:sp>
        <p:sp>
          <p:nvSpPr>
            <p:cNvPr id="31" name="object 31"/>
            <p:cNvSpPr/>
            <p:nvPr/>
          </p:nvSpPr>
          <p:spPr>
            <a:xfrm>
              <a:off x="1467560" y="5133550"/>
              <a:ext cx="179705" cy="131445"/>
            </a:xfrm>
            <a:custGeom>
              <a:avLst/>
              <a:gdLst/>
              <a:ahLst/>
              <a:cxnLst/>
              <a:rect l="l" t="t" r="r" b="b"/>
              <a:pathLst>
                <a:path w="179705" h="131445">
                  <a:moveTo>
                    <a:pt x="0" y="0"/>
                  </a:moveTo>
                  <a:lnTo>
                    <a:pt x="179109" y="0"/>
                  </a:lnTo>
                  <a:lnTo>
                    <a:pt x="179109" y="52338"/>
                  </a:lnTo>
                  <a:lnTo>
                    <a:pt x="0" y="52338"/>
                  </a:lnTo>
                  <a:lnTo>
                    <a:pt x="0" y="0"/>
                  </a:lnTo>
                  <a:close/>
                </a:path>
                <a:path w="179705" h="131445">
                  <a:moveTo>
                    <a:pt x="0" y="78507"/>
                  </a:moveTo>
                  <a:lnTo>
                    <a:pt x="179109" y="78507"/>
                  </a:lnTo>
                  <a:lnTo>
                    <a:pt x="179109" y="130845"/>
                  </a:lnTo>
                  <a:lnTo>
                    <a:pt x="0" y="130845"/>
                  </a:lnTo>
                  <a:lnTo>
                    <a:pt x="0" y="78507"/>
                  </a:lnTo>
                  <a:close/>
                </a:path>
              </a:pathLst>
            </a:custGeom>
            <a:ln w="12700">
              <a:solidFill>
                <a:srgbClr val="D9D9D9"/>
              </a:solidFill>
            </a:ln>
          </p:spPr>
          <p:txBody>
            <a:bodyPr wrap="square" lIns="0" tIns="0" rIns="0" bIns="0" rtlCol="0"/>
            <a:lstStyle/>
            <a:p/>
          </p:txBody>
        </p:sp>
      </p:grpSp>
      <p:sp>
        <p:nvSpPr>
          <p:cNvPr id="32" name="object 32"/>
          <p:cNvSpPr txBox="1"/>
          <p:nvPr/>
        </p:nvSpPr>
        <p:spPr>
          <a:xfrm>
            <a:off x="334964" y="1829140"/>
            <a:ext cx="5465445" cy="2057400"/>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marL="179070">
              <a:lnSpc>
                <a:spcPct val="100000"/>
              </a:lnSpc>
              <a:spcBef>
                <a:spcPts val="970"/>
              </a:spcBef>
            </a:pPr>
            <a:r>
              <a:rPr sz="1100" b="1" spc="-70" dirty="0">
                <a:solidFill>
                  <a:srgbClr val="970201"/>
                </a:solidFill>
                <a:latin typeface="Microsoft YaHei"/>
                <a:cs typeface="Microsoft YaHei"/>
              </a:rPr>
              <a:t>206.9</a:t>
            </a:r>
            <a:r>
              <a:rPr sz="1100" b="1" dirty="0">
                <a:solidFill>
                  <a:srgbClr val="970201"/>
                </a:solidFill>
                <a:latin typeface="Microsoft YaHei"/>
                <a:cs typeface="Microsoft YaHei"/>
              </a:rPr>
              <a:t>亿元</a:t>
            </a:r>
            <a:endParaRPr sz="1100">
              <a:latin typeface="Microsoft YaHei"/>
              <a:cs typeface="Microsoft YaHei"/>
            </a:endParaRPr>
          </a:p>
        </p:txBody>
      </p:sp>
      <p:sp>
        <p:nvSpPr>
          <p:cNvPr id="33" name="object 33"/>
          <p:cNvSpPr txBox="1"/>
          <p:nvPr/>
        </p:nvSpPr>
        <p:spPr>
          <a:xfrm>
            <a:off x="3211848" y="5580771"/>
            <a:ext cx="2247900" cy="528320"/>
          </a:xfrm>
          <a:prstGeom prst="rect">
            <a:avLst/>
          </a:prstGeom>
        </p:spPr>
        <p:txBody>
          <a:bodyPr vert="horz" wrap="square" lIns="0" tIns="12700" rIns="0" bIns="0" rtlCol="0">
            <a:spAutoFit/>
          </a:bodyPr>
          <a:lstStyle/>
          <a:p>
            <a:pPr marR="5080">
              <a:lnSpc>
                <a:spcPct val="100000"/>
              </a:lnSpc>
              <a:spcBef>
                <a:spcPts val="100"/>
              </a:spcBef>
            </a:pPr>
            <a:r>
              <a:rPr sz="1100" dirty="0">
                <a:solidFill>
                  <a:srgbClr val="353535"/>
                </a:solidFill>
                <a:latin typeface="Arial Unicode MS" panose="020B0604020202020204" charset="-122"/>
                <a:cs typeface="Arial Unicode MS" panose="020B0604020202020204" charset="-122"/>
              </a:rPr>
              <a:t>包括已售货品成本，支付处理成本， 业务扩张导致的物业、厂房以及设 备的折旧费用等</a:t>
            </a:r>
            <a:endParaRPr sz="1100">
              <a:latin typeface="Arial Unicode MS" panose="020B0604020202020204" charset="-122"/>
              <a:cs typeface="Arial Unicode MS" panose="020B0604020202020204" charset="-122"/>
            </a:endParaRPr>
          </a:p>
        </p:txBody>
      </p:sp>
      <p:sp>
        <p:nvSpPr>
          <p:cNvPr id="34" name="object 34"/>
          <p:cNvSpPr txBox="1"/>
          <p:nvPr/>
        </p:nvSpPr>
        <p:spPr>
          <a:xfrm>
            <a:off x="6406174" y="3400902"/>
            <a:ext cx="1306195" cy="1431925"/>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spcBef>
                <a:spcPts val="45"/>
              </a:spcBef>
            </a:pPr>
            <a:endParaRPr sz="900">
              <a:latin typeface="Times New Roman" panose="02020603050405020304"/>
              <a:cs typeface="Times New Roman" panose="02020603050405020304"/>
            </a:endParaRPr>
          </a:p>
          <a:p>
            <a:pPr marL="396875">
              <a:lnSpc>
                <a:spcPct val="100000"/>
              </a:lnSpc>
            </a:pPr>
            <a:r>
              <a:rPr sz="1100" b="1" spc="-65" dirty="0">
                <a:solidFill>
                  <a:srgbClr val="970201"/>
                </a:solidFill>
                <a:latin typeface="Microsoft YaHei"/>
                <a:cs typeface="Microsoft YaHei"/>
              </a:rPr>
              <a:t>7.7</a:t>
            </a:r>
            <a:r>
              <a:rPr sz="1100" b="1" dirty="0">
                <a:solidFill>
                  <a:srgbClr val="970201"/>
                </a:solidFill>
                <a:latin typeface="Microsoft YaHei"/>
                <a:cs typeface="Microsoft YaHei"/>
              </a:rPr>
              <a:t>亿元</a:t>
            </a:r>
            <a:endParaRPr sz="1100">
              <a:latin typeface="Microsoft YaHei"/>
              <a:cs typeface="Microsoft YaHei"/>
            </a:endParaRPr>
          </a:p>
        </p:txBody>
      </p:sp>
      <p:grpSp>
        <p:nvGrpSpPr>
          <p:cNvPr id="35" name="object 35"/>
          <p:cNvGrpSpPr/>
          <p:nvPr/>
        </p:nvGrpSpPr>
        <p:grpSpPr>
          <a:xfrm>
            <a:off x="5988755" y="3972638"/>
            <a:ext cx="227329" cy="138430"/>
            <a:chOff x="5988755" y="3972638"/>
            <a:chExt cx="227329" cy="138430"/>
          </a:xfrm>
        </p:grpSpPr>
        <p:sp>
          <p:nvSpPr>
            <p:cNvPr id="36" name="object 36"/>
            <p:cNvSpPr/>
            <p:nvPr/>
          </p:nvSpPr>
          <p:spPr>
            <a:xfrm>
              <a:off x="5995098" y="3978998"/>
              <a:ext cx="214629" cy="125730"/>
            </a:xfrm>
            <a:custGeom>
              <a:avLst/>
              <a:gdLst/>
              <a:ahLst/>
              <a:cxnLst/>
              <a:rect l="l" t="t" r="r" b="b"/>
              <a:pathLst>
                <a:path w="214629" h="125729">
                  <a:moveTo>
                    <a:pt x="214058" y="75234"/>
                  </a:moveTo>
                  <a:lnTo>
                    <a:pt x="0" y="75234"/>
                  </a:lnTo>
                  <a:lnTo>
                    <a:pt x="0" y="125399"/>
                  </a:lnTo>
                  <a:lnTo>
                    <a:pt x="214058" y="125399"/>
                  </a:lnTo>
                  <a:lnTo>
                    <a:pt x="214058" y="75234"/>
                  </a:lnTo>
                  <a:close/>
                </a:path>
                <a:path w="214629" h="125729">
                  <a:moveTo>
                    <a:pt x="214058" y="0"/>
                  </a:moveTo>
                  <a:lnTo>
                    <a:pt x="0" y="0"/>
                  </a:lnTo>
                  <a:lnTo>
                    <a:pt x="0" y="50165"/>
                  </a:lnTo>
                  <a:lnTo>
                    <a:pt x="214058" y="50165"/>
                  </a:lnTo>
                  <a:lnTo>
                    <a:pt x="214058" y="0"/>
                  </a:lnTo>
                  <a:close/>
                </a:path>
              </a:pathLst>
            </a:custGeom>
            <a:solidFill>
              <a:srgbClr val="D9D9D9"/>
            </a:solidFill>
          </p:spPr>
          <p:txBody>
            <a:bodyPr wrap="square" lIns="0" tIns="0" rIns="0" bIns="0" rtlCol="0"/>
            <a:lstStyle/>
            <a:p/>
          </p:txBody>
        </p:sp>
        <p:sp>
          <p:nvSpPr>
            <p:cNvPr id="37" name="object 37"/>
            <p:cNvSpPr/>
            <p:nvPr/>
          </p:nvSpPr>
          <p:spPr>
            <a:xfrm>
              <a:off x="5995105" y="3978988"/>
              <a:ext cx="214629" cy="125730"/>
            </a:xfrm>
            <a:custGeom>
              <a:avLst/>
              <a:gdLst/>
              <a:ahLst/>
              <a:cxnLst/>
              <a:rect l="l" t="t" r="r" b="b"/>
              <a:pathLst>
                <a:path w="214629" h="125729">
                  <a:moveTo>
                    <a:pt x="0" y="0"/>
                  </a:moveTo>
                  <a:lnTo>
                    <a:pt x="214052" y="0"/>
                  </a:lnTo>
                  <a:lnTo>
                    <a:pt x="214052" y="50163"/>
                  </a:lnTo>
                  <a:lnTo>
                    <a:pt x="0" y="50163"/>
                  </a:lnTo>
                  <a:lnTo>
                    <a:pt x="0" y="0"/>
                  </a:lnTo>
                  <a:close/>
                </a:path>
                <a:path w="214629" h="125729">
                  <a:moveTo>
                    <a:pt x="0" y="75245"/>
                  </a:moveTo>
                  <a:lnTo>
                    <a:pt x="214052" y="75245"/>
                  </a:lnTo>
                  <a:lnTo>
                    <a:pt x="214052" y="125408"/>
                  </a:lnTo>
                  <a:lnTo>
                    <a:pt x="0" y="125408"/>
                  </a:lnTo>
                  <a:lnTo>
                    <a:pt x="0" y="75245"/>
                  </a:lnTo>
                  <a:close/>
                </a:path>
              </a:pathLst>
            </a:custGeom>
            <a:ln w="12700">
              <a:solidFill>
                <a:srgbClr val="D9D9D9"/>
              </a:solidFill>
            </a:ln>
          </p:spPr>
          <p:txBody>
            <a:bodyPr wrap="square" lIns="0" tIns="0" rIns="0" bIns="0" rtlCol="0"/>
            <a:lstStyle/>
            <a:p/>
          </p:txBody>
        </p:sp>
      </p:grpSp>
      <p:sp>
        <p:nvSpPr>
          <p:cNvPr id="38" name="object 38"/>
          <p:cNvSpPr txBox="1"/>
          <p:nvPr/>
        </p:nvSpPr>
        <p:spPr>
          <a:xfrm>
            <a:off x="582293" y="5564423"/>
            <a:ext cx="636905" cy="193040"/>
          </a:xfrm>
          <a:prstGeom prst="rect">
            <a:avLst/>
          </a:prstGeom>
        </p:spPr>
        <p:txBody>
          <a:bodyPr vert="horz" wrap="square" lIns="0" tIns="12700" rIns="0" bIns="0" rtlCol="0">
            <a:spAutoFit/>
          </a:bodyPr>
          <a:lstStyle/>
          <a:p>
            <a:pPr>
              <a:lnSpc>
                <a:spcPct val="100000"/>
              </a:lnSpc>
              <a:spcBef>
                <a:spcPts val="100"/>
              </a:spcBef>
            </a:pPr>
            <a:r>
              <a:rPr sz="1100" b="1" spc="-70" dirty="0">
                <a:solidFill>
                  <a:srgbClr val="970201"/>
                </a:solidFill>
                <a:latin typeface="Microsoft YaHei"/>
                <a:cs typeface="Microsoft YaHei"/>
              </a:rPr>
              <a:t>199.2</a:t>
            </a:r>
            <a:r>
              <a:rPr sz="1100" b="1" dirty="0">
                <a:solidFill>
                  <a:srgbClr val="970201"/>
                </a:solidFill>
                <a:latin typeface="Microsoft YaHei"/>
                <a:cs typeface="Microsoft YaHei"/>
              </a:rPr>
              <a:t>亿元</a:t>
            </a:r>
            <a:endParaRPr sz="1100">
              <a:latin typeface="Microsoft YaHei"/>
              <a:cs typeface="Microsoft YaHei"/>
            </a:endParaRPr>
          </a:p>
        </p:txBody>
      </p:sp>
      <p:sp>
        <p:nvSpPr>
          <p:cNvPr id="39" name="object 39"/>
          <p:cNvSpPr/>
          <p:nvPr/>
        </p:nvSpPr>
        <p:spPr>
          <a:xfrm>
            <a:off x="334964" y="4227298"/>
            <a:ext cx="5465445" cy="2057400"/>
          </a:xfrm>
          <a:custGeom>
            <a:avLst/>
            <a:gdLst/>
            <a:ahLst/>
            <a:cxnLst/>
            <a:rect l="l" t="t" r="r" b="b"/>
            <a:pathLst>
              <a:path w="5465445" h="2057400">
                <a:moveTo>
                  <a:pt x="0" y="0"/>
                </a:moveTo>
                <a:lnTo>
                  <a:pt x="5465248" y="0"/>
                </a:lnTo>
                <a:lnTo>
                  <a:pt x="5465248" y="2057172"/>
                </a:lnTo>
                <a:lnTo>
                  <a:pt x="0" y="2057172"/>
                </a:lnTo>
                <a:lnTo>
                  <a:pt x="0" y="0"/>
                </a:lnTo>
                <a:close/>
              </a:path>
            </a:pathLst>
          </a:custGeom>
          <a:ln w="12700">
            <a:solidFill>
              <a:srgbClr val="E5E5E5"/>
            </a:solidFill>
            <a:prstDash val="sysDash"/>
          </a:ln>
        </p:spPr>
        <p:txBody>
          <a:bodyPr wrap="square" lIns="0" tIns="0" rIns="0" bIns="0" rtlCol="0"/>
          <a:lstStyle/>
          <a:p/>
        </p:txBody>
      </p:sp>
      <p:sp>
        <p:nvSpPr>
          <p:cNvPr id="40" name="object 40"/>
          <p:cNvSpPr txBox="1"/>
          <p:nvPr/>
        </p:nvSpPr>
        <p:spPr>
          <a:xfrm>
            <a:off x="1906578" y="1919864"/>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佣金</a:t>
            </a:r>
            <a:endParaRPr sz="1200">
              <a:latin typeface="Arial Unicode MS" panose="020B0604020202020204" charset="-122"/>
              <a:cs typeface="Arial Unicode MS" panose="020B0604020202020204" charset="-122"/>
            </a:endParaRPr>
          </a:p>
        </p:txBody>
      </p:sp>
      <p:sp>
        <p:nvSpPr>
          <p:cNvPr id="41" name="object 41"/>
          <p:cNvSpPr txBox="1"/>
          <p:nvPr/>
        </p:nvSpPr>
        <p:spPr>
          <a:xfrm>
            <a:off x="1906578" y="2616861"/>
            <a:ext cx="922019" cy="455295"/>
          </a:xfrm>
          <a:prstGeom prst="rect">
            <a:avLst/>
          </a:prstGeom>
          <a:solidFill>
            <a:srgbClr val="ADB4B7"/>
          </a:solidFill>
        </p:spPr>
        <p:txBody>
          <a:bodyPr vert="horz" wrap="square" lIns="0" tIns="60325" rIns="0" bIns="0" rtlCol="0">
            <a:spAutoFit/>
          </a:bodyPr>
          <a:lstStyle/>
          <a:p>
            <a:pPr marL="307975" marR="147955" indent="-152400">
              <a:lnSpc>
                <a:spcPts val="1300"/>
              </a:lnSpc>
              <a:spcBef>
                <a:spcPts val="475"/>
              </a:spcBef>
            </a:pPr>
            <a:r>
              <a:rPr sz="1200" dirty="0">
                <a:solidFill>
                  <a:srgbClr val="FFFFFF"/>
                </a:solidFill>
                <a:latin typeface="Arial Unicode MS" panose="020B0604020202020204" charset="-122"/>
                <a:cs typeface="Arial Unicode MS" panose="020B0604020202020204" charset="-122"/>
              </a:rPr>
              <a:t>在线营销 服务</a:t>
            </a:r>
            <a:endParaRPr sz="1200">
              <a:latin typeface="Arial Unicode MS" panose="020B0604020202020204" charset="-122"/>
              <a:cs typeface="Arial Unicode MS" panose="020B0604020202020204" charset="-122"/>
            </a:endParaRPr>
          </a:p>
        </p:txBody>
      </p:sp>
      <p:sp>
        <p:nvSpPr>
          <p:cNvPr id="42" name="object 42"/>
          <p:cNvSpPr txBox="1"/>
          <p:nvPr/>
        </p:nvSpPr>
        <p:spPr>
          <a:xfrm>
            <a:off x="1906578" y="3307508"/>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其他</a:t>
            </a:r>
            <a:endParaRPr sz="1200">
              <a:latin typeface="Arial Unicode MS" panose="020B0604020202020204" charset="-122"/>
              <a:cs typeface="Arial Unicode MS" panose="020B0604020202020204" charset="-122"/>
            </a:endParaRPr>
          </a:p>
        </p:txBody>
      </p:sp>
      <p:sp>
        <p:nvSpPr>
          <p:cNvPr id="43" name="object 43"/>
          <p:cNvSpPr txBox="1"/>
          <p:nvPr/>
        </p:nvSpPr>
        <p:spPr>
          <a:xfrm>
            <a:off x="1727093" y="1882650"/>
            <a:ext cx="1969770" cy="1936750"/>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spcBef>
                <a:spcPts val="50"/>
              </a:spcBef>
            </a:pPr>
            <a:endParaRPr sz="950">
              <a:latin typeface="Times New Roman" panose="02020603050405020304"/>
              <a:cs typeface="Times New Roman" panose="02020603050405020304"/>
            </a:endParaRPr>
          </a:p>
          <a:p>
            <a:pPr marL="1179830" algn="ctr">
              <a:lnSpc>
                <a:spcPct val="100000"/>
              </a:lnSpc>
            </a:pPr>
            <a:r>
              <a:rPr sz="1100" b="1" spc="-70" dirty="0">
                <a:solidFill>
                  <a:srgbClr val="970201"/>
                </a:solidFill>
                <a:latin typeface="Microsoft YaHei"/>
                <a:cs typeface="Microsoft YaHei"/>
              </a:rPr>
              <a:t>182.5</a:t>
            </a:r>
            <a:r>
              <a:rPr sz="1100" b="1" dirty="0">
                <a:solidFill>
                  <a:srgbClr val="970201"/>
                </a:solidFill>
                <a:latin typeface="Microsoft YaHei"/>
                <a:cs typeface="Microsoft YaHei"/>
              </a:rPr>
              <a:t>亿元</a:t>
            </a:r>
            <a:endParaRPr sz="1100">
              <a:latin typeface="Microsoft YaHei"/>
              <a:cs typeface="Microsoft YaHei"/>
            </a:endParaRPr>
          </a:p>
          <a:p>
            <a:pPr>
              <a:lnSpc>
                <a:spcPct val="100000"/>
              </a:lnSpc>
              <a:spcBef>
                <a:spcPts val="85"/>
              </a:spcBef>
            </a:pPr>
            <a:endParaRPr sz="1600">
              <a:latin typeface="Microsoft YaHei"/>
              <a:cs typeface="Microsoft YaHei"/>
            </a:endParaRPr>
          </a:p>
          <a:p>
            <a:pPr marL="1179830" algn="ctr">
              <a:lnSpc>
                <a:spcPct val="100000"/>
              </a:lnSpc>
            </a:pPr>
            <a:r>
              <a:rPr sz="1100" b="1" spc="-70" dirty="0">
                <a:solidFill>
                  <a:srgbClr val="970201"/>
                </a:solidFill>
                <a:latin typeface="Microsoft YaHei"/>
                <a:cs typeface="Microsoft YaHei"/>
              </a:rPr>
              <a:t>24.1</a:t>
            </a:r>
            <a:r>
              <a:rPr sz="1100" b="1" dirty="0">
                <a:solidFill>
                  <a:srgbClr val="970201"/>
                </a:solidFill>
                <a:latin typeface="Microsoft YaHei"/>
                <a:cs typeface="Microsoft YaHei"/>
              </a:rPr>
              <a:t>亿元</a:t>
            </a:r>
            <a:endParaRPr sz="1100">
              <a:latin typeface="Microsoft YaHei"/>
              <a:cs typeface="Microsoft YaHei"/>
            </a:endParaRPr>
          </a:p>
          <a:p>
            <a:pPr>
              <a:lnSpc>
                <a:spcPct val="100000"/>
              </a:lnSpc>
            </a:pPr>
            <a:endParaRPr sz="1100">
              <a:latin typeface="Microsoft YaHei"/>
              <a:cs typeface="Microsoft YaHei"/>
            </a:endParaRPr>
          </a:p>
          <a:p>
            <a:pPr>
              <a:lnSpc>
                <a:spcPct val="100000"/>
              </a:lnSpc>
              <a:spcBef>
                <a:spcPts val="65"/>
              </a:spcBef>
            </a:pPr>
            <a:endParaRPr sz="1150">
              <a:latin typeface="Microsoft YaHei"/>
              <a:cs typeface="Microsoft YaHei"/>
            </a:endParaRPr>
          </a:p>
          <a:p>
            <a:pPr marL="1179830" algn="ctr">
              <a:lnSpc>
                <a:spcPct val="100000"/>
              </a:lnSpc>
            </a:pPr>
            <a:r>
              <a:rPr sz="1100" b="1" spc="-65" dirty="0">
                <a:solidFill>
                  <a:srgbClr val="970201"/>
                </a:solidFill>
                <a:latin typeface="Microsoft YaHei"/>
                <a:cs typeface="Microsoft YaHei"/>
              </a:rPr>
              <a:t>0.3</a:t>
            </a:r>
            <a:r>
              <a:rPr sz="1100" b="1" dirty="0">
                <a:solidFill>
                  <a:srgbClr val="970201"/>
                </a:solidFill>
                <a:latin typeface="Microsoft YaHei"/>
                <a:cs typeface="Microsoft YaHei"/>
              </a:rPr>
              <a:t>亿元</a:t>
            </a:r>
            <a:endParaRPr sz="1100">
              <a:latin typeface="Microsoft YaHei"/>
              <a:cs typeface="Microsoft YaHei"/>
            </a:endParaRPr>
          </a:p>
        </p:txBody>
      </p:sp>
      <p:grpSp>
        <p:nvGrpSpPr>
          <p:cNvPr id="44" name="object 44"/>
          <p:cNvGrpSpPr/>
          <p:nvPr/>
        </p:nvGrpSpPr>
        <p:grpSpPr>
          <a:xfrm>
            <a:off x="2260769" y="2414608"/>
            <a:ext cx="213360" cy="182880"/>
            <a:chOff x="2260769" y="2414608"/>
            <a:chExt cx="213360" cy="182880"/>
          </a:xfrm>
        </p:grpSpPr>
        <p:sp>
          <p:nvSpPr>
            <p:cNvPr id="45" name="object 45"/>
            <p:cNvSpPr/>
            <p:nvPr/>
          </p:nvSpPr>
          <p:spPr>
            <a:xfrm>
              <a:off x="2267115" y="2420619"/>
              <a:ext cx="200660" cy="170180"/>
            </a:xfrm>
            <a:custGeom>
              <a:avLst/>
              <a:gdLst/>
              <a:ahLst/>
              <a:cxnLst/>
              <a:rect l="l" t="t" r="r" b="b"/>
              <a:pathLst>
                <a:path w="200660" h="170180">
                  <a:moveTo>
                    <a:pt x="200609" y="58420"/>
                  </a:moveTo>
                  <a:lnTo>
                    <a:pt x="127533" y="58420"/>
                  </a:lnTo>
                  <a:lnTo>
                    <a:pt x="127533" y="0"/>
                  </a:lnTo>
                  <a:lnTo>
                    <a:pt x="73075" y="0"/>
                  </a:lnTo>
                  <a:lnTo>
                    <a:pt x="73075" y="58420"/>
                  </a:lnTo>
                  <a:lnTo>
                    <a:pt x="0" y="58420"/>
                  </a:lnTo>
                  <a:lnTo>
                    <a:pt x="0" y="113030"/>
                  </a:lnTo>
                  <a:lnTo>
                    <a:pt x="73075" y="113030"/>
                  </a:lnTo>
                  <a:lnTo>
                    <a:pt x="73075" y="170180"/>
                  </a:lnTo>
                  <a:lnTo>
                    <a:pt x="127533" y="170180"/>
                  </a:lnTo>
                  <a:lnTo>
                    <a:pt x="127533" y="113030"/>
                  </a:lnTo>
                  <a:lnTo>
                    <a:pt x="200609" y="113030"/>
                  </a:lnTo>
                  <a:lnTo>
                    <a:pt x="200609" y="58420"/>
                  </a:lnTo>
                  <a:close/>
                </a:path>
              </a:pathLst>
            </a:custGeom>
            <a:solidFill>
              <a:srgbClr val="D9D9D9"/>
            </a:solidFill>
          </p:spPr>
          <p:txBody>
            <a:bodyPr wrap="square" lIns="0" tIns="0" rIns="0" bIns="0" rtlCol="0"/>
            <a:lstStyle/>
            <a:p/>
          </p:txBody>
        </p:sp>
        <p:sp>
          <p:nvSpPr>
            <p:cNvPr id="46" name="object 46"/>
            <p:cNvSpPr/>
            <p:nvPr/>
          </p:nvSpPr>
          <p:spPr>
            <a:xfrm>
              <a:off x="2267119" y="2420958"/>
              <a:ext cx="200660" cy="170180"/>
            </a:xfrm>
            <a:custGeom>
              <a:avLst/>
              <a:gdLst/>
              <a:ahLst/>
              <a:cxnLst/>
              <a:rect l="l" t="t" r="r" b="b"/>
              <a:pathLst>
                <a:path w="200660" h="170180">
                  <a:moveTo>
                    <a:pt x="0" y="57855"/>
                  </a:moveTo>
                  <a:lnTo>
                    <a:pt x="73076" y="57855"/>
                  </a:lnTo>
                  <a:lnTo>
                    <a:pt x="73076" y="0"/>
                  </a:lnTo>
                  <a:lnTo>
                    <a:pt x="127538" y="0"/>
                  </a:lnTo>
                  <a:lnTo>
                    <a:pt x="127538" y="57855"/>
                  </a:lnTo>
                  <a:lnTo>
                    <a:pt x="200615" y="57855"/>
                  </a:lnTo>
                  <a:lnTo>
                    <a:pt x="200615" y="112318"/>
                  </a:lnTo>
                  <a:lnTo>
                    <a:pt x="127538" y="112318"/>
                  </a:lnTo>
                  <a:lnTo>
                    <a:pt x="127538" y="170173"/>
                  </a:lnTo>
                  <a:lnTo>
                    <a:pt x="73076" y="170173"/>
                  </a:lnTo>
                  <a:lnTo>
                    <a:pt x="73076" y="112318"/>
                  </a:lnTo>
                  <a:lnTo>
                    <a:pt x="0" y="112318"/>
                  </a:lnTo>
                  <a:lnTo>
                    <a:pt x="0" y="57855"/>
                  </a:lnTo>
                  <a:close/>
                </a:path>
              </a:pathLst>
            </a:custGeom>
            <a:ln w="12700">
              <a:solidFill>
                <a:srgbClr val="D9D9D9"/>
              </a:solidFill>
            </a:ln>
          </p:spPr>
          <p:txBody>
            <a:bodyPr wrap="square" lIns="0" tIns="0" rIns="0" bIns="0" rtlCol="0"/>
            <a:lstStyle/>
            <a:p/>
          </p:txBody>
        </p:sp>
      </p:grpSp>
      <p:grpSp>
        <p:nvGrpSpPr>
          <p:cNvPr id="47" name="object 47"/>
          <p:cNvGrpSpPr/>
          <p:nvPr/>
        </p:nvGrpSpPr>
        <p:grpSpPr>
          <a:xfrm>
            <a:off x="2260769" y="3093183"/>
            <a:ext cx="213360" cy="182880"/>
            <a:chOff x="2260769" y="3093183"/>
            <a:chExt cx="213360" cy="182880"/>
          </a:xfrm>
        </p:grpSpPr>
        <p:sp>
          <p:nvSpPr>
            <p:cNvPr id="48" name="object 48"/>
            <p:cNvSpPr/>
            <p:nvPr/>
          </p:nvSpPr>
          <p:spPr>
            <a:xfrm>
              <a:off x="2267115" y="3100069"/>
              <a:ext cx="200660" cy="170180"/>
            </a:xfrm>
            <a:custGeom>
              <a:avLst/>
              <a:gdLst/>
              <a:ahLst/>
              <a:cxnLst/>
              <a:rect l="l" t="t" r="r" b="b"/>
              <a:pathLst>
                <a:path w="200660" h="170179">
                  <a:moveTo>
                    <a:pt x="200609" y="57150"/>
                  </a:moveTo>
                  <a:lnTo>
                    <a:pt x="127533" y="57150"/>
                  </a:lnTo>
                  <a:lnTo>
                    <a:pt x="127533" y="0"/>
                  </a:lnTo>
                  <a:lnTo>
                    <a:pt x="73075" y="0"/>
                  </a:lnTo>
                  <a:lnTo>
                    <a:pt x="73075" y="57150"/>
                  </a:lnTo>
                  <a:lnTo>
                    <a:pt x="0" y="57150"/>
                  </a:lnTo>
                  <a:lnTo>
                    <a:pt x="0" y="111760"/>
                  </a:lnTo>
                  <a:lnTo>
                    <a:pt x="73075" y="111760"/>
                  </a:lnTo>
                  <a:lnTo>
                    <a:pt x="73075" y="170180"/>
                  </a:lnTo>
                  <a:lnTo>
                    <a:pt x="127533" y="170180"/>
                  </a:lnTo>
                  <a:lnTo>
                    <a:pt x="127533" y="111760"/>
                  </a:lnTo>
                  <a:lnTo>
                    <a:pt x="200609" y="111760"/>
                  </a:lnTo>
                  <a:lnTo>
                    <a:pt x="200609" y="57150"/>
                  </a:lnTo>
                  <a:close/>
                </a:path>
              </a:pathLst>
            </a:custGeom>
            <a:solidFill>
              <a:srgbClr val="D9D9D9"/>
            </a:solidFill>
          </p:spPr>
          <p:txBody>
            <a:bodyPr wrap="square" lIns="0" tIns="0" rIns="0" bIns="0" rtlCol="0"/>
            <a:lstStyle/>
            <a:p/>
          </p:txBody>
        </p:sp>
        <p:sp>
          <p:nvSpPr>
            <p:cNvPr id="49" name="object 49"/>
            <p:cNvSpPr/>
            <p:nvPr/>
          </p:nvSpPr>
          <p:spPr>
            <a:xfrm>
              <a:off x="2267119" y="3099533"/>
              <a:ext cx="200660" cy="170180"/>
            </a:xfrm>
            <a:custGeom>
              <a:avLst/>
              <a:gdLst/>
              <a:ahLst/>
              <a:cxnLst/>
              <a:rect l="l" t="t" r="r" b="b"/>
              <a:pathLst>
                <a:path w="200660" h="170179">
                  <a:moveTo>
                    <a:pt x="0" y="57855"/>
                  </a:moveTo>
                  <a:lnTo>
                    <a:pt x="73076" y="57855"/>
                  </a:lnTo>
                  <a:lnTo>
                    <a:pt x="73076" y="0"/>
                  </a:lnTo>
                  <a:lnTo>
                    <a:pt x="127538" y="0"/>
                  </a:lnTo>
                  <a:lnTo>
                    <a:pt x="127538" y="57855"/>
                  </a:lnTo>
                  <a:lnTo>
                    <a:pt x="200615" y="57855"/>
                  </a:lnTo>
                  <a:lnTo>
                    <a:pt x="200615" y="112318"/>
                  </a:lnTo>
                  <a:lnTo>
                    <a:pt x="127538" y="112318"/>
                  </a:lnTo>
                  <a:lnTo>
                    <a:pt x="127538" y="170173"/>
                  </a:lnTo>
                  <a:lnTo>
                    <a:pt x="73076" y="170173"/>
                  </a:lnTo>
                  <a:lnTo>
                    <a:pt x="73076" y="112318"/>
                  </a:lnTo>
                  <a:lnTo>
                    <a:pt x="0" y="112318"/>
                  </a:lnTo>
                  <a:lnTo>
                    <a:pt x="0" y="57855"/>
                  </a:lnTo>
                  <a:close/>
                </a:path>
              </a:pathLst>
            </a:custGeom>
            <a:ln w="12700">
              <a:solidFill>
                <a:srgbClr val="D9D9D9"/>
              </a:solidFill>
            </a:ln>
          </p:spPr>
          <p:txBody>
            <a:bodyPr wrap="square" lIns="0" tIns="0" rIns="0" bIns="0" rtlCol="0"/>
            <a:lstStyle/>
            <a:p/>
          </p:txBody>
        </p:sp>
      </p:grpSp>
      <p:grpSp>
        <p:nvGrpSpPr>
          <p:cNvPr id="50" name="object 50"/>
          <p:cNvGrpSpPr/>
          <p:nvPr/>
        </p:nvGrpSpPr>
        <p:grpSpPr>
          <a:xfrm>
            <a:off x="3742751" y="2761846"/>
            <a:ext cx="192405" cy="144145"/>
            <a:chOff x="3742751" y="2761846"/>
            <a:chExt cx="192405" cy="144145"/>
          </a:xfrm>
        </p:grpSpPr>
        <p:sp>
          <p:nvSpPr>
            <p:cNvPr id="51" name="object 51"/>
            <p:cNvSpPr/>
            <p:nvPr/>
          </p:nvSpPr>
          <p:spPr>
            <a:xfrm>
              <a:off x="3749090" y="2768206"/>
              <a:ext cx="179705" cy="131445"/>
            </a:xfrm>
            <a:custGeom>
              <a:avLst/>
              <a:gdLst/>
              <a:ahLst/>
              <a:cxnLst/>
              <a:rect l="l" t="t" r="r" b="b"/>
              <a:pathLst>
                <a:path w="179704" h="131444">
                  <a:moveTo>
                    <a:pt x="179108" y="78498"/>
                  </a:moveTo>
                  <a:lnTo>
                    <a:pt x="0" y="78498"/>
                  </a:lnTo>
                  <a:lnTo>
                    <a:pt x="0" y="130835"/>
                  </a:lnTo>
                  <a:lnTo>
                    <a:pt x="179108" y="130835"/>
                  </a:lnTo>
                  <a:lnTo>
                    <a:pt x="179108" y="78498"/>
                  </a:lnTo>
                  <a:close/>
                </a:path>
                <a:path w="179704" h="131444">
                  <a:moveTo>
                    <a:pt x="179108" y="0"/>
                  </a:moveTo>
                  <a:lnTo>
                    <a:pt x="0" y="0"/>
                  </a:lnTo>
                  <a:lnTo>
                    <a:pt x="0" y="52336"/>
                  </a:lnTo>
                  <a:lnTo>
                    <a:pt x="179108" y="52336"/>
                  </a:lnTo>
                  <a:lnTo>
                    <a:pt x="179108" y="0"/>
                  </a:lnTo>
                  <a:close/>
                </a:path>
              </a:pathLst>
            </a:custGeom>
            <a:solidFill>
              <a:srgbClr val="D9D9D9"/>
            </a:solidFill>
          </p:spPr>
          <p:txBody>
            <a:bodyPr wrap="square" lIns="0" tIns="0" rIns="0" bIns="0" rtlCol="0"/>
            <a:lstStyle/>
            <a:p/>
          </p:txBody>
        </p:sp>
        <p:sp>
          <p:nvSpPr>
            <p:cNvPr id="52" name="object 52"/>
            <p:cNvSpPr/>
            <p:nvPr/>
          </p:nvSpPr>
          <p:spPr>
            <a:xfrm>
              <a:off x="3749101" y="2768196"/>
              <a:ext cx="179705" cy="131445"/>
            </a:xfrm>
            <a:custGeom>
              <a:avLst/>
              <a:gdLst/>
              <a:ahLst/>
              <a:cxnLst/>
              <a:rect l="l" t="t" r="r" b="b"/>
              <a:pathLst>
                <a:path w="179704" h="131444">
                  <a:moveTo>
                    <a:pt x="0" y="0"/>
                  </a:moveTo>
                  <a:lnTo>
                    <a:pt x="179109" y="0"/>
                  </a:lnTo>
                  <a:lnTo>
                    <a:pt x="179109" y="52338"/>
                  </a:lnTo>
                  <a:lnTo>
                    <a:pt x="0" y="52338"/>
                  </a:lnTo>
                  <a:lnTo>
                    <a:pt x="0" y="0"/>
                  </a:lnTo>
                  <a:close/>
                </a:path>
                <a:path w="179704" h="131444">
                  <a:moveTo>
                    <a:pt x="0" y="78507"/>
                  </a:moveTo>
                  <a:lnTo>
                    <a:pt x="179109" y="78507"/>
                  </a:lnTo>
                  <a:lnTo>
                    <a:pt x="179109" y="130845"/>
                  </a:lnTo>
                  <a:lnTo>
                    <a:pt x="0" y="130845"/>
                  </a:lnTo>
                  <a:lnTo>
                    <a:pt x="0" y="78507"/>
                  </a:lnTo>
                  <a:close/>
                </a:path>
              </a:pathLst>
            </a:custGeom>
            <a:ln w="12700">
              <a:solidFill>
                <a:srgbClr val="D9D9D9"/>
              </a:solidFill>
            </a:ln>
          </p:spPr>
          <p:txBody>
            <a:bodyPr wrap="square" lIns="0" tIns="0" rIns="0" bIns="0" rtlCol="0"/>
            <a:lstStyle/>
            <a:p/>
          </p:txBody>
        </p:sp>
      </p:grpSp>
      <p:sp>
        <p:nvSpPr>
          <p:cNvPr id="53" name="object 53"/>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54" name="object 5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3"/>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——餐饮外卖（</a:t>
            </a:r>
            <a:r>
              <a:rPr spc="-145" dirty="0"/>
              <a:t>3/</a:t>
            </a:r>
            <a:r>
              <a:rPr spc="-160" dirty="0"/>
              <a:t>5</a:t>
            </a:r>
            <a:r>
              <a:rPr dirty="0"/>
              <a:t>）</a:t>
            </a:r>
            <a:endParaRPr dirty="0"/>
          </a:p>
        </p:txBody>
      </p:sp>
      <p:sp>
        <p:nvSpPr>
          <p:cNvPr id="3" name="object 3"/>
          <p:cNvSpPr txBox="1"/>
          <p:nvPr/>
        </p:nvSpPr>
        <p:spPr>
          <a:xfrm>
            <a:off x="313033" y="432336"/>
            <a:ext cx="11335385"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较饿了么而言，美团具有更强的流量效应（美团日均订单量约是饿了么的</a:t>
            </a:r>
            <a:r>
              <a:rPr sz="2000" spc="-60" dirty="0">
                <a:solidFill>
                  <a:srgbClr val="9A0000"/>
                </a:solidFill>
                <a:latin typeface="Arial Unicode MS" panose="020B0604020202020204" charset="-122"/>
                <a:cs typeface="Arial Unicode MS" panose="020B0604020202020204" charset="-122"/>
              </a:rPr>
              <a:t>2倍）与业务协同效应（美团 布局餐饮全产业链，话语权强），因而未来其仍将在餐饮外卖行业中占据主导地位</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33655">
              <a:lnSpc>
                <a:spcPct val="100000"/>
              </a:lnSpc>
              <a:tabLst>
                <a:tab pos="7733030" algn="l"/>
              </a:tabLst>
            </a:pPr>
            <a:r>
              <a:rPr sz="2100" b="1" baseline="2000" dirty="0">
                <a:latin typeface="Microsoft YaHei"/>
                <a:cs typeface="Microsoft YaHei"/>
              </a:rPr>
              <a:t>美团外卖与饿了么流量来源与业务协同对比	</a:t>
            </a:r>
            <a:r>
              <a:rPr sz="1400" b="1" dirty="0">
                <a:latin typeface="Microsoft YaHei"/>
                <a:cs typeface="Microsoft YaHei"/>
              </a:rPr>
              <a:t>头豹洞察</a:t>
            </a:r>
            <a:endParaRPr sz="1400">
              <a:latin typeface="Microsoft YaHei"/>
              <a:cs typeface="Microsoft YaHei"/>
            </a:endParaRPr>
          </a:p>
        </p:txBody>
      </p:sp>
      <p:sp>
        <p:nvSpPr>
          <p:cNvPr id="4" name="object 4"/>
          <p:cNvSpPr txBox="1"/>
          <p:nvPr/>
        </p:nvSpPr>
        <p:spPr>
          <a:xfrm>
            <a:off x="8048198" y="1808162"/>
            <a:ext cx="3801110" cy="4476750"/>
          </a:xfrm>
          <a:prstGeom prst="rect">
            <a:avLst/>
          </a:prstGeom>
          <a:solidFill>
            <a:srgbClr val="EFEFF1"/>
          </a:solidFill>
        </p:spPr>
        <p:txBody>
          <a:bodyPr vert="horz" wrap="square" lIns="0" tIns="0" rIns="0" bIns="0" rtlCol="0">
            <a:spAutoFit/>
          </a:bodyPr>
          <a:lstStyle/>
          <a:p>
            <a:pPr>
              <a:lnSpc>
                <a:spcPct val="100000"/>
              </a:lnSpc>
            </a:pPr>
            <a:endParaRPr sz="1300">
              <a:latin typeface="Times New Roman" panose="02020603050405020304"/>
              <a:cs typeface="Times New Roman" panose="02020603050405020304"/>
            </a:endParaRPr>
          </a:p>
          <a:p>
            <a:pPr>
              <a:lnSpc>
                <a:spcPct val="100000"/>
              </a:lnSpc>
            </a:pPr>
            <a:endParaRPr sz="1300">
              <a:latin typeface="Times New Roman" panose="02020603050405020304"/>
              <a:cs typeface="Times New Roman" panose="02020603050405020304"/>
            </a:endParaRPr>
          </a:p>
          <a:p>
            <a:pPr>
              <a:lnSpc>
                <a:spcPct val="100000"/>
              </a:lnSpc>
              <a:spcBef>
                <a:spcPts val="40"/>
              </a:spcBef>
            </a:pPr>
            <a:endParaRPr sz="1750">
              <a:latin typeface="Times New Roman" panose="02020603050405020304"/>
              <a:cs typeface="Times New Roman" panose="02020603050405020304"/>
            </a:endParaRPr>
          </a:p>
          <a:p>
            <a:pPr marL="238125" indent="-171450">
              <a:lnSpc>
                <a:spcPct val="100000"/>
              </a:lnSpc>
              <a:buSzPct val="92000"/>
              <a:buFont typeface="Wingdings" panose="05000000000000000000"/>
              <a:buChar char=""/>
              <a:tabLst>
                <a:tab pos="238125" algn="l"/>
              </a:tabLst>
            </a:pPr>
            <a:r>
              <a:rPr sz="1200" b="1" dirty="0">
                <a:solidFill>
                  <a:srgbClr val="970201"/>
                </a:solidFill>
                <a:latin typeface="Microsoft YaHei"/>
                <a:cs typeface="Microsoft YaHei"/>
              </a:rPr>
              <a:t>美团具有较强的流量效应与业务协同效应：</a:t>
            </a:r>
            <a:endParaRPr sz="1200">
              <a:latin typeface="Microsoft YaHei"/>
              <a:cs typeface="Microsoft YaHei"/>
            </a:endParaRPr>
          </a:p>
          <a:p>
            <a:pPr marL="455930" indent="-389890">
              <a:lnSpc>
                <a:spcPct val="100000"/>
              </a:lnSpc>
              <a:spcBef>
                <a:spcPts val="890"/>
              </a:spcBef>
              <a:buSzPct val="92000"/>
              <a:buAutoNum type="arabicPlain"/>
              <a:tabLst>
                <a:tab pos="456565" algn="l"/>
              </a:tabLst>
            </a:pPr>
            <a:r>
              <a:rPr sz="1200" b="1" dirty="0">
                <a:latin typeface="Microsoft YaHei"/>
                <a:cs typeface="Microsoft YaHei"/>
              </a:rPr>
              <a:t>流量方面：</a:t>
            </a:r>
            <a:r>
              <a:rPr sz="1200" dirty="0">
                <a:latin typeface="Arial Unicode MS" panose="020B0604020202020204" charset="-122"/>
                <a:cs typeface="Arial Unicode MS" panose="020B0604020202020204" charset="-122"/>
              </a:rPr>
              <a:t>美团外卖的主要流量来源是</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美团外卖</a:t>
            </a:r>
            <a:endParaRPr sz="1200">
              <a:latin typeface="Arial Unicode MS" panose="020B0604020202020204" charset="-122"/>
              <a:cs typeface="Arial Unicode MS" panose="020B0604020202020204" charset="-122"/>
            </a:endParaRPr>
          </a:p>
          <a:p>
            <a:pPr marL="66675" marR="20955" algn="just">
              <a:lnSpc>
                <a:spcPct val="120000"/>
              </a:lnSpc>
            </a:pPr>
            <a:r>
              <a:rPr sz="1200" spc="9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美团</a:t>
            </a:r>
            <a:r>
              <a:rPr sz="1200" spc="-65" dirty="0">
                <a:latin typeface="Arial Unicode MS" panose="020B0604020202020204" charset="-122"/>
                <a:cs typeface="Arial Unicode MS" panose="020B0604020202020204" charset="-122"/>
              </a:rPr>
              <a:t>APP</a:t>
            </a:r>
            <a:r>
              <a:rPr sz="1200" spc="-5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大众点评</a:t>
            </a:r>
            <a:r>
              <a:rPr sz="1200" spc="9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微信</a:t>
            </a:r>
            <a:r>
              <a:rPr sz="1200" spc="9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手机</a:t>
            </a:r>
            <a:r>
              <a:rPr sz="1200" spc="-30" dirty="0">
                <a:latin typeface="Arial Unicode MS" panose="020B0604020202020204" charset="-122"/>
                <a:cs typeface="Arial Unicode MS" panose="020B0604020202020204" charset="-122"/>
              </a:rPr>
              <a:t>Q</a:t>
            </a:r>
            <a:r>
              <a:rPr sz="1200" spc="-20" dirty="0">
                <a:latin typeface="Arial Unicode MS" panose="020B0604020202020204" charset="-122"/>
                <a:cs typeface="Arial Unicode MS" panose="020B0604020202020204" charset="-122"/>
              </a:rPr>
              <a:t>Q</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，其中</a:t>
            </a:r>
            <a:r>
              <a:rPr sz="1200" b="1" dirty="0">
                <a:latin typeface="Microsoft YaHei"/>
                <a:cs typeface="Microsoft YaHei"/>
              </a:rPr>
              <a:t>大众点评是 美团外卖的主要流量来源</a:t>
            </a:r>
            <a:r>
              <a:rPr sz="1200" dirty="0">
                <a:latin typeface="Arial Unicode MS" panose="020B0604020202020204" charset="-122"/>
                <a:cs typeface="Arial Unicode MS" panose="020B0604020202020204" charset="-122"/>
              </a:rPr>
              <a:t>，其活跃用户数可约达美团外 卖的</a:t>
            </a:r>
            <a:r>
              <a:rPr sz="1200" b="1" spc="-80" dirty="0">
                <a:solidFill>
                  <a:srgbClr val="970201"/>
                </a:solidFill>
                <a:latin typeface="Microsoft YaHei"/>
                <a:cs typeface="Microsoft YaHei"/>
              </a:rPr>
              <a:t>2</a:t>
            </a:r>
            <a:r>
              <a:rPr sz="1200" b="1" dirty="0">
                <a:solidFill>
                  <a:srgbClr val="970201"/>
                </a:solidFill>
                <a:latin typeface="Microsoft YaHei"/>
                <a:cs typeface="Microsoft YaHei"/>
              </a:rPr>
              <a:t>倍</a:t>
            </a:r>
            <a:r>
              <a:rPr sz="1200" dirty="0">
                <a:latin typeface="Arial Unicode MS" panose="020B0604020202020204" charset="-122"/>
                <a:cs typeface="Arial Unicode MS" panose="020B0604020202020204" charset="-122"/>
              </a:rPr>
              <a:t>。饿了么的主要流量来源是</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饿了么</a:t>
            </a:r>
            <a:r>
              <a:rPr sz="1200" spc="-65" dirty="0">
                <a:latin typeface="Arial Unicode MS" panose="020B0604020202020204" charset="-122"/>
                <a:cs typeface="Arial Unicode MS" panose="020B0604020202020204" charset="-122"/>
              </a:rPr>
              <a:t>APP</a:t>
            </a:r>
            <a:r>
              <a:rPr sz="1200" spc="-5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支付宝</a:t>
            </a:r>
            <a:endParaRPr sz="1200">
              <a:latin typeface="Arial Unicode MS" panose="020B0604020202020204" charset="-122"/>
              <a:cs typeface="Arial Unicode MS" panose="020B0604020202020204" charset="-122"/>
            </a:endParaRPr>
          </a:p>
          <a:p>
            <a:pPr marL="66675" marR="65405" algn="just">
              <a:lnSpc>
                <a:spcPct val="117000"/>
              </a:lnSpc>
              <a:spcBef>
                <a:spcPts val="40"/>
              </a:spcBef>
            </a:pPr>
            <a:r>
              <a:rPr sz="1200" spc="9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淘宝</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。但流量数据难以具体统计，因此通常以</a:t>
            </a:r>
            <a:r>
              <a:rPr sz="1200" b="1" dirty="0">
                <a:latin typeface="Microsoft YaHei"/>
                <a:cs typeface="Microsoft YaHei"/>
              </a:rPr>
              <a:t>日均订 单量</a:t>
            </a:r>
            <a:r>
              <a:rPr sz="1200" dirty="0">
                <a:latin typeface="Arial Unicode MS" panose="020B0604020202020204" charset="-122"/>
                <a:cs typeface="Arial Unicode MS" panose="020B0604020202020204" charset="-122"/>
              </a:rPr>
              <a:t>衡量两个平台的流量，现阶段美团日均订单量约达  </a:t>
            </a:r>
            <a:r>
              <a:rPr sz="1200" b="1" spc="-80" dirty="0">
                <a:solidFill>
                  <a:srgbClr val="970201"/>
                </a:solidFill>
                <a:latin typeface="Microsoft YaHei"/>
                <a:cs typeface="Microsoft YaHei"/>
              </a:rPr>
              <a:t>4,000</a:t>
            </a:r>
            <a:r>
              <a:rPr sz="1200" b="1" dirty="0">
                <a:solidFill>
                  <a:srgbClr val="970201"/>
                </a:solidFill>
                <a:latin typeface="Microsoft YaHei"/>
                <a:cs typeface="Microsoft YaHei"/>
              </a:rPr>
              <a:t>万</a:t>
            </a:r>
            <a:r>
              <a:rPr sz="1200" dirty="0">
                <a:latin typeface="Arial Unicode MS" panose="020B0604020202020204" charset="-122"/>
                <a:cs typeface="Arial Unicode MS" panose="020B0604020202020204" charset="-122"/>
              </a:rPr>
              <a:t>，而饿了么则约</a:t>
            </a:r>
            <a:r>
              <a:rPr sz="1200" b="1" spc="-80" dirty="0">
                <a:solidFill>
                  <a:srgbClr val="970201"/>
                </a:solidFill>
                <a:latin typeface="Microsoft YaHei"/>
                <a:cs typeface="Microsoft YaHei"/>
              </a:rPr>
              <a:t>2,000</a:t>
            </a:r>
            <a:r>
              <a:rPr sz="1200" b="1" dirty="0">
                <a:solidFill>
                  <a:srgbClr val="970201"/>
                </a:solidFill>
                <a:latin typeface="Microsoft YaHei"/>
                <a:cs typeface="Microsoft YaHei"/>
              </a:rPr>
              <a:t>万</a:t>
            </a:r>
            <a:r>
              <a:rPr sz="1200" dirty="0">
                <a:latin typeface="Arial Unicode MS" panose="020B0604020202020204" charset="-122"/>
                <a:cs typeface="Arial Unicode MS" panose="020B0604020202020204" charset="-122"/>
              </a:rPr>
              <a:t>。</a:t>
            </a:r>
            <a:r>
              <a:rPr sz="1250" b="1" u="heavy" spc="-50" dirty="0">
                <a:uFill>
                  <a:solidFill>
                    <a:srgbClr val="000000"/>
                  </a:solidFill>
                </a:uFill>
                <a:latin typeface="Microsoft YaHei"/>
                <a:cs typeface="Microsoft YaHei"/>
              </a:rPr>
              <a:t>综合而言，美团较饿 了么具有更大的流量效应</a:t>
            </a:r>
            <a:endParaRPr sz="1250">
              <a:latin typeface="Microsoft YaHei"/>
              <a:cs typeface="Microsoft YaHei"/>
            </a:endParaRPr>
          </a:p>
          <a:p>
            <a:pPr marL="66675" marR="68580">
              <a:lnSpc>
                <a:spcPct val="118000"/>
              </a:lnSpc>
              <a:spcBef>
                <a:spcPts val="625"/>
              </a:spcBef>
              <a:buSzPct val="92000"/>
              <a:buAutoNum type="arabicPlain" startAt="2"/>
              <a:tabLst>
                <a:tab pos="456565" algn="l"/>
              </a:tabLst>
            </a:pPr>
            <a:r>
              <a:rPr sz="1200" b="1" dirty="0">
                <a:latin typeface="Microsoft YaHei"/>
                <a:cs typeface="Microsoft YaHei"/>
              </a:rPr>
              <a:t>业务协同方面：美团</a:t>
            </a:r>
            <a:r>
              <a:rPr sz="1200" dirty="0">
                <a:latin typeface="Arial Unicode MS" panose="020B0604020202020204" charset="-122"/>
                <a:cs typeface="Arial Unicode MS" panose="020B0604020202020204" charset="-122"/>
              </a:rPr>
              <a:t>具有多种业务，包括美团外 卖、美团买菜、美团打车、美团小贷等，</a:t>
            </a:r>
            <a:r>
              <a:rPr sz="1250" b="1" u="heavy" spc="-50" dirty="0">
                <a:uFill>
                  <a:solidFill>
                    <a:srgbClr val="000000"/>
                  </a:solidFill>
                </a:uFill>
                <a:latin typeface="Microsoft YaHei"/>
                <a:cs typeface="Microsoft YaHei"/>
              </a:rPr>
              <a:t>可满足餐饮全</a:t>
            </a:r>
            <a:r>
              <a:rPr sz="1250" b="1" u="heavy" spc="-1275" dirty="0">
                <a:uFill>
                  <a:solidFill>
                    <a:srgbClr val="000000"/>
                  </a:solidFill>
                </a:uFill>
                <a:latin typeface="Microsoft YaHei"/>
                <a:cs typeface="Microsoft YaHei"/>
              </a:rPr>
              <a:t>产 </a:t>
            </a:r>
            <a:r>
              <a:rPr sz="1250" b="1" u="heavy" spc="-50" dirty="0">
                <a:uFill>
                  <a:solidFill>
                    <a:srgbClr val="000000"/>
                  </a:solidFill>
                </a:uFill>
                <a:latin typeface="Microsoft YaHei"/>
                <a:cs typeface="Microsoft YaHei"/>
              </a:rPr>
              <a:t>业链用户需求，较饿了么具有更强的业务协同效应，</a:t>
            </a:r>
            <a:r>
              <a:rPr sz="1200" dirty="0">
                <a:latin typeface="Arial Unicode MS" panose="020B0604020202020204" charset="-122"/>
                <a:cs typeface="Arial Unicode MS" panose="020B0604020202020204" charset="-122"/>
              </a:rPr>
              <a:t>更 强的生态优势可提高风险承受能力，有助于美团的持续 稳定运行</a:t>
            </a:r>
            <a:endParaRPr sz="1200">
              <a:latin typeface="Arial Unicode MS" panose="020B0604020202020204" charset="-122"/>
              <a:cs typeface="Arial Unicode MS" panose="020B0604020202020204" charset="-122"/>
            </a:endParaRPr>
          </a:p>
        </p:txBody>
      </p:sp>
      <p:sp>
        <p:nvSpPr>
          <p:cNvPr id="5" name="object 5"/>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6" name="object 6"/>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7" name="object 7"/>
          <p:cNvSpPr txBox="1"/>
          <p:nvPr/>
        </p:nvSpPr>
        <p:spPr>
          <a:xfrm>
            <a:off x="1782781" y="1765600"/>
            <a:ext cx="3302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53535"/>
                </a:solidFill>
                <a:latin typeface="Microsoft YaHei"/>
                <a:cs typeface="Microsoft YaHei"/>
              </a:rPr>
              <a:t>美团</a:t>
            </a:r>
            <a:endParaRPr sz="1200">
              <a:latin typeface="Microsoft YaHei"/>
              <a:cs typeface="Microsoft YaHei"/>
            </a:endParaRPr>
          </a:p>
        </p:txBody>
      </p:sp>
      <p:sp>
        <p:nvSpPr>
          <p:cNvPr id="8" name="object 8"/>
          <p:cNvSpPr txBox="1"/>
          <p:nvPr/>
        </p:nvSpPr>
        <p:spPr>
          <a:xfrm>
            <a:off x="6030462" y="1770319"/>
            <a:ext cx="4826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53535"/>
                </a:solidFill>
                <a:latin typeface="Microsoft YaHei"/>
                <a:cs typeface="Microsoft YaHei"/>
              </a:rPr>
              <a:t>饿了么</a:t>
            </a:r>
            <a:endParaRPr sz="1200">
              <a:latin typeface="Microsoft YaHei"/>
              <a:cs typeface="Microsoft YaHei"/>
            </a:endParaRPr>
          </a:p>
        </p:txBody>
      </p:sp>
      <p:pic>
        <p:nvPicPr>
          <p:cNvPr id="9" name="object 9"/>
          <p:cNvPicPr/>
          <p:nvPr/>
        </p:nvPicPr>
        <p:blipFill>
          <a:blip r:embed="rId1" cstate="print"/>
          <a:stretch>
            <a:fillRect/>
          </a:stretch>
        </p:blipFill>
        <p:spPr>
          <a:xfrm>
            <a:off x="4597400" y="5537200"/>
            <a:ext cx="475226" cy="473007"/>
          </a:xfrm>
          <a:prstGeom prst="rect">
            <a:avLst/>
          </a:prstGeom>
        </p:spPr>
      </p:pic>
      <p:sp>
        <p:nvSpPr>
          <p:cNvPr id="10" name="object 10"/>
          <p:cNvSpPr txBox="1"/>
          <p:nvPr/>
        </p:nvSpPr>
        <p:spPr>
          <a:xfrm>
            <a:off x="2678302" y="3846159"/>
            <a:ext cx="922019" cy="455295"/>
          </a:xfrm>
          <a:prstGeom prst="rect">
            <a:avLst/>
          </a:prstGeom>
          <a:solidFill>
            <a:srgbClr val="970201"/>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p:txBody>
      </p:sp>
      <p:sp>
        <p:nvSpPr>
          <p:cNvPr id="11" name="object 11"/>
          <p:cNvSpPr txBox="1"/>
          <p:nvPr/>
        </p:nvSpPr>
        <p:spPr>
          <a:xfrm>
            <a:off x="460511" y="2289622"/>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美团外卖</a:t>
            </a:r>
            <a:endParaRPr sz="1200">
              <a:latin typeface="Arial Unicode MS" panose="020B0604020202020204" charset="-122"/>
              <a:cs typeface="Arial Unicode MS" panose="020B0604020202020204" charset="-122"/>
            </a:endParaRPr>
          </a:p>
        </p:txBody>
      </p:sp>
      <p:sp>
        <p:nvSpPr>
          <p:cNvPr id="12" name="object 12"/>
          <p:cNvSpPr txBox="1"/>
          <p:nvPr/>
        </p:nvSpPr>
        <p:spPr>
          <a:xfrm>
            <a:off x="4639562" y="3846159"/>
            <a:ext cx="922019" cy="455295"/>
          </a:xfrm>
          <a:prstGeom prst="rect">
            <a:avLst/>
          </a:prstGeom>
          <a:solidFill>
            <a:srgbClr val="970201"/>
          </a:solidFill>
        </p:spPr>
        <p:txBody>
          <a:bodyPr vert="horz" wrap="square" lIns="0" tIns="125730" rIns="0" bIns="0" rtlCol="0">
            <a:spAutoFit/>
          </a:bodyPr>
          <a:lstStyle/>
          <a:p>
            <a:pPr marL="231775">
              <a:lnSpc>
                <a:spcPct val="100000"/>
              </a:lnSpc>
              <a:spcBef>
                <a:spcPts val="990"/>
              </a:spcBef>
            </a:pPr>
            <a:r>
              <a:rPr sz="1200" dirty="0">
                <a:solidFill>
                  <a:srgbClr val="FFFFFF"/>
                </a:solidFill>
                <a:latin typeface="Arial Unicode MS" panose="020B0604020202020204" charset="-122"/>
                <a:cs typeface="Arial Unicode MS" panose="020B0604020202020204" charset="-122"/>
              </a:rPr>
              <a:t>饿了么</a:t>
            </a:r>
            <a:endParaRPr sz="1200">
              <a:latin typeface="Arial Unicode MS" panose="020B0604020202020204" charset="-122"/>
              <a:cs typeface="Arial Unicode MS" panose="020B0604020202020204" charset="-122"/>
            </a:endParaRPr>
          </a:p>
        </p:txBody>
      </p:sp>
      <p:sp>
        <p:nvSpPr>
          <p:cNvPr id="13" name="object 13"/>
          <p:cNvSpPr txBox="1"/>
          <p:nvPr/>
        </p:nvSpPr>
        <p:spPr>
          <a:xfrm>
            <a:off x="1686779" y="2289622"/>
            <a:ext cx="922019" cy="455295"/>
          </a:xfrm>
          <a:prstGeom prst="rect">
            <a:avLst/>
          </a:prstGeom>
          <a:solidFill>
            <a:srgbClr val="ADB4B7"/>
          </a:solidFill>
        </p:spPr>
        <p:txBody>
          <a:bodyPr vert="horz" wrap="square" lIns="0" tIns="125730" rIns="0" bIns="0" rtlCol="0">
            <a:spAutoFit/>
          </a:bodyPr>
          <a:lstStyle/>
          <a:p>
            <a:pPr marL="175260">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r>
              <a:rPr sz="1200" spc="-110" dirty="0">
                <a:solidFill>
                  <a:srgbClr val="FFFFFF"/>
                </a:solidFill>
                <a:latin typeface="Arial Unicode MS" panose="020B0604020202020204" charset="-122"/>
                <a:cs typeface="Arial Unicode MS" panose="020B0604020202020204" charset="-122"/>
              </a:rPr>
              <a:t>APP</a:t>
            </a:r>
            <a:endParaRPr sz="1200">
              <a:latin typeface="Arial Unicode MS" panose="020B0604020202020204" charset="-122"/>
              <a:cs typeface="Arial Unicode MS" panose="020B0604020202020204" charset="-122"/>
            </a:endParaRPr>
          </a:p>
        </p:txBody>
      </p:sp>
      <p:sp>
        <p:nvSpPr>
          <p:cNvPr id="14" name="object 14"/>
          <p:cNvSpPr txBox="1"/>
          <p:nvPr/>
        </p:nvSpPr>
        <p:spPr>
          <a:xfrm>
            <a:off x="2913048" y="2289622"/>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大众点评</a:t>
            </a:r>
            <a:endParaRPr sz="1200">
              <a:latin typeface="Arial Unicode MS" panose="020B0604020202020204" charset="-122"/>
              <a:cs typeface="Arial Unicode MS" panose="020B0604020202020204" charset="-122"/>
            </a:endParaRPr>
          </a:p>
        </p:txBody>
      </p:sp>
      <p:sp>
        <p:nvSpPr>
          <p:cNvPr id="15" name="object 15"/>
          <p:cNvSpPr txBox="1"/>
          <p:nvPr/>
        </p:nvSpPr>
        <p:spPr>
          <a:xfrm>
            <a:off x="460511" y="4145736"/>
            <a:ext cx="922019" cy="455295"/>
          </a:xfrm>
          <a:prstGeom prst="rect">
            <a:avLst/>
          </a:prstGeom>
          <a:solidFill>
            <a:srgbClr val="D9D9D9"/>
          </a:solidFill>
        </p:spPr>
        <p:txBody>
          <a:bodyPr vert="horz" wrap="square" lIns="0" tIns="125730" rIns="0" bIns="0" rtlCol="0">
            <a:spAutoFit/>
          </a:bodyPr>
          <a:lstStyle/>
          <a:p>
            <a:pPr marL="192405">
              <a:lnSpc>
                <a:spcPct val="100000"/>
              </a:lnSpc>
              <a:spcBef>
                <a:spcPts val="990"/>
              </a:spcBef>
            </a:pPr>
            <a:r>
              <a:rPr sz="1200" dirty="0">
                <a:solidFill>
                  <a:srgbClr val="FFFFFF"/>
                </a:solidFill>
                <a:latin typeface="Arial Unicode MS" panose="020B0604020202020204" charset="-122"/>
                <a:cs typeface="Arial Unicode MS" panose="020B0604020202020204" charset="-122"/>
              </a:rPr>
              <a:t>手机</a:t>
            </a:r>
            <a:r>
              <a:rPr sz="1200" spc="-30" dirty="0">
                <a:solidFill>
                  <a:srgbClr val="FFFFFF"/>
                </a:solidFill>
                <a:latin typeface="Arial Unicode MS" panose="020B0604020202020204" charset="-122"/>
                <a:cs typeface="Arial Unicode MS" panose="020B0604020202020204" charset="-122"/>
              </a:rPr>
              <a:t>QQ</a:t>
            </a:r>
            <a:endParaRPr sz="1200">
              <a:latin typeface="Arial Unicode MS" panose="020B0604020202020204" charset="-122"/>
              <a:cs typeface="Arial Unicode MS" panose="020B0604020202020204" charset="-122"/>
            </a:endParaRPr>
          </a:p>
        </p:txBody>
      </p:sp>
      <p:sp>
        <p:nvSpPr>
          <p:cNvPr id="16" name="object 16"/>
          <p:cNvSpPr txBox="1"/>
          <p:nvPr/>
        </p:nvSpPr>
        <p:spPr>
          <a:xfrm>
            <a:off x="460511" y="3546580"/>
            <a:ext cx="922019" cy="455295"/>
          </a:xfrm>
          <a:prstGeom prst="rect">
            <a:avLst/>
          </a:prstGeom>
          <a:solidFill>
            <a:srgbClr val="D9D9D9"/>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微信</a:t>
            </a:r>
            <a:endParaRPr sz="1200">
              <a:latin typeface="Arial Unicode MS" panose="020B0604020202020204" charset="-122"/>
              <a:cs typeface="Arial Unicode MS" panose="020B0604020202020204" charset="-122"/>
            </a:endParaRPr>
          </a:p>
        </p:txBody>
      </p:sp>
      <p:sp>
        <p:nvSpPr>
          <p:cNvPr id="17" name="object 17"/>
          <p:cNvSpPr/>
          <p:nvPr/>
        </p:nvSpPr>
        <p:spPr>
          <a:xfrm>
            <a:off x="3074600" y="3044961"/>
            <a:ext cx="76200" cy="807720"/>
          </a:xfrm>
          <a:custGeom>
            <a:avLst/>
            <a:gdLst/>
            <a:ahLst/>
            <a:cxnLst/>
            <a:rect l="l" t="t" r="r" b="b"/>
            <a:pathLst>
              <a:path w="76200" h="807720">
                <a:moveTo>
                  <a:pt x="44450" y="773258"/>
                </a:moveTo>
                <a:lnTo>
                  <a:pt x="31750" y="773258"/>
                </a:lnTo>
                <a:lnTo>
                  <a:pt x="31750" y="0"/>
                </a:lnTo>
                <a:lnTo>
                  <a:pt x="44450" y="0"/>
                </a:lnTo>
                <a:lnTo>
                  <a:pt x="44450" y="773258"/>
                </a:lnTo>
                <a:close/>
              </a:path>
              <a:path w="76200" h="807720">
                <a:moveTo>
                  <a:pt x="38100" y="807548"/>
                </a:moveTo>
                <a:lnTo>
                  <a:pt x="0" y="731347"/>
                </a:lnTo>
                <a:lnTo>
                  <a:pt x="31750" y="731347"/>
                </a:lnTo>
                <a:lnTo>
                  <a:pt x="31750" y="773258"/>
                </a:lnTo>
                <a:lnTo>
                  <a:pt x="55244" y="773258"/>
                </a:lnTo>
                <a:lnTo>
                  <a:pt x="38100" y="807548"/>
                </a:lnTo>
                <a:close/>
              </a:path>
              <a:path w="76200" h="807720">
                <a:moveTo>
                  <a:pt x="55244" y="773258"/>
                </a:moveTo>
                <a:lnTo>
                  <a:pt x="44450" y="773258"/>
                </a:lnTo>
                <a:lnTo>
                  <a:pt x="44450" y="731347"/>
                </a:lnTo>
                <a:lnTo>
                  <a:pt x="76200" y="731347"/>
                </a:lnTo>
                <a:lnTo>
                  <a:pt x="55244" y="773258"/>
                </a:lnTo>
                <a:close/>
              </a:path>
            </a:pathLst>
          </a:custGeom>
          <a:solidFill>
            <a:srgbClr val="A6A6A6"/>
          </a:solidFill>
        </p:spPr>
        <p:txBody>
          <a:bodyPr wrap="square" lIns="0" tIns="0" rIns="0" bIns="0" rtlCol="0"/>
          <a:lstStyle/>
          <a:p/>
        </p:txBody>
      </p:sp>
      <p:sp>
        <p:nvSpPr>
          <p:cNvPr id="18" name="object 18"/>
          <p:cNvSpPr/>
          <p:nvPr/>
        </p:nvSpPr>
        <p:spPr>
          <a:xfrm>
            <a:off x="4265583" y="1808163"/>
            <a:ext cx="0" cy="4465955"/>
          </a:xfrm>
          <a:custGeom>
            <a:avLst/>
            <a:gdLst/>
            <a:ahLst/>
            <a:cxnLst/>
            <a:rect l="l" t="t" r="r" b="b"/>
            <a:pathLst>
              <a:path h="4465955">
                <a:moveTo>
                  <a:pt x="0" y="0"/>
                </a:moveTo>
                <a:lnTo>
                  <a:pt x="0" y="4465636"/>
                </a:lnTo>
              </a:path>
            </a:pathLst>
          </a:custGeom>
          <a:ln w="6350">
            <a:solidFill>
              <a:srgbClr val="667073"/>
            </a:solidFill>
            <a:prstDash val="sysDash"/>
          </a:ln>
        </p:spPr>
        <p:txBody>
          <a:bodyPr wrap="square" lIns="0" tIns="0" rIns="0" bIns="0" rtlCol="0"/>
          <a:lstStyle/>
          <a:p/>
        </p:txBody>
      </p:sp>
      <p:sp>
        <p:nvSpPr>
          <p:cNvPr id="19" name="object 19"/>
          <p:cNvSpPr txBox="1"/>
          <p:nvPr/>
        </p:nvSpPr>
        <p:spPr>
          <a:xfrm>
            <a:off x="6875622" y="3733582"/>
            <a:ext cx="922019" cy="455295"/>
          </a:xfrm>
          <a:prstGeom prst="rect">
            <a:avLst/>
          </a:prstGeom>
          <a:solidFill>
            <a:srgbClr val="ADB4B7"/>
          </a:solidFill>
        </p:spPr>
        <p:txBody>
          <a:bodyPr vert="horz" wrap="square" lIns="0" tIns="125730" rIns="0" bIns="0" rtlCol="0">
            <a:spAutoFit/>
          </a:bodyPr>
          <a:lstStyle/>
          <a:p>
            <a:pPr marL="99060">
              <a:lnSpc>
                <a:spcPct val="100000"/>
              </a:lnSpc>
              <a:spcBef>
                <a:spcPts val="990"/>
              </a:spcBef>
            </a:pPr>
            <a:r>
              <a:rPr sz="1200" dirty="0">
                <a:solidFill>
                  <a:srgbClr val="FFFFFF"/>
                </a:solidFill>
                <a:latin typeface="Arial Unicode MS" panose="020B0604020202020204" charset="-122"/>
                <a:cs typeface="Arial Unicode MS" panose="020B0604020202020204" charset="-122"/>
              </a:rPr>
              <a:t>饿了么</a:t>
            </a:r>
            <a:r>
              <a:rPr sz="1200" spc="-110" dirty="0">
                <a:solidFill>
                  <a:srgbClr val="FFFFFF"/>
                </a:solidFill>
                <a:latin typeface="Arial Unicode MS" panose="020B0604020202020204" charset="-122"/>
                <a:cs typeface="Arial Unicode MS" panose="020B0604020202020204" charset="-122"/>
              </a:rPr>
              <a:t>APP</a:t>
            </a:r>
            <a:endParaRPr sz="1200">
              <a:latin typeface="Arial Unicode MS" panose="020B0604020202020204" charset="-122"/>
              <a:cs typeface="Arial Unicode MS" panose="020B0604020202020204" charset="-122"/>
            </a:endParaRPr>
          </a:p>
        </p:txBody>
      </p:sp>
      <p:sp>
        <p:nvSpPr>
          <p:cNvPr id="20" name="object 20"/>
          <p:cNvSpPr txBox="1"/>
          <p:nvPr/>
        </p:nvSpPr>
        <p:spPr>
          <a:xfrm>
            <a:off x="4551410" y="2289622"/>
            <a:ext cx="922019" cy="455295"/>
          </a:xfrm>
          <a:prstGeom prst="rect">
            <a:avLst/>
          </a:prstGeom>
          <a:solidFill>
            <a:srgbClr val="D9D9D9"/>
          </a:solidFill>
        </p:spPr>
        <p:txBody>
          <a:bodyPr vert="horz" wrap="square" lIns="0" tIns="125730" rIns="0" bIns="0" rtlCol="0">
            <a:spAutoFit/>
          </a:bodyPr>
          <a:lstStyle/>
          <a:p>
            <a:pPr marL="99060">
              <a:lnSpc>
                <a:spcPct val="100000"/>
              </a:lnSpc>
              <a:spcBef>
                <a:spcPts val="990"/>
              </a:spcBef>
            </a:pPr>
            <a:r>
              <a:rPr sz="1200" dirty="0">
                <a:solidFill>
                  <a:srgbClr val="FFFFFF"/>
                </a:solidFill>
                <a:latin typeface="Arial Unicode MS" panose="020B0604020202020204" charset="-122"/>
                <a:cs typeface="Arial Unicode MS" panose="020B0604020202020204" charset="-122"/>
              </a:rPr>
              <a:t>支付宝</a:t>
            </a:r>
            <a:r>
              <a:rPr sz="1200" spc="-110" dirty="0">
                <a:solidFill>
                  <a:srgbClr val="FFFFFF"/>
                </a:solidFill>
                <a:latin typeface="Arial Unicode MS" panose="020B0604020202020204" charset="-122"/>
                <a:cs typeface="Arial Unicode MS" panose="020B0604020202020204" charset="-122"/>
              </a:rPr>
              <a:t>APP</a:t>
            </a:r>
            <a:endParaRPr sz="1200">
              <a:latin typeface="Arial Unicode MS" panose="020B0604020202020204" charset="-122"/>
              <a:cs typeface="Arial Unicode MS" panose="020B0604020202020204" charset="-122"/>
            </a:endParaRPr>
          </a:p>
        </p:txBody>
      </p:sp>
      <p:sp>
        <p:nvSpPr>
          <p:cNvPr id="21" name="object 21"/>
          <p:cNvSpPr txBox="1"/>
          <p:nvPr/>
        </p:nvSpPr>
        <p:spPr>
          <a:xfrm>
            <a:off x="5713517" y="2289622"/>
            <a:ext cx="922019" cy="455295"/>
          </a:xfrm>
          <a:prstGeom prst="rect">
            <a:avLst/>
          </a:prstGeom>
          <a:solidFill>
            <a:srgbClr val="D9D9D9"/>
          </a:solidFill>
        </p:spPr>
        <p:txBody>
          <a:bodyPr vert="horz" wrap="square" lIns="0" tIns="125730" rIns="0" bIns="0" rtlCol="0">
            <a:spAutoFit/>
          </a:bodyPr>
          <a:lstStyle/>
          <a:p>
            <a:pPr marL="175260">
              <a:lnSpc>
                <a:spcPct val="100000"/>
              </a:lnSpc>
              <a:spcBef>
                <a:spcPts val="990"/>
              </a:spcBef>
            </a:pPr>
            <a:r>
              <a:rPr sz="1200" dirty="0">
                <a:solidFill>
                  <a:srgbClr val="FFFFFF"/>
                </a:solidFill>
                <a:latin typeface="Arial Unicode MS" panose="020B0604020202020204" charset="-122"/>
                <a:cs typeface="Arial Unicode MS" panose="020B0604020202020204" charset="-122"/>
              </a:rPr>
              <a:t>口碑</a:t>
            </a:r>
            <a:r>
              <a:rPr sz="1200" spc="-110" dirty="0">
                <a:solidFill>
                  <a:srgbClr val="FFFFFF"/>
                </a:solidFill>
                <a:latin typeface="Arial Unicode MS" panose="020B0604020202020204" charset="-122"/>
                <a:cs typeface="Arial Unicode MS" panose="020B0604020202020204" charset="-122"/>
              </a:rPr>
              <a:t>APP</a:t>
            </a:r>
            <a:endParaRPr sz="1200">
              <a:latin typeface="Arial Unicode MS" panose="020B0604020202020204" charset="-122"/>
              <a:cs typeface="Arial Unicode MS" panose="020B0604020202020204" charset="-122"/>
            </a:endParaRPr>
          </a:p>
        </p:txBody>
      </p:sp>
      <p:sp>
        <p:nvSpPr>
          <p:cNvPr id="22" name="object 22"/>
          <p:cNvSpPr txBox="1"/>
          <p:nvPr/>
        </p:nvSpPr>
        <p:spPr>
          <a:xfrm>
            <a:off x="6875622" y="2289622"/>
            <a:ext cx="922019" cy="455295"/>
          </a:xfrm>
          <a:prstGeom prst="rect">
            <a:avLst/>
          </a:prstGeom>
          <a:solidFill>
            <a:srgbClr val="D9D9D9"/>
          </a:solidFill>
        </p:spPr>
        <p:txBody>
          <a:bodyPr vert="horz" wrap="square" lIns="0" tIns="125730" rIns="0" bIns="0" rtlCol="0">
            <a:spAutoFit/>
          </a:bodyPr>
          <a:lstStyle/>
          <a:p>
            <a:pPr marL="175260">
              <a:lnSpc>
                <a:spcPct val="100000"/>
              </a:lnSpc>
              <a:spcBef>
                <a:spcPts val="990"/>
              </a:spcBef>
            </a:pPr>
            <a:r>
              <a:rPr sz="1200" dirty="0">
                <a:solidFill>
                  <a:srgbClr val="FFFFFF"/>
                </a:solidFill>
                <a:latin typeface="Arial Unicode MS" panose="020B0604020202020204" charset="-122"/>
                <a:cs typeface="Arial Unicode MS" panose="020B0604020202020204" charset="-122"/>
              </a:rPr>
              <a:t>淘宝</a:t>
            </a:r>
            <a:r>
              <a:rPr sz="1200" spc="-110" dirty="0">
                <a:solidFill>
                  <a:srgbClr val="FFFFFF"/>
                </a:solidFill>
                <a:latin typeface="Arial Unicode MS" panose="020B0604020202020204" charset="-122"/>
                <a:cs typeface="Arial Unicode MS" panose="020B0604020202020204" charset="-122"/>
              </a:rPr>
              <a:t>APP</a:t>
            </a:r>
            <a:endParaRPr sz="1200">
              <a:latin typeface="Arial Unicode MS" panose="020B0604020202020204" charset="-122"/>
              <a:cs typeface="Arial Unicode MS" panose="020B0604020202020204" charset="-122"/>
            </a:endParaRPr>
          </a:p>
        </p:txBody>
      </p:sp>
      <p:sp>
        <p:nvSpPr>
          <p:cNvPr id="23" name="object 23"/>
          <p:cNvSpPr/>
          <p:nvPr/>
        </p:nvSpPr>
        <p:spPr>
          <a:xfrm>
            <a:off x="5043053" y="3039021"/>
            <a:ext cx="76200" cy="821690"/>
          </a:xfrm>
          <a:custGeom>
            <a:avLst/>
            <a:gdLst/>
            <a:ahLst/>
            <a:cxnLst/>
            <a:rect l="l" t="t" r="r" b="b"/>
            <a:pathLst>
              <a:path w="76200" h="821689">
                <a:moveTo>
                  <a:pt x="31750" y="787324"/>
                </a:moveTo>
                <a:lnTo>
                  <a:pt x="44450" y="787324"/>
                </a:lnTo>
                <a:lnTo>
                  <a:pt x="44450" y="0"/>
                </a:lnTo>
                <a:lnTo>
                  <a:pt x="31750" y="0"/>
                </a:lnTo>
                <a:lnTo>
                  <a:pt x="31750" y="787324"/>
                </a:lnTo>
                <a:close/>
              </a:path>
              <a:path w="76200" h="821689">
                <a:moveTo>
                  <a:pt x="38100" y="821613"/>
                </a:moveTo>
                <a:lnTo>
                  <a:pt x="76200" y="745413"/>
                </a:lnTo>
                <a:lnTo>
                  <a:pt x="44450" y="745413"/>
                </a:lnTo>
                <a:lnTo>
                  <a:pt x="44450" y="787324"/>
                </a:lnTo>
                <a:lnTo>
                  <a:pt x="20955" y="787324"/>
                </a:lnTo>
                <a:lnTo>
                  <a:pt x="38100" y="821613"/>
                </a:lnTo>
                <a:close/>
              </a:path>
              <a:path w="76200" h="821689">
                <a:moveTo>
                  <a:pt x="20955" y="787324"/>
                </a:moveTo>
                <a:lnTo>
                  <a:pt x="31750" y="787324"/>
                </a:lnTo>
                <a:lnTo>
                  <a:pt x="31750" y="745413"/>
                </a:lnTo>
                <a:lnTo>
                  <a:pt x="0" y="745413"/>
                </a:lnTo>
                <a:lnTo>
                  <a:pt x="20955" y="787324"/>
                </a:lnTo>
                <a:close/>
              </a:path>
            </a:pathLst>
          </a:custGeom>
          <a:solidFill>
            <a:srgbClr val="A6A6A6"/>
          </a:solidFill>
        </p:spPr>
        <p:txBody>
          <a:bodyPr wrap="square" lIns="0" tIns="0" rIns="0" bIns="0" rtlCol="0"/>
          <a:lstStyle/>
          <a:p/>
        </p:txBody>
      </p:sp>
      <p:sp>
        <p:nvSpPr>
          <p:cNvPr id="24" name="object 24"/>
          <p:cNvSpPr/>
          <p:nvPr/>
        </p:nvSpPr>
        <p:spPr>
          <a:xfrm>
            <a:off x="5554910" y="4034483"/>
            <a:ext cx="661035" cy="76200"/>
          </a:xfrm>
          <a:custGeom>
            <a:avLst/>
            <a:gdLst/>
            <a:ahLst/>
            <a:cxnLst/>
            <a:rect l="l" t="t" r="r" b="b"/>
            <a:pathLst>
              <a:path w="661035" h="76200">
                <a:moveTo>
                  <a:pt x="12185" y="45006"/>
                </a:moveTo>
                <a:lnTo>
                  <a:pt x="34371" y="45006"/>
                </a:lnTo>
                <a:lnTo>
                  <a:pt x="34201" y="32307"/>
                </a:lnTo>
                <a:lnTo>
                  <a:pt x="76108" y="31747"/>
                </a:lnTo>
                <a:lnTo>
                  <a:pt x="75683" y="0"/>
                </a:lnTo>
                <a:lnTo>
                  <a:pt x="0" y="39116"/>
                </a:lnTo>
                <a:lnTo>
                  <a:pt x="12185" y="45006"/>
                </a:lnTo>
                <a:close/>
              </a:path>
              <a:path w="661035" h="76200">
                <a:moveTo>
                  <a:pt x="76278" y="44446"/>
                </a:moveTo>
                <a:lnTo>
                  <a:pt x="660419" y="36635"/>
                </a:lnTo>
                <a:lnTo>
                  <a:pt x="660249" y="23936"/>
                </a:lnTo>
                <a:lnTo>
                  <a:pt x="76108" y="31747"/>
                </a:lnTo>
                <a:lnTo>
                  <a:pt x="76278" y="44446"/>
                </a:lnTo>
                <a:close/>
              </a:path>
              <a:path w="661035" h="76200">
                <a:moveTo>
                  <a:pt x="34371" y="45006"/>
                </a:moveTo>
                <a:lnTo>
                  <a:pt x="76278" y="44446"/>
                </a:lnTo>
                <a:lnTo>
                  <a:pt x="76108" y="31747"/>
                </a:lnTo>
                <a:lnTo>
                  <a:pt x="34201" y="32307"/>
                </a:lnTo>
                <a:lnTo>
                  <a:pt x="34371" y="45006"/>
                </a:lnTo>
                <a:close/>
              </a:path>
              <a:path w="661035" h="76200">
                <a:moveTo>
                  <a:pt x="76703" y="76193"/>
                </a:moveTo>
                <a:lnTo>
                  <a:pt x="76278" y="44446"/>
                </a:lnTo>
                <a:lnTo>
                  <a:pt x="34371" y="45006"/>
                </a:lnTo>
                <a:lnTo>
                  <a:pt x="12185" y="45006"/>
                </a:lnTo>
                <a:lnTo>
                  <a:pt x="76703" y="76193"/>
                </a:lnTo>
                <a:close/>
              </a:path>
            </a:pathLst>
          </a:custGeom>
          <a:solidFill>
            <a:srgbClr val="A6A6A6"/>
          </a:solidFill>
        </p:spPr>
        <p:txBody>
          <a:bodyPr wrap="square" lIns="0" tIns="0" rIns="0" bIns="0" rtlCol="0"/>
          <a:lstStyle/>
          <a:p/>
        </p:txBody>
      </p:sp>
      <p:sp>
        <p:nvSpPr>
          <p:cNvPr id="25" name="object 25"/>
          <p:cNvSpPr txBox="1"/>
          <p:nvPr/>
        </p:nvSpPr>
        <p:spPr>
          <a:xfrm>
            <a:off x="334963" y="2144067"/>
            <a:ext cx="3677920" cy="901065"/>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942975">
              <a:lnSpc>
                <a:spcPct val="100000"/>
              </a:lnSpc>
            </a:pPr>
            <a:r>
              <a:rPr sz="1100" dirty="0">
                <a:solidFill>
                  <a:srgbClr val="353535"/>
                </a:solidFill>
                <a:latin typeface="Arial Unicode MS" panose="020B0604020202020204" charset="-122"/>
                <a:cs typeface="Arial Unicode MS" panose="020B0604020202020204" charset="-122"/>
              </a:rPr>
              <a:t>自有产品提供的流量，约占</a:t>
            </a:r>
            <a:r>
              <a:rPr sz="1100" b="1" spc="-210" dirty="0">
                <a:solidFill>
                  <a:srgbClr val="970201"/>
                </a:solidFill>
                <a:latin typeface="Microsoft YaHei"/>
                <a:cs typeface="Microsoft YaHei"/>
              </a:rPr>
              <a:t>90%</a:t>
            </a:r>
            <a:endParaRPr sz="1100">
              <a:latin typeface="Microsoft YaHei"/>
              <a:cs typeface="Microsoft YaHei"/>
            </a:endParaRPr>
          </a:p>
        </p:txBody>
      </p:sp>
      <p:sp>
        <p:nvSpPr>
          <p:cNvPr id="26" name="object 26"/>
          <p:cNvSpPr txBox="1"/>
          <p:nvPr/>
        </p:nvSpPr>
        <p:spPr>
          <a:xfrm>
            <a:off x="334964" y="3398067"/>
            <a:ext cx="1582420" cy="1366520"/>
          </a:xfrm>
          <a:prstGeom prst="rect">
            <a:avLst/>
          </a:prstGeom>
          <a:ln w="12700">
            <a:solidFill>
              <a:srgbClr val="E5E5E5"/>
            </a:solidFill>
          </a:ln>
        </p:spPr>
        <p:txBody>
          <a:bodyPr vert="horz" wrap="square" lIns="0" tIns="3175" rIns="0" bIns="0" rtlCol="0">
            <a:spAutoFit/>
          </a:bodyPr>
          <a:lstStyle/>
          <a:p>
            <a:pPr>
              <a:lnSpc>
                <a:spcPct val="100000"/>
              </a:lnSpc>
              <a:spcBef>
                <a:spcPts val="25"/>
              </a:spcBef>
            </a:pPr>
            <a:endParaRPr sz="1600">
              <a:latin typeface="Times New Roman" panose="02020603050405020304"/>
              <a:cs typeface="Times New Roman" panose="02020603050405020304"/>
            </a:endParaRPr>
          </a:p>
          <a:p>
            <a:pPr marL="1099820" marR="55245" algn="just">
              <a:lnSpc>
                <a:spcPct val="100000"/>
              </a:lnSpc>
            </a:pPr>
            <a:r>
              <a:rPr sz="1100" dirty="0">
                <a:solidFill>
                  <a:srgbClr val="353535"/>
                </a:solidFill>
                <a:latin typeface="Arial Unicode MS" panose="020B0604020202020204" charset="-122"/>
                <a:cs typeface="Arial Unicode MS" panose="020B0604020202020204" charset="-122"/>
              </a:rPr>
              <a:t>第三方 产品提 供的流 量，约 占</a:t>
            </a:r>
            <a:r>
              <a:rPr sz="1100" b="1" spc="-210" dirty="0">
                <a:solidFill>
                  <a:srgbClr val="970201"/>
                </a:solidFill>
                <a:latin typeface="Microsoft YaHei"/>
                <a:cs typeface="Microsoft YaHei"/>
              </a:rPr>
              <a:t>10%</a:t>
            </a:r>
            <a:endParaRPr sz="1100">
              <a:latin typeface="Microsoft YaHei"/>
              <a:cs typeface="Microsoft YaHei"/>
            </a:endParaRPr>
          </a:p>
        </p:txBody>
      </p:sp>
      <p:sp>
        <p:nvSpPr>
          <p:cNvPr id="27" name="object 27"/>
          <p:cNvSpPr/>
          <p:nvPr/>
        </p:nvSpPr>
        <p:spPr>
          <a:xfrm>
            <a:off x="1917223" y="4036246"/>
            <a:ext cx="767715" cy="76200"/>
          </a:xfrm>
          <a:custGeom>
            <a:avLst/>
            <a:gdLst/>
            <a:ahLst/>
            <a:cxnLst/>
            <a:rect l="l" t="t" r="r" b="b"/>
            <a:pathLst>
              <a:path w="767714" h="76200">
                <a:moveTo>
                  <a:pt x="755100" y="31338"/>
                </a:moveTo>
                <a:lnTo>
                  <a:pt x="733079" y="31338"/>
                </a:lnTo>
                <a:lnTo>
                  <a:pt x="733203" y="44038"/>
                </a:lnTo>
                <a:lnTo>
                  <a:pt x="691294" y="44447"/>
                </a:lnTo>
                <a:lnTo>
                  <a:pt x="691605" y="76196"/>
                </a:lnTo>
                <a:lnTo>
                  <a:pt x="767429" y="37353"/>
                </a:lnTo>
                <a:lnTo>
                  <a:pt x="755100" y="31338"/>
                </a:lnTo>
                <a:close/>
              </a:path>
              <a:path w="767714" h="76200">
                <a:moveTo>
                  <a:pt x="691170" y="31748"/>
                </a:moveTo>
                <a:lnTo>
                  <a:pt x="0" y="38502"/>
                </a:lnTo>
                <a:lnTo>
                  <a:pt x="124" y="51202"/>
                </a:lnTo>
                <a:lnTo>
                  <a:pt x="691294" y="44447"/>
                </a:lnTo>
                <a:lnTo>
                  <a:pt x="691170" y="31748"/>
                </a:lnTo>
                <a:close/>
              </a:path>
              <a:path w="767714" h="76200">
                <a:moveTo>
                  <a:pt x="733079" y="31338"/>
                </a:moveTo>
                <a:lnTo>
                  <a:pt x="691170" y="31748"/>
                </a:lnTo>
                <a:lnTo>
                  <a:pt x="691294" y="44447"/>
                </a:lnTo>
                <a:lnTo>
                  <a:pt x="733203" y="44038"/>
                </a:lnTo>
                <a:lnTo>
                  <a:pt x="733079" y="31338"/>
                </a:lnTo>
                <a:close/>
              </a:path>
              <a:path w="767714" h="76200">
                <a:moveTo>
                  <a:pt x="690860" y="0"/>
                </a:moveTo>
                <a:lnTo>
                  <a:pt x="691170" y="31748"/>
                </a:lnTo>
                <a:lnTo>
                  <a:pt x="755100" y="31338"/>
                </a:lnTo>
                <a:lnTo>
                  <a:pt x="690860" y="0"/>
                </a:lnTo>
                <a:close/>
              </a:path>
            </a:pathLst>
          </a:custGeom>
          <a:solidFill>
            <a:srgbClr val="A6A6A6"/>
          </a:solidFill>
        </p:spPr>
        <p:txBody>
          <a:bodyPr wrap="square" lIns="0" tIns="0" rIns="0" bIns="0" rtlCol="0"/>
          <a:lstStyle/>
          <a:p/>
        </p:txBody>
      </p:sp>
      <p:sp>
        <p:nvSpPr>
          <p:cNvPr id="28" name="object 28"/>
          <p:cNvSpPr txBox="1"/>
          <p:nvPr/>
        </p:nvSpPr>
        <p:spPr>
          <a:xfrm>
            <a:off x="2029804" y="3819544"/>
            <a:ext cx="5842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提供流量</a:t>
            </a:r>
            <a:endParaRPr sz="1100">
              <a:latin typeface="Arial Unicode MS" panose="020B0604020202020204" charset="-122"/>
              <a:cs typeface="Arial Unicode MS" panose="020B0604020202020204" charset="-122"/>
            </a:endParaRPr>
          </a:p>
        </p:txBody>
      </p:sp>
      <p:sp>
        <p:nvSpPr>
          <p:cNvPr id="29" name="object 29"/>
          <p:cNvSpPr txBox="1"/>
          <p:nvPr/>
        </p:nvSpPr>
        <p:spPr>
          <a:xfrm>
            <a:off x="3156234" y="3411671"/>
            <a:ext cx="5842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提供流量</a:t>
            </a:r>
            <a:endParaRPr sz="1100">
              <a:latin typeface="Arial Unicode MS" panose="020B0604020202020204" charset="-122"/>
              <a:cs typeface="Arial Unicode MS" panose="020B0604020202020204" charset="-122"/>
            </a:endParaRPr>
          </a:p>
        </p:txBody>
      </p:sp>
      <p:sp>
        <p:nvSpPr>
          <p:cNvPr id="30" name="object 30"/>
          <p:cNvSpPr txBox="1"/>
          <p:nvPr/>
        </p:nvSpPr>
        <p:spPr>
          <a:xfrm>
            <a:off x="4453139" y="2144067"/>
            <a:ext cx="3439795" cy="901065"/>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439420">
              <a:lnSpc>
                <a:spcPct val="100000"/>
              </a:lnSpc>
            </a:pPr>
            <a:r>
              <a:rPr sz="1100" dirty="0">
                <a:solidFill>
                  <a:srgbClr val="353535"/>
                </a:solidFill>
                <a:latin typeface="Arial Unicode MS" panose="020B0604020202020204" charset="-122"/>
                <a:cs typeface="Arial Unicode MS" panose="020B0604020202020204" charset="-122"/>
              </a:rPr>
              <a:t>第三方产品提供的流量，超过</a:t>
            </a:r>
            <a:r>
              <a:rPr sz="1100" b="1" spc="-210" dirty="0">
                <a:solidFill>
                  <a:srgbClr val="970201"/>
                </a:solidFill>
                <a:latin typeface="Microsoft YaHei"/>
                <a:cs typeface="Microsoft YaHei"/>
              </a:rPr>
              <a:t>50%</a:t>
            </a:r>
            <a:endParaRPr sz="1100">
              <a:latin typeface="Microsoft YaHei"/>
              <a:cs typeface="Microsoft YaHei"/>
            </a:endParaRPr>
          </a:p>
        </p:txBody>
      </p:sp>
      <p:sp>
        <p:nvSpPr>
          <p:cNvPr id="31" name="object 31"/>
          <p:cNvSpPr txBox="1"/>
          <p:nvPr/>
        </p:nvSpPr>
        <p:spPr>
          <a:xfrm>
            <a:off x="6220417" y="3580943"/>
            <a:ext cx="1681480" cy="1003935"/>
          </a:xfrm>
          <a:prstGeom prst="rect">
            <a:avLst/>
          </a:prstGeom>
          <a:ln w="12700">
            <a:solidFill>
              <a:srgbClr val="E5E5E5"/>
            </a:solidFill>
          </a:ln>
        </p:spPr>
        <p:txBody>
          <a:bodyPr vert="horz" wrap="square" lIns="0" tIns="55244" rIns="0" bIns="0" rtlCol="0">
            <a:spAutoFit/>
          </a:bodyPr>
          <a:lstStyle/>
          <a:p>
            <a:pPr marL="85725" marR="1028065">
              <a:lnSpc>
                <a:spcPct val="100000"/>
              </a:lnSpc>
              <a:spcBef>
                <a:spcPts val="435"/>
              </a:spcBef>
            </a:pPr>
            <a:r>
              <a:rPr sz="1100" dirty="0">
                <a:solidFill>
                  <a:srgbClr val="353535"/>
                </a:solidFill>
                <a:latin typeface="Arial Unicode MS" panose="020B0604020202020204" charset="-122"/>
                <a:cs typeface="Arial Unicode MS" panose="020B0604020202020204" charset="-122"/>
              </a:rPr>
              <a:t>自有产 品提供 的流量， 不足</a:t>
            </a:r>
            <a:endParaRPr sz="1100">
              <a:latin typeface="Arial Unicode MS" panose="020B0604020202020204" charset="-122"/>
              <a:cs typeface="Arial Unicode MS" panose="020B0604020202020204" charset="-122"/>
            </a:endParaRPr>
          </a:p>
          <a:p>
            <a:pPr marL="85725">
              <a:lnSpc>
                <a:spcPct val="100000"/>
              </a:lnSpc>
            </a:pPr>
            <a:r>
              <a:rPr sz="1100" b="1" spc="-210" dirty="0">
                <a:solidFill>
                  <a:srgbClr val="970201"/>
                </a:solidFill>
                <a:latin typeface="Microsoft YaHei"/>
                <a:cs typeface="Microsoft YaHei"/>
              </a:rPr>
              <a:t>50%</a:t>
            </a:r>
            <a:endParaRPr sz="1100">
              <a:latin typeface="Microsoft YaHei"/>
              <a:cs typeface="Microsoft YaHei"/>
            </a:endParaRPr>
          </a:p>
        </p:txBody>
      </p:sp>
      <p:sp>
        <p:nvSpPr>
          <p:cNvPr id="32" name="object 32"/>
          <p:cNvSpPr txBox="1"/>
          <p:nvPr/>
        </p:nvSpPr>
        <p:spPr>
          <a:xfrm>
            <a:off x="5075386" y="3411671"/>
            <a:ext cx="5842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提供流量</a:t>
            </a:r>
            <a:endParaRPr sz="1100">
              <a:latin typeface="Arial Unicode MS" panose="020B0604020202020204" charset="-122"/>
              <a:cs typeface="Arial Unicode MS" panose="020B0604020202020204" charset="-122"/>
            </a:endParaRPr>
          </a:p>
        </p:txBody>
      </p:sp>
      <p:grpSp>
        <p:nvGrpSpPr>
          <p:cNvPr id="33" name="object 33"/>
          <p:cNvGrpSpPr/>
          <p:nvPr/>
        </p:nvGrpSpPr>
        <p:grpSpPr>
          <a:xfrm>
            <a:off x="328611" y="4294691"/>
            <a:ext cx="3690620" cy="1971039"/>
            <a:chOff x="328611" y="4294691"/>
            <a:chExt cx="3690620" cy="1971039"/>
          </a:xfrm>
        </p:grpSpPr>
        <p:sp>
          <p:nvSpPr>
            <p:cNvPr id="34" name="object 34"/>
            <p:cNvSpPr/>
            <p:nvPr/>
          </p:nvSpPr>
          <p:spPr>
            <a:xfrm>
              <a:off x="334961" y="5302268"/>
              <a:ext cx="3677920" cy="956944"/>
            </a:xfrm>
            <a:custGeom>
              <a:avLst/>
              <a:gdLst/>
              <a:ahLst/>
              <a:cxnLst/>
              <a:rect l="l" t="t" r="r" b="b"/>
              <a:pathLst>
                <a:path w="3677920" h="956945">
                  <a:moveTo>
                    <a:pt x="0" y="0"/>
                  </a:moveTo>
                  <a:lnTo>
                    <a:pt x="3677522" y="0"/>
                  </a:lnTo>
                  <a:lnTo>
                    <a:pt x="3677522" y="956915"/>
                  </a:lnTo>
                  <a:lnTo>
                    <a:pt x="0" y="956915"/>
                  </a:lnTo>
                  <a:lnTo>
                    <a:pt x="0" y="0"/>
                  </a:lnTo>
                  <a:close/>
                </a:path>
              </a:pathLst>
            </a:custGeom>
            <a:ln w="12700">
              <a:solidFill>
                <a:srgbClr val="E5E5E5"/>
              </a:solidFill>
              <a:prstDash val="sysDash"/>
            </a:ln>
          </p:spPr>
          <p:txBody>
            <a:bodyPr wrap="square" lIns="0" tIns="0" rIns="0" bIns="0" rtlCol="0"/>
            <a:lstStyle/>
            <a:p/>
          </p:txBody>
        </p:sp>
        <p:sp>
          <p:nvSpPr>
            <p:cNvPr id="35" name="object 35"/>
            <p:cNvSpPr/>
            <p:nvPr/>
          </p:nvSpPr>
          <p:spPr>
            <a:xfrm>
              <a:off x="3101051" y="4294691"/>
              <a:ext cx="76200" cy="1013460"/>
            </a:xfrm>
            <a:custGeom>
              <a:avLst/>
              <a:gdLst/>
              <a:ahLst/>
              <a:cxnLst/>
              <a:rect l="l" t="t" r="r" b="b"/>
              <a:pathLst>
                <a:path w="76200" h="1013460">
                  <a:moveTo>
                    <a:pt x="31750" y="34287"/>
                  </a:moveTo>
                  <a:lnTo>
                    <a:pt x="44450" y="34287"/>
                  </a:lnTo>
                  <a:lnTo>
                    <a:pt x="44450" y="1013233"/>
                  </a:lnTo>
                  <a:lnTo>
                    <a:pt x="31750" y="1013233"/>
                  </a:lnTo>
                  <a:lnTo>
                    <a:pt x="31750" y="34287"/>
                  </a:lnTo>
                  <a:close/>
                </a:path>
                <a:path w="76200" h="1013460">
                  <a:moveTo>
                    <a:pt x="38100" y="0"/>
                  </a:moveTo>
                  <a:lnTo>
                    <a:pt x="76200" y="76200"/>
                  </a:lnTo>
                  <a:lnTo>
                    <a:pt x="44450" y="76200"/>
                  </a:lnTo>
                  <a:lnTo>
                    <a:pt x="44450" y="34287"/>
                  </a:lnTo>
                  <a:lnTo>
                    <a:pt x="20956" y="34287"/>
                  </a:lnTo>
                  <a:lnTo>
                    <a:pt x="38100" y="0"/>
                  </a:lnTo>
                  <a:close/>
                </a:path>
                <a:path w="76200" h="1013460">
                  <a:moveTo>
                    <a:pt x="20956" y="34287"/>
                  </a:moveTo>
                  <a:lnTo>
                    <a:pt x="31750" y="34287"/>
                  </a:lnTo>
                  <a:lnTo>
                    <a:pt x="31750" y="76200"/>
                  </a:lnTo>
                  <a:lnTo>
                    <a:pt x="0" y="76200"/>
                  </a:lnTo>
                  <a:lnTo>
                    <a:pt x="20956" y="34287"/>
                  </a:lnTo>
                  <a:close/>
                </a:path>
              </a:pathLst>
            </a:custGeom>
            <a:solidFill>
              <a:srgbClr val="A6A6A6"/>
            </a:solidFill>
          </p:spPr>
          <p:txBody>
            <a:bodyPr wrap="square" lIns="0" tIns="0" rIns="0" bIns="0" rtlCol="0"/>
            <a:lstStyle/>
            <a:p/>
          </p:txBody>
        </p:sp>
      </p:grpSp>
      <p:sp>
        <p:nvSpPr>
          <p:cNvPr id="36" name="object 36"/>
          <p:cNvSpPr txBox="1"/>
          <p:nvPr/>
        </p:nvSpPr>
        <p:spPr>
          <a:xfrm>
            <a:off x="3148591" y="4588304"/>
            <a:ext cx="957580" cy="360680"/>
          </a:xfrm>
          <a:prstGeom prst="rect">
            <a:avLst/>
          </a:prstGeom>
        </p:spPr>
        <p:txBody>
          <a:bodyPr vert="horz" wrap="square" lIns="0" tIns="12700" rIns="0" bIns="0" rtlCol="0">
            <a:spAutoFit/>
          </a:bodyPr>
          <a:lstStyle/>
          <a:p>
            <a:pPr algn="ctr">
              <a:lnSpc>
                <a:spcPct val="100000"/>
              </a:lnSpc>
              <a:spcBef>
                <a:spcPts val="100"/>
              </a:spcBef>
            </a:pPr>
            <a:r>
              <a:rPr sz="1100" dirty="0">
                <a:solidFill>
                  <a:srgbClr val="353535"/>
                </a:solidFill>
                <a:latin typeface="Arial Unicode MS" panose="020B0604020202020204" charset="-122"/>
                <a:cs typeface="Arial Unicode MS" panose="020B0604020202020204" charset="-122"/>
              </a:rPr>
              <a:t>业务协同</a:t>
            </a:r>
            <a:endParaRPr sz="1100">
              <a:latin typeface="Arial Unicode MS" panose="020B0604020202020204" charset="-122"/>
              <a:cs typeface="Arial Unicode MS" panose="020B0604020202020204" charset="-122"/>
            </a:endParaRPr>
          </a:p>
          <a:p>
            <a:pPr algn="ctr">
              <a:lnSpc>
                <a:spcPct val="100000"/>
              </a:lnSpc>
            </a:pPr>
            <a:r>
              <a:rPr sz="1100" dirty="0">
                <a:solidFill>
                  <a:srgbClr val="353535"/>
                </a:solidFill>
                <a:latin typeface="Arial Unicode MS" panose="020B0604020202020204" charset="-122"/>
                <a:cs typeface="Arial Unicode MS" panose="020B0604020202020204" charset="-122"/>
              </a:rPr>
              <a:t>（引流</a:t>
            </a:r>
            <a:r>
              <a:rPr sz="1100" spc="90" dirty="0">
                <a:solidFill>
                  <a:srgbClr val="353535"/>
                </a:solidFill>
                <a:latin typeface="Arial Unicode MS" panose="020B0604020202020204" charset="-122"/>
                <a:cs typeface="Arial Unicode MS" panose="020B0604020202020204" charset="-122"/>
              </a:rPr>
              <a:t>+</a:t>
            </a:r>
            <a:r>
              <a:rPr sz="1100" dirty="0">
                <a:solidFill>
                  <a:srgbClr val="353535"/>
                </a:solidFill>
                <a:latin typeface="Arial Unicode MS" panose="020B0604020202020204" charset="-122"/>
                <a:cs typeface="Arial Unicode MS" panose="020B0604020202020204" charset="-122"/>
              </a:rPr>
              <a:t>合作）</a:t>
            </a:r>
            <a:endParaRPr sz="1100">
              <a:latin typeface="Arial Unicode MS" panose="020B0604020202020204" charset="-122"/>
              <a:cs typeface="Arial Unicode MS" panose="020B0604020202020204" charset="-122"/>
            </a:endParaRPr>
          </a:p>
        </p:txBody>
      </p:sp>
      <p:grpSp>
        <p:nvGrpSpPr>
          <p:cNvPr id="37" name="object 37"/>
          <p:cNvGrpSpPr/>
          <p:nvPr/>
        </p:nvGrpSpPr>
        <p:grpSpPr>
          <a:xfrm>
            <a:off x="4443729" y="4294692"/>
            <a:ext cx="3464560" cy="1971039"/>
            <a:chOff x="4443729" y="4294692"/>
            <a:chExt cx="3464560" cy="1971039"/>
          </a:xfrm>
        </p:grpSpPr>
        <p:sp>
          <p:nvSpPr>
            <p:cNvPr id="38" name="object 38"/>
            <p:cNvSpPr/>
            <p:nvPr/>
          </p:nvSpPr>
          <p:spPr>
            <a:xfrm>
              <a:off x="5057578" y="4294692"/>
              <a:ext cx="76200" cy="1002030"/>
            </a:xfrm>
            <a:custGeom>
              <a:avLst/>
              <a:gdLst/>
              <a:ahLst/>
              <a:cxnLst/>
              <a:rect l="l" t="t" r="r" b="b"/>
              <a:pathLst>
                <a:path w="76200" h="1002029">
                  <a:moveTo>
                    <a:pt x="44450" y="34288"/>
                  </a:moveTo>
                  <a:lnTo>
                    <a:pt x="31750" y="34288"/>
                  </a:lnTo>
                  <a:lnTo>
                    <a:pt x="31750" y="1001921"/>
                  </a:lnTo>
                  <a:lnTo>
                    <a:pt x="44450" y="1001921"/>
                  </a:lnTo>
                  <a:lnTo>
                    <a:pt x="44450" y="34288"/>
                  </a:lnTo>
                  <a:close/>
                </a:path>
                <a:path w="76200" h="1002029">
                  <a:moveTo>
                    <a:pt x="38100" y="0"/>
                  </a:moveTo>
                  <a:lnTo>
                    <a:pt x="0" y="76200"/>
                  </a:lnTo>
                  <a:lnTo>
                    <a:pt x="31750" y="76200"/>
                  </a:lnTo>
                  <a:lnTo>
                    <a:pt x="31750" y="34288"/>
                  </a:lnTo>
                  <a:lnTo>
                    <a:pt x="55244" y="34288"/>
                  </a:lnTo>
                  <a:lnTo>
                    <a:pt x="38100" y="0"/>
                  </a:lnTo>
                  <a:close/>
                </a:path>
                <a:path w="76200" h="1002029">
                  <a:moveTo>
                    <a:pt x="55244" y="34288"/>
                  </a:moveTo>
                  <a:lnTo>
                    <a:pt x="44450" y="34288"/>
                  </a:lnTo>
                  <a:lnTo>
                    <a:pt x="44450" y="76200"/>
                  </a:lnTo>
                  <a:lnTo>
                    <a:pt x="76200" y="76200"/>
                  </a:lnTo>
                  <a:lnTo>
                    <a:pt x="55244" y="34288"/>
                  </a:lnTo>
                  <a:close/>
                </a:path>
              </a:pathLst>
            </a:custGeom>
            <a:solidFill>
              <a:srgbClr val="A6A6A6"/>
            </a:solidFill>
          </p:spPr>
          <p:txBody>
            <a:bodyPr wrap="square" lIns="0" tIns="0" rIns="0" bIns="0" rtlCol="0"/>
            <a:lstStyle/>
            <a:p/>
          </p:txBody>
        </p:sp>
        <p:sp>
          <p:nvSpPr>
            <p:cNvPr id="39" name="object 39"/>
            <p:cNvSpPr/>
            <p:nvPr/>
          </p:nvSpPr>
          <p:spPr>
            <a:xfrm>
              <a:off x="4450079" y="5298576"/>
              <a:ext cx="3451860" cy="960755"/>
            </a:xfrm>
            <a:custGeom>
              <a:avLst/>
              <a:gdLst/>
              <a:ahLst/>
              <a:cxnLst/>
              <a:rect l="l" t="t" r="r" b="b"/>
              <a:pathLst>
                <a:path w="3451859" h="960754">
                  <a:moveTo>
                    <a:pt x="0" y="0"/>
                  </a:moveTo>
                  <a:lnTo>
                    <a:pt x="3451515" y="0"/>
                  </a:lnTo>
                  <a:lnTo>
                    <a:pt x="3451515" y="960606"/>
                  </a:lnTo>
                  <a:lnTo>
                    <a:pt x="0" y="960606"/>
                  </a:lnTo>
                  <a:lnTo>
                    <a:pt x="0" y="0"/>
                  </a:lnTo>
                  <a:close/>
                </a:path>
              </a:pathLst>
            </a:custGeom>
            <a:ln w="12700">
              <a:solidFill>
                <a:srgbClr val="E5E5E5"/>
              </a:solidFill>
              <a:prstDash val="sysDash"/>
            </a:ln>
          </p:spPr>
          <p:txBody>
            <a:bodyPr wrap="square" lIns="0" tIns="0" rIns="0" bIns="0" rtlCol="0"/>
            <a:lstStyle/>
            <a:p/>
          </p:txBody>
        </p:sp>
        <p:pic>
          <p:nvPicPr>
            <p:cNvPr id="40" name="object 40"/>
            <p:cNvPicPr/>
            <p:nvPr/>
          </p:nvPicPr>
          <p:blipFill>
            <a:blip r:embed="rId2" cstate="print"/>
            <a:stretch>
              <a:fillRect/>
            </a:stretch>
          </p:blipFill>
          <p:spPr>
            <a:xfrm>
              <a:off x="5257800" y="5549900"/>
              <a:ext cx="698010" cy="461390"/>
            </a:xfrm>
            <a:prstGeom prst="rect">
              <a:avLst/>
            </a:prstGeom>
          </p:spPr>
        </p:pic>
        <p:pic>
          <p:nvPicPr>
            <p:cNvPr id="41" name="object 41"/>
            <p:cNvPicPr/>
            <p:nvPr/>
          </p:nvPicPr>
          <p:blipFill>
            <a:blip r:embed="rId3" cstate="print"/>
            <a:stretch>
              <a:fillRect/>
            </a:stretch>
          </p:blipFill>
          <p:spPr>
            <a:xfrm>
              <a:off x="7099300" y="5575300"/>
              <a:ext cx="690674" cy="406281"/>
            </a:xfrm>
            <a:prstGeom prst="rect">
              <a:avLst/>
            </a:prstGeom>
          </p:spPr>
        </p:pic>
        <p:pic>
          <p:nvPicPr>
            <p:cNvPr id="42" name="object 42"/>
            <p:cNvPicPr/>
            <p:nvPr/>
          </p:nvPicPr>
          <p:blipFill>
            <a:blip r:embed="rId4" cstate="print"/>
            <a:stretch>
              <a:fillRect/>
            </a:stretch>
          </p:blipFill>
          <p:spPr>
            <a:xfrm>
              <a:off x="6134100" y="5588000"/>
              <a:ext cx="787250" cy="386624"/>
            </a:xfrm>
            <a:prstGeom prst="rect">
              <a:avLst/>
            </a:prstGeom>
          </p:spPr>
        </p:pic>
      </p:grpSp>
      <p:grpSp>
        <p:nvGrpSpPr>
          <p:cNvPr id="43" name="object 43"/>
          <p:cNvGrpSpPr/>
          <p:nvPr/>
        </p:nvGrpSpPr>
        <p:grpSpPr>
          <a:xfrm>
            <a:off x="454011" y="5600700"/>
            <a:ext cx="3425190" cy="360680"/>
            <a:chOff x="454011" y="5600700"/>
            <a:chExt cx="3425190" cy="360680"/>
          </a:xfrm>
        </p:grpSpPr>
        <p:pic>
          <p:nvPicPr>
            <p:cNvPr id="44" name="object 44"/>
            <p:cNvPicPr/>
            <p:nvPr/>
          </p:nvPicPr>
          <p:blipFill>
            <a:blip r:embed="rId5" cstate="print"/>
            <a:stretch>
              <a:fillRect/>
            </a:stretch>
          </p:blipFill>
          <p:spPr>
            <a:xfrm>
              <a:off x="454011" y="5608823"/>
              <a:ext cx="665789" cy="340112"/>
            </a:xfrm>
            <a:prstGeom prst="rect">
              <a:avLst/>
            </a:prstGeom>
          </p:spPr>
        </p:pic>
        <p:pic>
          <p:nvPicPr>
            <p:cNvPr id="45" name="object 45"/>
            <p:cNvPicPr/>
            <p:nvPr/>
          </p:nvPicPr>
          <p:blipFill>
            <a:blip r:embed="rId6" cstate="print"/>
            <a:stretch>
              <a:fillRect/>
            </a:stretch>
          </p:blipFill>
          <p:spPr>
            <a:xfrm>
              <a:off x="3352800" y="5626100"/>
              <a:ext cx="526276" cy="298544"/>
            </a:xfrm>
            <a:prstGeom prst="rect">
              <a:avLst/>
            </a:prstGeom>
          </p:spPr>
        </p:pic>
        <p:pic>
          <p:nvPicPr>
            <p:cNvPr id="46" name="object 46"/>
            <p:cNvPicPr/>
            <p:nvPr/>
          </p:nvPicPr>
          <p:blipFill>
            <a:blip r:embed="rId7" cstate="print"/>
            <a:stretch>
              <a:fillRect/>
            </a:stretch>
          </p:blipFill>
          <p:spPr>
            <a:xfrm>
              <a:off x="2349500" y="5600700"/>
              <a:ext cx="773300" cy="360174"/>
            </a:xfrm>
            <a:prstGeom prst="rect">
              <a:avLst/>
            </a:prstGeom>
          </p:spPr>
        </p:pic>
        <p:pic>
          <p:nvPicPr>
            <p:cNvPr id="47" name="object 47"/>
            <p:cNvPicPr/>
            <p:nvPr/>
          </p:nvPicPr>
          <p:blipFill>
            <a:blip r:embed="rId8" cstate="print"/>
            <a:stretch>
              <a:fillRect/>
            </a:stretch>
          </p:blipFill>
          <p:spPr>
            <a:xfrm>
              <a:off x="1344984" y="5620170"/>
              <a:ext cx="785072" cy="327040"/>
            </a:xfrm>
            <a:prstGeom prst="rect">
              <a:avLst/>
            </a:prstGeom>
          </p:spPr>
        </p:pic>
      </p:grpSp>
      <p:sp>
        <p:nvSpPr>
          <p:cNvPr id="48" name="object 48"/>
          <p:cNvSpPr txBox="1"/>
          <p:nvPr/>
        </p:nvSpPr>
        <p:spPr>
          <a:xfrm>
            <a:off x="5064264" y="4588304"/>
            <a:ext cx="957580" cy="360680"/>
          </a:xfrm>
          <a:prstGeom prst="rect">
            <a:avLst/>
          </a:prstGeom>
        </p:spPr>
        <p:txBody>
          <a:bodyPr vert="horz" wrap="square" lIns="0" tIns="12700" rIns="0" bIns="0" rtlCol="0">
            <a:spAutoFit/>
          </a:bodyPr>
          <a:lstStyle/>
          <a:p>
            <a:pPr algn="ctr">
              <a:lnSpc>
                <a:spcPct val="100000"/>
              </a:lnSpc>
              <a:spcBef>
                <a:spcPts val="100"/>
              </a:spcBef>
            </a:pPr>
            <a:r>
              <a:rPr sz="1100" dirty="0">
                <a:solidFill>
                  <a:srgbClr val="353535"/>
                </a:solidFill>
                <a:latin typeface="Arial Unicode MS" panose="020B0604020202020204" charset="-122"/>
                <a:cs typeface="Arial Unicode MS" panose="020B0604020202020204" charset="-122"/>
              </a:rPr>
              <a:t>业务协同</a:t>
            </a:r>
            <a:endParaRPr sz="1100">
              <a:latin typeface="Arial Unicode MS" panose="020B0604020202020204" charset="-122"/>
              <a:cs typeface="Arial Unicode MS" panose="020B0604020202020204" charset="-122"/>
            </a:endParaRPr>
          </a:p>
          <a:p>
            <a:pPr algn="ctr">
              <a:lnSpc>
                <a:spcPct val="100000"/>
              </a:lnSpc>
            </a:pPr>
            <a:r>
              <a:rPr sz="1100" dirty="0">
                <a:solidFill>
                  <a:srgbClr val="353535"/>
                </a:solidFill>
                <a:latin typeface="Arial Unicode MS" panose="020B0604020202020204" charset="-122"/>
                <a:cs typeface="Arial Unicode MS" panose="020B0604020202020204" charset="-122"/>
              </a:rPr>
              <a:t>（引流</a:t>
            </a:r>
            <a:r>
              <a:rPr sz="1100" spc="90" dirty="0">
                <a:solidFill>
                  <a:srgbClr val="353535"/>
                </a:solidFill>
                <a:latin typeface="Arial Unicode MS" panose="020B0604020202020204" charset="-122"/>
                <a:cs typeface="Arial Unicode MS" panose="020B0604020202020204" charset="-122"/>
              </a:rPr>
              <a:t>+</a:t>
            </a:r>
            <a:r>
              <a:rPr sz="1100" dirty="0">
                <a:solidFill>
                  <a:srgbClr val="353535"/>
                </a:solidFill>
                <a:latin typeface="Arial Unicode MS" panose="020B0604020202020204" charset="-122"/>
                <a:cs typeface="Arial Unicode MS" panose="020B0604020202020204" charset="-122"/>
              </a:rPr>
              <a:t>合作）</a:t>
            </a:r>
            <a:endParaRPr sz="1100">
              <a:latin typeface="Arial Unicode MS" panose="020B0604020202020204" charset="-122"/>
              <a:cs typeface="Arial Unicode MS" panose="020B0604020202020204" charset="-122"/>
            </a:endParaRPr>
          </a:p>
        </p:txBody>
      </p:sp>
      <p:sp>
        <p:nvSpPr>
          <p:cNvPr id="49" name="object 49"/>
          <p:cNvSpPr txBox="1"/>
          <p:nvPr/>
        </p:nvSpPr>
        <p:spPr>
          <a:xfrm>
            <a:off x="335778" y="6406035"/>
            <a:ext cx="24003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来源：企业官网，头豹研究院编辑整理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0" name="object 50"/>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19</a:t>
            </a:r>
            <a:endParaRPr sz="1050">
              <a:latin typeface="Microsoft YaHei"/>
              <a:cs typeface="Microsoft YaHei"/>
            </a:endParaRPr>
          </a:p>
        </p:txBody>
      </p:sp>
      <p:sp>
        <p:nvSpPr>
          <p:cNvPr id="51" name="object 51"/>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2" name="object 52"/>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9"/>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033" y="35759"/>
            <a:ext cx="25146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9A0000"/>
                </a:solidFill>
              </a:rPr>
              <a:t>头豹研究院简介</a:t>
            </a:r>
            <a:endParaRPr sz="2800"/>
          </a:p>
        </p:txBody>
      </p:sp>
      <p:sp>
        <p:nvSpPr>
          <p:cNvPr id="3" name="object 3"/>
          <p:cNvSpPr txBox="1"/>
          <p:nvPr/>
        </p:nvSpPr>
        <p:spPr>
          <a:xfrm>
            <a:off x="335371" y="652696"/>
            <a:ext cx="11588750" cy="1185545"/>
          </a:xfrm>
          <a:prstGeom prst="rect">
            <a:avLst/>
          </a:prstGeom>
        </p:spPr>
        <p:txBody>
          <a:bodyPr vert="horz" wrap="square" lIns="0" tIns="12065" rIns="0" bIns="0" rtlCol="0">
            <a:spAutoFit/>
          </a:bodyPr>
          <a:lstStyle/>
          <a:p>
            <a:pPr marL="298450" marR="234315" indent="-285750">
              <a:lnSpc>
                <a:spcPct val="100000"/>
              </a:lnSpc>
              <a:spcBef>
                <a:spcPts val="95"/>
              </a:spcBef>
              <a:buClr>
                <a:srgbClr val="9A0000"/>
              </a:buClr>
              <a:buSzPct val="104000"/>
              <a:buFont typeface="Wingdings" panose="05000000000000000000"/>
              <a:buChar char=""/>
              <a:tabLst>
                <a:tab pos="298450" algn="l"/>
              </a:tabLst>
            </a:pPr>
            <a:r>
              <a:rPr sz="1400" dirty="0">
                <a:solidFill>
                  <a:srgbClr val="595959"/>
                </a:solidFill>
                <a:latin typeface="Arial Unicode MS" panose="020B0604020202020204" charset="-122"/>
                <a:cs typeface="Arial Unicode MS" panose="020B0604020202020204" charset="-122"/>
              </a:rPr>
              <a:t>头豹研究院是中国大陆地区首家</a:t>
            </a:r>
            <a:r>
              <a:rPr sz="1600" b="1" spc="-120" dirty="0">
                <a:solidFill>
                  <a:srgbClr val="9A0000"/>
                </a:solidFill>
                <a:latin typeface="Microsoft YaHei"/>
                <a:cs typeface="Microsoft YaHei"/>
              </a:rPr>
              <a:t>B2B</a:t>
            </a:r>
            <a:r>
              <a:rPr sz="1600" b="1" dirty="0">
                <a:solidFill>
                  <a:srgbClr val="9A0000"/>
                </a:solidFill>
                <a:latin typeface="Microsoft YaHei"/>
                <a:cs typeface="Microsoft YaHei"/>
              </a:rPr>
              <a:t>模式人工智能技术的互联网商业咨询平台</a:t>
            </a:r>
            <a:r>
              <a:rPr sz="1400" dirty="0">
                <a:solidFill>
                  <a:srgbClr val="595959"/>
                </a:solidFill>
                <a:latin typeface="Arial Unicode MS" panose="020B0604020202020204" charset="-122"/>
                <a:cs typeface="Arial Unicode MS" panose="020B0604020202020204" charset="-122"/>
              </a:rPr>
              <a:t>，已形成集</a:t>
            </a:r>
            <a:r>
              <a:rPr sz="1600" b="1" dirty="0">
                <a:solidFill>
                  <a:srgbClr val="9A0000"/>
                </a:solidFill>
                <a:latin typeface="Microsoft YaHei"/>
                <a:cs typeface="Microsoft YaHei"/>
              </a:rPr>
              <a:t>行业研究</a:t>
            </a:r>
            <a:r>
              <a:rPr sz="1400" dirty="0">
                <a:solidFill>
                  <a:srgbClr val="9A0000"/>
                </a:solidFill>
                <a:latin typeface="Arial Unicode MS" panose="020B0604020202020204" charset="-122"/>
                <a:cs typeface="Arial Unicode MS" panose="020B0604020202020204" charset="-122"/>
              </a:rPr>
              <a:t>、</a:t>
            </a:r>
            <a:r>
              <a:rPr sz="1600" b="1" dirty="0">
                <a:solidFill>
                  <a:srgbClr val="9A0000"/>
                </a:solidFill>
                <a:latin typeface="Microsoft YaHei"/>
                <a:cs typeface="Microsoft YaHei"/>
              </a:rPr>
              <a:t>政企咨询</a:t>
            </a:r>
            <a:r>
              <a:rPr sz="1400" dirty="0">
                <a:solidFill>
                  <a:srgbClr val="9A0000"/>
                </a:solidFill>
                <a:latin typeface="Arial Unicode MS" panose="020B0604020202020204" charset="-122"/>
                <a:cs typeface="Arial Unicode MS" panose="020B0604020202020204" charset="-122"/>
              </a:rPr>
              <a:t>、</a:t>
            </a:r>
            <a:r>
              <a:rPr sz="1600" b="1" dirty="0">
                <a:solidFill>
                  <a:srgbClr val="9A0000"/>
                </a:solidFill>
                <a:latin typeface="Microsoft YaHei"/>
                <a:cs typeface="Microsoft YaHei"/>
              </a:rPr>
              <a:t>产业规划</a:t>
            </a:r>
            <a:r>
              <a:rPr sz="1400" dirty="0">
                <a:solidFill>
                  <a:srgbClr val="9A0000"/>
                </a:solidFill>
                <a:latin typeface="Arial Unicode MS" panose="020B0604020202020204" charset="-122"/>
                <a:cs typeface="Arial Unicode MS" panose="020B0604020202020204" charset="-122"/>
              </a:rPr>
              <a:t>、</a:t>
            </a:r>
            <a:r>
              <a:rPr sz="1600" b="1" dirty="0">
                <a:solidFill>
                  <a:srgbClr val="9A0000"/>
                </a:solidFill>
                <a:latin typeface="Microsoft YaHei"/>
                <a:cs typeface="Microsoft YaHei"/>
              </a:rPr>
              <a:t>会展会 议</a:t>
            </a:r>
            <a:r>
              <a:rPr sz="1400" dirty="0">
                <a:solidFill>
                  <a:srgbClr val="595959"/>
                </a:solidFill>
                <a:latin typeface="Arial Unicode MS" panose="020B0604020202020204" charset="-122"/>
                <a:cs typeface="Arial Unicode MS" panose="020B0604020202020204" charset="-122"/>
              </a:rPr>
              <a:t>行业服务等业务为一体的一站式行业服务体系，整合多方资源，致力于为用户提供最专业、最完整、最省时的行业和企业数据库服务，帮助 用户实现知识共建，产权共享</a:t>
            </a:r>
            <a:endParaRPr sz="1400">
              <a:latin typeface="Arial Unicode MS" panose="020B0604020202020204" charset="-122"/>
              <a:cs typeface="Arial Unicode MS" panose="020B0604020202020204" charset="-122"/>
            </a:endParaRPr>
          </a:p>
          <a:p>
            <a:pPr marL="298450" marR="5080" indent="-285750">
              <a:lnSpc>
                <a:spcPts val="1730"/>
              </a:lnSpc>
              <a:spcBef>
                <a:spcPts val="200"/>
              </a:spcBef>
              <a:buClr>
                <a:srgbClr val="9A0000"/>
              </a:buClr>
              <a:buSzPct val="104000"/>
              <a:buFont typeface="Wingdings" panose="05000000000000000000"/>
              <a:buChar char=""/>
              <a:tabLst>
                <a:tab pos="298450" algn="l"/>
              </a:tabLst>
            </a:pPr>
            <a:r>
              <a:rPr sz="1400" dirty="0">
                <a:solidFill>
                  <a:srgbClr val="595959"/>
                </a:solidFill>
                <a:latin typeface="Arial Unicode MS" panose="020B0604020202020204" charset="-122"/>
                <a:cs typeface="Arial Unicode MS" panose="020B0604020202020204" charset="-122"/>
              </a:rPr>
              <a:t>公司致力于以优质商业资源共享为基础，利用</a:t>
            </a:r>
            <a:r>
              <a:rPr sz="1600" b="1" dirty="0">
                <a:solidFill>
                  <a:srgbClr val="9A0000"/>
                </a:solidFill>
                <a:latin typeface="Microsoft YaHei"/>
                <a:cs typeface="Microsoft YaHei"/>
              </a:rPr>
              <a:t>大数据</a:t>
            </a:r>
            <a:r>
              <a:rPr sz="1400" dirty="0">
                <a:solidFill>
                  <a:srgbClr val="595959"/>
                </a:solidFill>
                <a:latin typeface="Arial Unicode MS" panose="020B0604020202020204" charset="-122"/>
                <a:cs typeface="Arial Unicode MS" panose="020B0604020202020204" charset="-122"/>
              </a:rPr>
              <a:t>、</a:t>
            </a:r>
            <a:r>
              <a:rPr sz="1600" b="1" dirty="0">
                <a:solidFill>
                  <a:srgbClr val="9A0000"/>
                </a:solidFill>
                <a:latin typeface="Microsoft YaHei"/>
                <a:cs typeface="Microsoft YaHei"/>
              </a:rPr>
              <a:t>区块链</a:t>
            </a:r>
            <a:r>
              <a:rPr sz="1400" dirty="0">
                <a:solidFill>
                  <a:srgbClr val="595959"/>
                </a:solidFill>
                <a:latin typeface="Arial Unicode MS" panose="020B0604020202020204" charset="-122"/>
                <a:cs typeface="Arial Unicode MS" panose="020B0604020202020204" charset="-122"/>
              </a:rPr>
              <a:t>和</a:t>
            </a:r>
            <a:r>
              <a:rPr sz="1600" b="1" dirty="0">
                <a:solidFill>
                  <a:srgbClr val="9A0000"/>
                </a:solidFill>
                <a:latin typeface="Microsoft YaHei"/>
                <a:cs typeface="Microsoft YaHei"/>
              </a:rPr>
              <a:t>人工智能</a:t>
            </a:r>
            <a:r>
              <a:rPr sz="1400" dirty="0">
                <a:solidFill>
                  <a:srgbClr val="595959"/>
                </a:solidFill>
                <a:latin typeface="Arial Unicode MS" panose="020B0604020202020204" charset="-122"/>
                <a:cs typeface="Arial Unicode MS" panose="020B0604020202020204" charset="-122"/>
              </a:rPr>
              <a:t>等技术，围绕</a:t>
            </a:r>
            <a:r>
              <a:rPr sz="1600" b="1" dirty="0">
                <a:solidFill>
                  <a:srgbClr val="9A0000"/>
                </a:solidFill>
                <a:latin typeface="Microsoft YaHei"/>
                <a:cs typeface="Microsoft YaHei"/>
              </a:rPr>
              <a:t>产业焦点</a:t>
            </a:r>
            <a:r>
              <a:rPr sz="1400" dirty="0">
                <a:solidFill>
                  <a:srgbClr val="595959"/>
                </a:solidFill>
                <a:latin typeface="Arial Unicode MS" panose="020B0604020202020204" charset="-122"/>
                <a:cs typeface="Arial Unicode MS" panose="020B0604020202020204" charset="-122"/>
              </a:rPr>
              <a:t>、</a:t>
            </a:r>
            <a:r>
              <a:rPr sz="1600" b="1" dirty="0">
                <a:solidFill>
                  <a:srgbClr val="9A0000"/>
                </a:solidFill>
                <a:latin typeface="Microsoft YaHei"/>
                <a:cs typeface="Microsoft YaHei"/>
              </a:rPr>
              <a:t>热点</a:t>
            </a:r>
            <a:r>
              <a:rPr sz="1400" dirty="0">
                <a:solidFill>
                  <a:srgbClr val="595959"/>
                </a:solidFill>
                <a:latin typeface="Arial Unicode MS" panose="020B0604020202020204" charset="-122"/>
                <a:cs typeface="Arial Unicode MS" panose="020B0604020202020204" charset="-122"/>
              </a:rPr>
              <a:t>问题，基于</a:t>
            </a:r>
            <a:r>
              <a:rPr sz="1600" b="1" dirty="0">
                <a:solidFill>
                  <a:srgbClr val="9A0000"/>
                </a:solidFill>
                <a:latin typeface="Microsoft YaHei"/>
                <a:cs typeface="Microsoft YaHei"/>
              </a:rPr>
              <a:t>丰富案例</a:t>
            </a:r>
            <a:r>
              <a:rPr sz="1400" dirty="0">
                <a:solidFill>
                  <a:srgbClr val="595959"/>
                </a:solidFill>
                <a:latin typeface="Arial Unicode MS" panose="020B0604020202020204" charset="-122"/>
                <a:cs typeface="Arial Unicode MS" panose="020B0604020202020204" charset="-122"/>
              </a:rPr>
              <a:t>和</a:t>
            </a:r>
            <a:r>
              <a:rPr sz="1600" b="1" dirty="0">
                <a:solidFill>
                  <a:srgbClr val="9A0000"/>
                </a:solidFill>
                <a:latin typeface="Microsoft YaHei"/>
                <a:cs typeface="Microsoft YaHei"/>
              </a:rPr>
              <a:t>海量数据</a:t>
            </a:r>
            <a:r>
              <a:rPr sz="1400" dirty="0">
                <a:solidFill>
                  <a:srgbClr val="595959"/>
                </a:solidFill>
                <a:latin typeface="Arial Unicode MS" panose="020B0604020202020204" charset="-122"/>
                <a:cs typeface="Arial Unicode MS" panose="020B0604020202020204" charset="-122"/>
              </a:rPr>
              <a:t>， 通过开放合作的研究平台，汇集各界智慧，推动产业健康、有序、可持续发展</a:t>
            </a:r>
            <a:endParaRPr sz="1400">
              <a:latin typeface="Arial Unicode MS" panose="020B0604020202020204" charset="-122"/>
              <a:cs typeface="Arial Unicode MS" panose="020B0604020202020204" charset="-122"/>
            </a:endParaRPr>
          </a:p>
        </p:txBody>
      </p:sp>
      <p:pic>
        <p:nvPicPr>
          <p:cNvPr id="4" name="object 4"/>
          <p:cNvPicPr/>
          <p:nvPr/>
        </p:nvPicPr>
        <p:blipFill>
          <a:blip r:embed="rId1" cstate="print"/>
          <a:stretch>
            <a:fillRect/>
          </a:stretch>
        </p:blipFill>
        <p:spPr>
          <a:xfrm>
            <a:off x="1796043" y="1912828"/>
            <a:ext cx="8613647" cy="2804287"/>
          </a:xfrm>
          <a:prstGeom prst="rect">
            <a:avLst/>
          </a:prstGeom>
        </p:spPr>
      </p:pic>
      <p:sp>
        <p:nvSpPr>
          <p:cNvPr id="5" name="object 5"/>
          <p:cNvSpPr txBox="1"/>
          <p:nvPr/>
        </p:nvSpPr>
        <p:spPr>
          <a:xfrm>
            <a:off x="9248673" y="3057620"/>
            <a:ext cx="914400" cy="621665"/>
          </a:xfrm>
          <a:prstGeom prst="rect">
            <a:avLst/>
          </a:prstGeom>
        </p:spPr>
        <p:txBody>
          <a:bodyPr vert="horz" wrap="square" lIns="0" tIns="58419" rIns="0" bIns="0" rtlCol="0">
            <a:spAutoFit/>
          </a:bodyPr>
          <a:lstStyle/>
          <a:p>
            <a:pPr marL="23495">
              <a:lnSpc>
                <a:spcPct val="100000"/>
              </a:lnSpc>
              <a:spcBef>
                <a:spcPts val="460"/>
              </a:spcBef>
            </a:pPr>
            <a:r>
              <a:rPr sz="2000" b="1" spc="-130" dirty="0">
                <a:solidFill>
                  <a:srgbClr val="9A0000"/>
                </a:solidFill>
                <a:latin typeface="Microsoft YaHei"/>
                <a:cs typeface="Microsoft YaHei"/>
              </a:rPr>
              <a:t>50</a:t>
            </a:r>
            <a:r>
              <a:rPr sz="2000" b="1" dirty="0">
                <a:solidFill>
                  <a:srgbClr val="9A0000"/>
                </a:solidFill>
                <a:latin typeface="Microsoft YaHei"/>
                <a:cs typeface="Microsoft YaHei"/>
              </a:rPr>
              <a:t>万</a:t>
            </a:r>
            <a:r>
              <a:rPr sz="2000" b="1" spc="-135" dirty="0">
                <a:solidFill>
                  <a:srgbClr val="9A0000"/>
                </a:solidFill>
                <a:latin typeface="Microsoft YaHei"/>
                <a:cs typeface="Microsoft YaHei"/>
              </a:rPr>
              <a:t>+</a:t>
            </a:r>
            <a:endParaRPr sz="2000">
              <a:latin typeface="Microsoft YaHei"/>
              <a:cs typeface="Microsoft YaHei"/>
            </a:endParaRPr>
          </a:p>
          <a:p>
            <a:pPr marL="12700">
              <a:lnSpc>
                <a:spcPct val="100000"/>
              </a:lnSpc>
              <a:spcBef>
                <a:spcPts val="250"/>
              </a:spcBef>
            </a:pPr>
            <a:r>
              <a:rPr sz="1400" b="1" dirty="0">
                <a:solidFill>
                  <a:srgbClr val="9A0000"/>
                </a:solidFill>
                <a:latin typeface="Microsoft YaHei"/>
                <a:cs typeface="Microsoft YaHei"/>
              </a:rPr>
              <a:t>行业专家库</a:t>
            </a:r>
            <a:endParaRPr sz="1400">
              <a:latin typeface="Microsoft YaHei"/>
              <a:cs typeface="Microsoft YaHei"/>
            </a:endParaRPr>
          </a:p>
        </p:txBody>
      </p:sp>
      <p:sp>
        <p:nvSpPr>
          <p:cNvPr id="19" name="object 19"/>
          <p:cNvSpPr txBox="1"/>
          <p:nvPr/>
        </p:nvSpPr>
        <p:spPr>
          <a:xfrm>
            <a:off x="6698767" y="6487720"/>
            <a:ext cx="1050925" cy="196215"/>
          </a:xfrm>
          <a:prstGeom prst="rect">
            <a:avLst/>
          </a:prstGeom>
        </p:spPr>
        <p:txBody>
          <a:bodyPr vert="horz" wrap="square" lIns="0" tIns="0" rIns="0" bIns="0" rtlCol="0">
            <a:spAutoFit/>
          </a:bodyPr>
          <a:lstStyle/>
          <a:p>
            <a:pPr marL="12700">
              <a:lnSpc>
                <a:spcPts val="1425"/>
              </a:lnSpc>
            </a:pPr>
            <a:r>
              <a:rPr sz="1200" spc="4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sp>
        <p:nvSpPr>
          <p:cNvPr id="20" name="object 20"/>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21" name="object 2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5819668" y="2745286"/>
            <a:ext cx="596900" cy="330200"/>
          </a:xfrm>
          <a:prstGeom prst="rect">
            <a:avLst/>
          </a:prstGeom>
        </p:spPr>
        <p:txBody>
          <a:bodyPr vert="horz" wrap="square" lIns="0" tIns="12700" rIns="0" bIns="0" rtlCol="0">
            <a:spAutoFit/>
          </a:bodyPr>
          <a:lstStyle/>
          <a:p>
            <a:pPr marL="12700">
              <a:lnSpc>
                <a:spcPct val="100000"/>
              </a:lnSpc>
              <a:spcBef>
                <a:spcPts val="100"/>
              </a:spcBef>
            </a:pPr>
            <a:r>
              <a:rPr sz="2000" b="1" spc="-125" dirty="0">
                <a:solidFill>
                  <a:srgbClr val="FFFFFF"/>
                </a:solidFill>
                <a:latin typeface="Microsoft YaHei"/>
                <a:cs typeface="Microsoft YaHei"/>
              </a:rPr>
              <a:t>1万</a:t>
            </a:r>
            <a:r>
              <a:rPr sz="2000" b="1" spc="-135" dirty="0">
                <a:solidFill>
                  <a:srgbClr val="FFFFFF"/>
                </a:solidFill>
                <a:latin typeface="Microsoft YaHei"/>
                <a:cs typeface="Microsoft YaHei"/>
              </a:rPr>
              <a:t>+</a:t>
            </a:r>
            <a:endParaRPr sz="2000">
              <a:latin typeface="Microsoft YaHei"/>
              <a:cs typeface="Microsoft YaHei"/>
            </a:endParaRPr>
          </a:p>
        </p:txBody>
      </p:sp>
      <p:sp>
        <p:nvSpPr>
          <p:cNvPr id="7" name="object 7"/>
          <p:cNvSpPr txBox="1"/>
          <p:nvPr/>
        </p:nvSpPr>
        <p:spPr>
          <a:xfrm>
            <a:off x="5561682" y="3279788"/>
            <a:ext cx="109601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Microsoft YaHei"/>
                <a:cs typeface="Microsoft YaHei"/>
              </a:rPr>
              <a:t>注册机构用户</a:t>
            </a:r>
            <a:endParaRPr sz="1400">
              <a:latin typeface="Microsoft YaHei"/>
              <a:cs typeface="Microsoft YaHei"/>
            </a:endParaRPr>
          </a:p>
        </p:txBody>
      </p:sp>
      <p:sp>
        <p:nvSpPr>
          <p:cNvPr id="8" name="object 8"/>
          <p:cNvSpPr txBox="1"/>
          <p:nvPr/>
        </p:nvSpPr>
        <p:spPr>
          <a:xfrm>
            <a:off x="5353260" y="3659293"/>
            <a:ext cx="1549400" cy="57404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FFFFFF"/>
                </a:solidFill>
                <a:latin typeface="Arial Unicode MS" panose="020B0604020202020204" charset="-122"/>
                <a:cs typeface="Arial Unicode MS" panose="020B0604020202020204" charset="-122"/>
              </a:rPr>
              <a:t>公司目标客户群体覆盖 率高</a:t>
            </a:r>
            <a:r>
              <a:rPr sz="1200" spc="-70" dirty="0">
                <a:solidFill>
                  <a:srgbClr val="FFFFFF"/>
                </a:solidFill>
                <a:latin typeface="Arial Unicode MS" panose="020B0604020202020204" charset="-122"/>
                <a:cs typeface="Arial Unicode MS" panose="020B0604020202020204" charset="-122"/>
              </a:rPr>
              <a:t>，PE/VC</a:t>
            </a:r>
            <a:r>
              <a:rPr sz="1200" dirty="0">
                <a:solidFill>
                  <a:srgbClr val="FFFFFF"/>
                </a:solidFill>
                <a:latin typeface="Arial Unicode MS" panose="020B0604020202020204" charset="-122"/>
                <a:cs typeface="Arial Unicode MS" panose="020B0604020202020204" charset="-122"/>
              </a:rPr>
              <a:t>、投行覆 盖率达</a:t>
            </a:r>
            <a:r>
              <a:rPr sz="1200" b="1" spc="-229" dirty="0">
                <a:solidFill>
                  <a:srgbClr val="FFFFFF"/>
                </a:solidFill>
                <a:latin typeface="Microsoft YaHei"/>
                <a:cs typeface="Microsoft YaHei"/>
              </a:rPr>
              <a:t>80%</a:t>
            </a:r>
            <a:endParaRPr sz="1200">
              <a:latin typeface="Microsoft YaHei"/>
              <a:cs typeface="Microsoft YaHei"/>
            </a:endParaRPr>
          </a:p>
        </p:txBody>
      </p:sp>
      <p:sp>
        <p:nvSpPr>
          <p:cNvPr id="9" name="object 9"/>
          <p:cNvSpPr txBox="1"/>
          <p:nvPr/>
        </p:nvSpPr>
        <p:spPr>
          <a:xfrm>
            <a:off x="1998582" y="3049962"/>
            <a:ext cx="1092200" cy="840105"/>
          </a:xfrm>
          <a:prstGeom prst="rect">
            <a:avLst/>
          </a:prstGeom>
        </p:spPr>
        <p:txBody>
          <a:bodyPr vert="horz" wrap="square" lIns="0" tIns="61594" rIns="0" bIns="0" rtlCol="0">
            <a:spAutoFit/>
          </a:bodyPr>
          <a:lstStyle/>
          <a:p>
            <a:pPr marL="335915">
              <a:lnSpc>
                <a:spcPct val="100000"/>
              </a:lnSpc>
              <a:spcBef>
                <a:spcPts val="485"/>
              </a:spcBef>
            </a:pPr>
            <a:r>
              <a:rPr sz="2000" b="1" spc="-135" dirty="0">
                <a:solidFill>
                  <a:srgbClr val="9A0000"/>
                </a:solidFill>
                <a:latin typeface="Microsoft YaHei"/>
                <a:cs typeface="Microsoft YaHei"/>
              </a:rPr>
              <a:t>300+</a:t>
            </a:r>
            <a:endParaRPr sz="2000">
              <a:latin typeface="Microsoft YaHei"/>
              <a:cs typeface="Microsoft YaHei"/>
            </a:endParaRPr>
          </a:p>
          <a:p>
            <a:pPr marL="278765" marR="5080" indent="-266700">
              <a:lnSpc>
                <a:spcPct val="100000"/>
              </a:lnSpc>
              <a:spcBef>
                <a:spcPts val="270"/>
              </a:spcBef>
            </a:pPr>
            <a:r>
              <a:rPr sz="1400" b="1" dirty="0">
                <a:solidFill>
                  <a:srgbClr val="9A0000"/>
                </a:solidFill>
                <a:latin typeface="Microsoft YaHei"/>
                <a:cs typeface="Microsoft YaHei"/>
              </a:rPr>
              <a:t>资深分析师和 研究员</a:t>
            </a:r>
            <a:endParaRPr sz="1400">
              <a:latin typeface="Microsoft YaHei"/>
              <a:cs typeface="Microsoft YaHei"/>
            </a:endParaRPr>
          </a:p>
        </p:txBody>
      </p:sp>
      <p:sp>
        <p:nvSpPr>
          <p:cNvPr id="10" name="object 10"/>
          <p:cNvSpPr txBox="1"/>
          <p:nvPr/>
        </p:nvSpPr>
        <p:spPr>
          <a:xfrm>
            <a:off x="3697236" y="2878797"/>
            <a:ext cx="827405" cy="330200"/>
          </a:xfrm>
          <a:prstGeom prst="rect">
            <a:avLst/>
          </a:prstGeom>
        </p:spPr>
        <p:txBody>
          <a:bodyPr vert="horz" wrap="square" lIns="0" tIns="12700" rIns="0" bIns="0" rtlCol="0">
            <a:spAutoFit/>
          </a:bodyPr>
          <a:lstStyle/>
          <a:p>
            <a:pPr marL="12700">
              <a:lnSpc>
                <a:spcPct val="100000"/>
              </a:lnSpc>
              <a:spcBef>
                <a:spcPts val="100"/>
              </a:spcBef>
            </a:pPr>
            <a:r>
              <a:rPr sz="2000" b="1" spc="-125" dirty="0">
                <a:solidFill>
                  <a:srgbClr val="FFFFFF"/>
                </a:solidFill>
                <a:latin typeface="Microsoft YaHei"/>
                <a:cs typeface="Microsoft YaHei"/>
              </a:rPr>
              <a:t>2,500+</a:t>
            </a:r>
            <a:endParaRPr sz="2000">
              <a:latin typeface="Microsoft YaHei"/>
              <a:cs typeface="Microsoft YaHei"/>
            </a:endParaRPr>
          </a:p>
        </p:txBody>
      </p:sp>
      <p:sp>
        <p:nvSpPr>
          <p:cNvPr id="11" name="object 11"/>
          <p:cNvSpPr txBox="1"/>
          <p:nvPr/>
        </p:nvSpPr>
        <p:spPr>
          <a:xfrm>
            <a:off x="3553239" y="3433676"/>
            <a:ext cx="1096010" cy="452120"/>
          </a:xfrm>
          <a:prstGeom prst="rect">
            <a:avLst/>
          </a:prstGeom>
        </p:spPr>
        <p:txBody>
          <a:bodyPr vert="horz" wrap="square" lIns="0" tIns="12700" rIns="0" bIns="0" rtlCol="0">
            <a:spAutoFit/>
          </a:bodyPr>
          <a:lstStyle/>
          <a:p>
            <a:pPr marL="191135" marR="5080" indent="-178435">
              <a:lnSpc>
                <a:spcPct val="100000"/>
              </a:lnSpc>
              <a:spcBef>
                <a:spcPts val="100"/>
              </a:spcBef>
            </a:pPr>
            <a:r>
              <a:rPr sz="1400" b="1" spc="5" dirty="0">
                <a:solidFill>
                  <a:srgbClr val="FFFFFF"/>
                </a:solidFill>
                <a:latin typeface="Microsoft YaHei"/>
                <a:cs typeface="Microsoft YaHei"/>
              </a:rPr>
              <a:t>细分行业进行 深入研究</a:t>
            </a:r>
            <a:endParaRPr sz="1400">
              <a:latin typeface="Microsoft YaHei"/>
              <a:cs typeface="Microsoft YaHei"/>
            </a:endParaRPr>
          </a:p>
        </p:txBody>
      </p:sp>
      <p:sp>
        <p:nvSpPr>
          <p:cNvPr id="12" name="object 12"/>
          <p:cNvSpPr txBox="1"/>
          <p:nvPr/>
        </p:nvSpPr>
        <p:spPr>
          <a:xfrm>
            <a:off x="7799123" y="2878797"/>
            <a:ext cx="737870" cy="330200"/>
          </a:xfrm>
          <a:prstGeom prst="rect">
            <a:avLst/>
          </a:prstGeom>
        </p:spPr>
        <p:txBody>
          <a:bodyPr vert="horz" wrap="square" lIns="0" tIns="12700" rIns="0" bIns="0" rtlCol="0">
            <a:spAutoFit/>
          </a:bodyPr>
          <a:lstStyle/>
          <a:p>
            <a:pPr marL="12700">
              <a:lnSpc>
                <a:spcPct val="100000"/>
              </a:lnSpc>
              <a:spcBef>
                <a:spcPts val="100"/>
              </a:spcBef>
            </a:pPr>
            <a:r>
              <a:rPr sz="2000" b="1" spc="-130" dirty="0">
                <a:solidFill>
                  <a:srgbClr val="FFFFFF"/>
                </a:solidFill>
                <a:latin typeface="Microsoft YaHei"/>
                <a:cs typeface="Microsoft YaHei"/>
              </a:rPr>
              <a:t>2</a:t>
            </a:r>
            <a:r>
              <a:rPr sz="2000" b="1" spc="-125" dirty="0">
                <a:solidFill>
                  <a:srgbClr val="FFFFFF"/>
                </a:solidFill>
                <a:latin typeface="Microsoft YaHei"/>
                <a:cs typeface="Microsoft YaHei"/>
              </a:rPr>
              <a:t>5</a:t>
            </a:r>
            <a:r>
              <a:rPr sz="2000" b="1" dirty="0">
                <a:solidFill>
                  <a:srgbClr val="FFFFFF"/>
                </a:solidFill>
                <a:latin typeface="Microsoft YaHei"/>
                <a:cs typeface="Microsoft YaHei"/>
              </a:rPr>
              <a:t>万</a:t>
            </a:r>
            <a:r>
              <a:rPr sz="2000" b="1" spc="-135" dirty="0">
                <a:solidFill>
                  <a:srgbClr val="FFFFFF"/>
                </a:solidFill>
                <a:latin typeface="Microsoft YaHei"/>
                <a:cs typeface="Microsoft YaHei"/>
              </a:rPr>
              <a:t>+</a:t>
            </a:r>
            <a:endParaRPr sz="2000">
              <a:latin typeface="Microsoft YaHei"/>
              <a:cs typeface="Microsoft YaHei"/>
            </a:endParaRPr>
          </a:p>
        </p:txBody>
      </p:sp>
      <p:sp>
        <p:nvSpPr>
          <p:cNvPr id="13" name="object 13"/>
          <p:cNvSpPr txBox="1"/>
          <p:nvPr/>
        </p:nvSpPr>
        <p:spPr>
          <a:xfrm>
            <a:off x="7792002" y="3504579"/>
            <a:ext cx="739140" cy="238760"/>
          </a:xfrm>
          <a:prstGeom prst="rect">
            <a:avLst/>
          </a:prstGeom>
        </p:spPr>
        <p:txBody>
          <a:bodyPr vert="horz" wrap="square" lIns="0" tIns="12700" rIns="0" bIns="0" rtlCol="0">
            <a:spAutoFit/>
          </a:bodyPr>
          <a:lstStyle/>
          <a:p>
            <a:pPr marL="12700">
              <a:lnSpc>
                <a:spcPct val="100000"/>
              </a:lnSpc>
              <a:spcBef>
                <a:spcPts val="100"/>
              </a:spcBef>
            </a:pPr>
            <a:r>
              <a:rPr sz="1400" b="1" spc="5" dirty="0">
                <a:solidFill>
                  <a:srgbClr val="FFFFFF"/>
                </a:solidFill>
                <a:latin typeface="Microsoft YaHei"/>
                <a:cs typeface="Microsoft YaHei"/>
              </a:rPr>
              <a:t>数据元素</a:t>
            </a:r>
            <a:endParaRPr sz="1400">
              <a:latin typeface="Microsoft YaHei"/>
              <a:cs typeface="Microsoft YaHei"/>
            </a:endParaRPr>
          </a:p>
        </p:txBody>
      </p:sp>
      <p:sp>
        <p:nvSpPr>
          <p:cNvPr id="14" name="object 14"/>
          <p:cNvSpPr txBox="1"/>
          <p:nvPr/>
        </p:nvSpPr>
        <p:spPr>
          <a:xfrm>
            <a:off x="650261" y="4992082"/>
            <a:ext cx="2311400" cy="784225"/>
          </a:xfrm>
          <a:prstGeom prst="rect">
            <a:avLst/>
          </a:prstGeom>
        </p:spPr>
        <p:txBody>
          <a:bodyPr vert="horz" wrap="square" lIns="0" tIns="12700" rIns="0" bIns="0" rtlCol="0">
            <a:spAutoFit/>
          </a:bodyPr>
          <a:lstStyle/>
          <a:p>
            <a:pPr marL="346075">
              <a:lnSpc>
                <a:spcPct val="100000"/>
              </a:lnSpc>
              <a:spcBef>
                <a:spcPts val="100"/>
              </a:spcBef>
            </a:pPr>
            <a:r>
              <a:rPr sz="1600" b="1" dirty="0">
                <a:solidFill>
                  <a:srgbClr val="9A0000"/>
                </a:solidFill>
                <a:latin typeface="Microsoft YaHei"/>
                <a:cs typeface="Microsoft YaHei"/>
              </a:rPr>
              <a:t>企业服务</a:t>
            </a:r>
            <a:endParaRPr sz="1600">
              <a:latin typeface="Microsoft YaHei"/>
              <a:cs typeface="Microsoft YaHei"/>
            </a:endParaRPr>
          </a:p>
          <a:p>
            <a:pPr marL="12700" marR="5080">
              <a:lnSpc>
                <a:spcPct val="110000"/>
              </a:lnSpc>
              <a:spcBef>
                <a:spcPts val="880"/>
              </a:spcBef>
            </a:pPr>
            <a:r>
              <a:rPr sz="1200" dirty="0">
                <a:latin typeface="Arial Unicode MS" panose="020B0604020202020204" charset="-122"/>
                <a:cs typeface="Arial Unicode MS" panose="020B0604020202020204" charset="-122"/>
              </a:rPr>
              <a:t>为企业提供</a:t>
            </a:r>
            <a:r>
              <a:rPr sz="1200" b="1" dirty="0">
                <a:latin typeface="Microsoft YaHei"/>
                <a:cs typeface="Microsoft YaHei"/>
              </a:rPr>
              <a:t>定制化报告</a:t>
            </a:r>
            <a:r>
              <a:rPr sz="1200" dirty="0">
                <a:latin typeface="Arial Unicode MS" panose="020B0604020202020204" charset="-122"/>
                <a:cs typeface="Arial Unicode MS" panose="020B0604020202020204" charset="-122"/>
              </a:rPr>
              <a:t>服务、</a:t>
            </a:r>
            <a:r>
              <a:rPr sz="1200" b="1" dirty="0">
                <a:latin typeface="Microsoft YaHei"/>
                <a:cs typeface="Microsoft YaHei"/>
              </a:rPr>
              <a:t>管理 咨询</a:t>
            </a:r>
            <a:r>
              <a:rPr sz="1200" dirty="0">
                <a:latin typeface="Arial Unicode MS" panose="020B0604020202020204" charset="-122"/>
                <a:cs typeface="Arial Unicode MS" panose="020B0604020202020204" charset="-122"/>
              </a:rPr>
              <a:t>、</a:t>
            </a:r>
            <a:r>
              <a:rPr sz="1200" b="1" dirty="0">
                <a:latin typeface="Microsoft YaHei"/>
                <a:cs typeface="Microsoft YaHei"/>
              </a:rPr>
              <a:t>战略</a:t>
            </a:r>
            <a:r>
              <a:rPr sz="1200" dirty="0">
                <a:latin typeface="Arial Unicode MS" panose="020B0604020202020204" charset="-122"/>
                <a:cs typeface="Arial Unicode MS" panose="020B0604020202020204" charset="-122"/>
              </a:rPr>
              <a:t>调整等服务</a:t>
            </a:r>
            <a:endParaRPr sz="1200">
              <a:latin typeface="Arial Unicode MS" panose="020B0604020202020204" charset="-122"/>
              <a:cs typeface="Arial Unicode MS" panose="020B0604020202020204" charset="-122"/>
            </a:endParaRPr>
          </a:p>
        </p:txBody>
      </p:sp>
      <p:sp>
        <p:nvSpPr>
          <p:cNvPr id="15" name="object 15"/>
          <p:cNvSpPr txBox="1"/>
          <p:nvPr/>
        </p:nvSpPr>
        <p:spPr>
          <a:xfrm>
            <a:off x="3268233" y="4992082"/>
            <a:ext cx="3073400" cy="784225"/>
          </a:xfrm>
          <a:prstGeom prst="rect">
            <a:avLst/>
          </a:prstGeom>
        </p:spPr>
        <p:txBody>
          <a:bodyPr vert="horz" wrap="square" lIns="0" tIns="12700" rIns="0" bIns="0" rtlCol="0">
            <a:spAutoFit/>
          </a:bodyPr>
          <a:lstStyle/>
          <a:p>
            <a:pPr marL="340995">
              <a:lnSpc>
                <a:spcPct val="100000"/>
              </a:lnSpc>
              <a:spcBef>
                <a:spcPts val="100"/>
              </a:spcBef>
            </a:pPr>
            <a:r>
              <a:rPr sz="1600" b="1" dirty="0">
                <a:solidFill>
                  <a:srgbClr val="9A0000"/>
                </a:solidFill>
                <a:latin typeface="Microsoft YaHei"/>
                <a:cs typeface="Microsoft YaHei"/>
              </a:rPr>
              <a:t>云研究院服务</a:t>
            </a:r>
            <a:endParaRPr sz="1600">
              <a:latin typeface="Microsoft YaHei"/>
              <a:cs typeface="Microsoft YaHei"/>
            </a:endParaRPr>
          </a:p>
          <a:p>
            <a:pPr marL="12700" marR="5080">
              <a:lnSpc>
                <a:spcPct val="110000"/>
              </a:lnSpc>
              <a:spcBef>
                <a:spcPts val="880"/>
              </a:spcBef>
            </a:pPr>
            <a:r>
              <a:rPr sz="1200" dirty="0">
                <a:latin typeface="Arial Unicode MS" panose="020B0604020202020204" charset="-122"/>
                <a:cs typeface="Arial Unicode MS" panose="020B0604020202020204" charset="-122"/>
              </a:rPr>
              <a:t>提供行业分析师</a:t>
            </a:r>
            <a:r>
              <a:rPr sz="1200" b="1" dirty="0">
                <a:latin typeface="Microsoft YaHei"/>
                <a:cs typeface="Microsoft YaHei"/>
              </a:rPr>
              <a:t>外派驻场</a:t>
            </a:r>
            <a:r>
              <a:rPr sz="1200" dirty="0">
                <a:latin typeface="Arial Unicode MS" panose="020B0604020202020204" charset="-122"/>
                <a:cs typeface="Arial Unicode MS" panose="020B0604020202020204" charset="-122"/>
              </a:rPr>
              <a:t>服务，平台数据库、 报告库及内部研究团队提供技术支持服务</a:t>
            </a:r>
            <a:endParaRPr sz="1200">
              <a:latin typeface="Arial Unicode MS" panose="020B0604020202020204" charset="-122"/>
              <a:cs typeface="Arial Unicode MS" panose="020B0604020202020204" charset="-122"/>
            </a:endParaRPr>
          </a:p>
        </p:txBody>
      </p:sp>
      <p:sp>
        <p:nvSpPr>
          <p:cNvPr id="16" name="object 16"/>
          <p:cNvSpPr txBox="1"/>
          <p:nvPr/>
        </p:nvSpPr>
        <p:spPr>
          <a:xfrm>
            <a:off x="9165484" y="4992082"/>
            <a:ext cx="2311400" cy="582930"/>
          </a:xfrm>
          <a:prstGeom prst="rect">
            <a:avLst/>
          </a:prstGeom>
        </p:spPr>
        <p:txBody>
          <a:bodyPr vert="horz" wrap="square" lIns="0" tIns="12700" rIns="0" bIns="0" rtlCol="0">
            <a:spAutoFit/>
          </a:bodyPr>
          <a:lstStyle/>
          <a:p>
            <a:pPr marL="309245">
              <a:lnSpc>
                <a:spcPct val="100000"/>
              </a:lnSpc>
              <a:spcBef>
                <a:spcPts val="100"/>
              </a:spcBef>
            </a:pPr>
            <a:r>
              <a:rPr sz="1600" b="1" dirty="0">
                <a:solidFill>
                  <a:srgbClr val="9A0000"/>
                </a:solidFill>
                <a:latin typeface="Microsoft YaHei"/>
                <a:cs typeface="Microsoft YaHei"/>
              </a:rPr>
              <a:t>园区规划、产业规划</a:t>
            </a:r>
            <a:endParaRPr sz="1600">
              <a:latin typeface="Microsoft YaHei"/>
              <a:cs typeface="Microsoft YaHei"/>
            </a:endParaRPr>
          </a:p>
          <a:p>
            <a:pPr marL="12700">
              <a:lnSpc>
                <a:spcPct val="100000"/>
              </a:lnSpc>
              <a:spcBef>
                <a:spcPts val="1025"/>
              </a:spcBef>
            </a:pPr>
            <a:r>
              <a:rPr sz="1200" dirty="0">
                <a:latin typeface="Arial Unicode MS" panose="020B0604020202020204" charset="-122"/>
                <a:cs typeface="Arial Unicode MS" panose="020B0604020202020204" charset="-122"/>
              </a:rPr>
              <a:t>地方</a:t>
            </a:r>
            <a:r>
              <a:rPr sz="1200" b="1" dirty="0">
                <a:latin typeface="Microsoft YaHei"/>
                <a:cs typeface="Microsoft YaHei"/>
              </a:rPr>
              <a:t>产业规划</a:t>
            </a:r>
            <a:r>
              <a:rPr sz="1200" dirty="0">
                <a:latin typeface="Arial Unicode MS" panose="020B0604020202020204" charset="-122"/>
                <a:cs typeface="Arial Unicode MS" panose="020B0604020202020204" charset="-122"/>
              </a:rPr>
              <a:t>，</a:t>
            </a:r>
            <a:r>
              <a:rPr sz="1200" b="1" dirty="0">
                <a:latin typeface="Microsoft YaHei"/>
                <a:cs typeface="Microsoft YaHei"/>
              </a:rPr>
              <a:t>园区</a:t>
            </a:r>
            <a:r>
              <a:rPr sz="1200" dirty="0">
                <a:latin typeface="Arial Unicode MS" panose="020B0604020202020204" charset="-122"/>
                <a:cs typeface="Arial Unicode MS" panose="020B0604020202020204" charset="-122"/>
              </a:rPr>
              <a:t>企业孵化服务</a:t>
            </a:r>
            <a:endParaRPr sz="1200">
              <a:latin typeface="Arial Unicode MS" panose="020B0604020202020204" charset="-122"/>
              <a:cs typeface="Arial Unicode MS" panose="020B0604020202020204" charset="-122"/>
            </a:endParaRPr>
          </a:p>
        </p:txBody>
      </p:sp>
      <p:sp>
        <p:nvSpPr>
          <p:cNvPr id="17" name="object 17"/>
          <p:cNvSpPr txBox="1"/>
          <p:nvPr/>
        </p:nvSpPr>
        <p:spPr>
          <a:xfrm>
            <a:off x="6612800" y="4992082"/>
            <a:ext cx="2159000" cy="784225"/>
          </a:xfrm>
          <a:prstGeom prst="rect">
            <a:avLst/>
          </a:prstGeom>
        </p:spPr>
        <p:txBody>
          <a:bodyPr vert="horz" wrap="square" lIns="0" tIns="12700" rIns="0" bIns="0" rtlCol="0">
            <a:spAutoFit/>
          </a:bodyPr>
          <a:lstStyle/>
          <a:p>
            <a:pPr marL="260350">
              <a:lnSpc>
                <a:spcPct val="100000"/>
              </a:lnSpc>
              <a:spcBef>
                <a:spcPts val="100"/>
              </a:spcBef>
            </a:pPr>
            <a:r>
              <a:rPr sz="1600" b="1" dirty="0">
                <a:solidFill>
                  <a:srgbClr val="9A0000"/>
                </a:solidFill>
                <a:latin typeface="Microsoft YaHei"/>
                <a:cs typeface="Microsoft YaHei"/>
              </a:rPr>
              <a:t>行业排名、展会宣传</a:t>
            </a:r>
            <a:endParaRPr sz="1600">
              <a:latin typeface="Microsoft YaHei"/>
              <a:cs typeface="Microsoft YaHei"/>
            </a:endParaRPr>
          </a:p>
          <a:p>
            <a:pPr marL="12700">
              <a:lnSpc>
                <a:spcPct val="100000"/>
              </a:lnSpc>
              <a:spcBef>
                <a:spcPts val="1025"/>
              </a:spcBef>
            </a:pPr>
            <a:r>
              <a:rPr sz="1200" dirty="0">
                <a:latin typeface="Arial Unicode MS" panose="020B0604020202020204" charset="-122"/>
                <a:cs typeface="Arial Unicode MS" panose="020B0604020202020204" charset="-122"/>
              </a:rPr>
              <a:t>行业峰会策划、</a:t>
            </a:r>
            <a:r>
              <a:rPr sz="1200" b="1" dirty="0">
                <a:latin typeface="Microsoft YaHei"/>
                <a:cs typeface="Microsoft YaHei"/>
              </a:rPr>
              <a:t>奖项</a:t>
            </a:r>
            <a:r>
              <a:rPr sz="1200" dirty="0">
                <a:latin typeface="Arial Unicode MS" panose="020B0604020202020204" charset="-122"/>
                <a:cs typeface="Arial Unicode MS" panose="020B0604020202020204" charset="-122"/>
              </a:rPr>
              <a:t>评选、行业</a:t>
            </a:r>
            <a:endParaRPr sz="1200">
              <a:latin typeface="Arial Unicode MS" panose="020B0604020202020204" charset="-122"/>
              <a:cs typeface="Arial Unicode MS" panose="020B0604020202020204" charset="-122"/>
            </a:endParaRPr>
          </a:p>
          <a:p>
            <a:pPr marL="12700">
              <a:lnSpc>
                <a:spcPct val="100000"/>
              </a:lnSpc>
              <a:spcBef>
                <a:spcPts val="145"/>
              </a:spcBef>
            </a:pPr>
            <a:r>
              <a:rPr sz="1200" b="1" dirty="0">
                <a:latin typeface="Microsoft YaHei"/>
                <a:cs typeface="Microsoft YaHei"/>
              </a:rPr>
              <a:t>白皮书</a:t>
            </a:r>
            <a:r>
              <a:rPr sz="1200" dirty="0">
                <a:latin typeface="Arial Unicode MS" panose="020B0604020202020204" charset="-122"/>
                <a:cs typeface="Arial Unicode MS" panose="020B0604020202020204" charset="-122"/>
              </a:rPr>
              <a:t>等服务</a:t>
            </a:r>
            <a:endParaRPr sz="1200">
              <a:latin typeface="Arial Unicode MS" panose="020B0604020202020204" charset="-122"/>
              <a:cs typeface="Arial Unicode MS" panose="020B0604020202020204" charset="-122"/>
            </a:endParaRPr>
          </a:p>
        </p:txBody>
      </p:sp>
      <p:sp>
        <p:nvSpPr>
          <p:cNvPr id="18" name="object 18"/>
          <p:cNvSpPr txBox="1"/>
          <p:nvPr/>
        </p:nvSpPr>
        <p:spPr>
          <a:xfrm>
            <a:off x="374543" y="4500452"/>
            <a:ext cx="2078355" cy="330200"/>
          </a:xfrm>
          <a:prstGeom prst="rect">
            <a:avLst/>
          </a:prstGeom>
          <a:solidFill>
            <a:srgbClr val="970201"/>
          </a:solidFill>
        </p:spPr>
        <p:txBody>
          <a:bodyPr vert="horz" wrap="square" lIns="0" tIns="38100" rIns="0" bIns="0" rtlCol="0">
            <a:spAutoFit/>
          </a:bodyPr>
          <a:lstStyle/>
          <a:p>
            <a:pPr marL="327660">
              <a:lnSpc>
                <a:spcPct val="100000"/>
              </a:lnSpc>
              <a:spcBef>
                <a:spcPts val="300"/>
              </a:spcBef>
            </a:pPr>
            <a:r>
              <a:rPr sz="1600" b="1" dirty="0">
                <a:solidFill>
                  <a:srgbClr val="FFFFFF"/>
                </a:solidFill>
                <a:latin typeface="Microsoft YaHei"/>
                <a:cs typeface="Microsoft YaHei"/>
              </a:rPr>
              <a:t>四大核心服务：</a:t>
            </a:r>
            <a:endParaRPr sz="1600">
              <a:latin typeface="Microsoft YaHei"/>
              <a:cs typeface="Microsoft YaHei"/>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——餐饮外卖（</a:t>
            </a:r>
            <a:r>
              <a:rPr spc="-145" dirty="0"/>
              <a:t>4/</a:t>
            </a:r>
            <a:r>
              <a:rPr spc="-160" dirty="0"/>
              <a:t>5</a:t>
            </a:r>
            <a:r>
              <a:rPr dirty="0"/>
              <a:t>）</a:t>
            </a:r>
            <a:endParaRPr dirty="0"/>
          </a:p>
        </p:txBody>
      </p:sp>
      <p:sp>
        <p:nvSpPr>
          <p:cNvPr id="3" name="object 3"/>
          <p:cNvSpPr txBox="1"/>
          <p:nvPr/>
        </p:nvSpPr>
        <p:spPr>
          <a:xfrm>
            <a:off x="313033" y="432336"/>
            <a:ext cx="1145540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就活跃商户数、骑手数、平均每单配送费用、日配送量、覆盖范围等指标进行对比可知，美团餐饮外卖 业务总体优于饿了么</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33655">
              <a:lnSpc>
                <a:spcPct val="100000"/>
              </a:lnSpc>
              <a:tabLst>
                <a:tab pos="7733030" algn="l"/>
              </a:tabLst>
            </a:pPr>
            <a:r>
              <a:rPr sz="2100" b="1" baseline="2000" dirty="0">
                <a:latin typeface="Microsoft YaHei"/>
                <a:cs typeface="Microsoft YaHei"/>
              </a:rPr>
              <a:t>美团与饿了么餐饮外卖配送对比</a:t>
            </a:r>
            <a:r>
              <a:rPr sz="2100" b="1" spc="-97" baseline="2000" dirty="0">
                <a:latin typeface="Microsoft YaHei"/>
                <a:cs typeface="Microsoft YaHei"/>
              </a:rPr>
              <a:t>，2020Q1-Q3	</a:t>
            </a:r>
            <a:r>
              <a:rPr sz="1400" b="1" dirty="0">
                <a:latin typeface="Microsoft YaHei"/>
                <a:cs typeface="Microsoft YaHei"/>
              </a:rPr>
              <a:t>头豹洞察</a:t>
            </a:r>
            <a:endParaRPr sz="1400">
              <a:latin typeface="Microsoft YaHei"/>
              <a:cs typeface="Microsoft YaHei"/>
            </a:endParaRPr>
          </a:p>
        </p:txBody>
      </p:sp>
      <p:sp>
        <p:nvSpPr>
          <p:cNvPr id="4" name="object 4"/>
          <p:cNvSpPr txBox="1"/>
          <p:nvPr/>
        </p:nvSpPr>
        <p:spPr>
          <a:xfrm>
            <a:off x="8048198" y="1808162"/>
            <a:ext cx="3801110" cy="4476750"/>
          </a:xfrm>
          <a:prstGeom prst="rect">
            <a:avLst/>
          </a:prstGeom>
          <a:solidFill>
            <a:srgbClr val="EFEFF1"/>
          </a:solidFill>
        </p:spPr>
        <p:txBody>
          <a:bodyPr vert="horz" wrap="square" lIns="0" tIns="0" rIns="0" bIns="0" rtlCol="0">
            <a:spAutoFit/>
          </a:bodyPr>
          <a:lstStyle/>
          <a:p>
            <a:pPr>
              <a:lnSpc>
                <a:spcPct val="100000"/>
              </a:lnSpc>
            </a:pPr>
            <a:endParaRPr sz="1350">
              <a:latin typeface="Times New Roman" panose="02020603050405020304"/>
              <a:cs typeface="Times New Roman" panose="02020603050405020304"/>
            </a:endParaRPr>
          </a:p>
          <a:p>
            <a:pPr marL="238125" indent="-171450">
              <a:lnSpc>
                <a:spcPct val="100000"/>
              </a:lnSpc>
              <a:buSzPct val="92000"/>
              <a:buFont typeface="Wingdings" panose="05000000000000000000"/>
              <a:buChar char=""/>
              <a:tabLst>
                <a:tab pos="238125" algn="l"/>
              </a:tabLst>
            </a:pPr>
            <a:r>
              <a:rPr sz="1200" b="1" dirty="0">
                <a:solidFill>
                  <a:srgbClr val="970201"/>
                </a:solidFill>
                <a:latin typeface="Microsoft YaHei"/>
                <a:cs typeface="Microsoft YaHei"/>
              </a:rPr>
              <a:t>美团餐饮外卖总体优于饿了么：</a:t>
            </a:r>
            <a:endParaRPr sz="1200">
              <a:latin typeface="Microsoft YaHei"/>
              <a:cs typeface="Microsoft YaHei"/>
            </a:endParaRPr>
          </a:p>
          <a:p>
            <a:pPr marL="66675" marR="68580" algn="just">
              <a:lnSpc>
                <a:spcPct val="120000"/>
              </a:lnSpc>
              <a:spcBef>
                <a:spcPts val="600"/>
              </a:spcBef>
              <a:buSzPct val="92000"/>
              <a:buAutoNum type="arabicPlain"/>
              <a:tabLst>
                <a:tab pos="456565" algn="l"/>
              </a:tabLst>
            </a:pPr>
            <a:r>
              <a:rPr sz="1200" b="1" dirty="0">
                <a:latin typeface="Microsoft YaHei"/>
                <a:cs typeface="Microsoft YaHei"/>
              </a:rPr>
              <a:t>活跃商户数：美团</a:t>
            </a:r>
            <a:r>
              <a:rPr sz="1200" dirty="0">
                <a:latin typeface="Arial Unicode MS" panose="020B0604020202020204" charset="-122"/>
                <a:cs typeface="Arial Unicode MS" panose="020B0604020202020204" charset="-122"/>
              </a:rPr>
              <a:t>活跃商户数超过</a:t>
            </a:r>
            <a:r>
              <a:rPr sz="1200" b="1" spc="-75" dirty="0">
                <a:solidFill>
                  <a:srgbClr val="970201"/>
                </a:solidFill>
                <a:latin typeface="Microsoft YaHei"/>
                <a:cs typeface="Microsoft YaHei"/>
              </a:rPr>
              <a:t>6.3</a:t>
            </a:r>
            <a:r>
              <a:rPr sz="1200" b="1" dirty="0">
                <a:solidFill>
                  <a:srgbClr val="970201"/>
                </a:solidFill>
                <a:latin typeface="Microsoft YaHei"/>
                <a:cs typeface="Microsoft YaHei"/>
              </a:rPr>
              <a:t>百万家</a:t>
            </a:r>
            <a:r>
              <a:rPr sz="1200" dirty="0">
                <a:latin typeface="Arial Unicode MS" panose="020B0604020202020204" charset="-122"/>
                <a:cs typeface="Arial Unicode MS" panose="020B0604020202020204" charset="-122"/>
              </a:rPr>
              <a:t>，较 饿了么的更多，活跃商户数更多的平台将可为消费者提 供更多产品选择，满足消费者多元需求，进而有助于增 加消费者的留存</a:t>
            </a:r>
            <a:endParaRPr sz="1200">
              <a:latin typeface="Arial Unicode MS" panose="020B0604020202020204" charset="-122"/>
              <a:cs typeface="Arial Unicode MS" panose="020B0604020202020204" charset="-122"/>
            </a:endParaRPr>
          </a:p>
          <a:p>
            <a:pPr marL="66675" marR="36830" algn="just">
              <a:lnSpc>
                <a:spcPct val="120000"/>
              </a:lnSpc>
              <a:spcBef>
                <a:spcPts val="600"/>
              </a:spcBef>
              <a:buSzPct val="92000"/>
              <a:buAutoNum type="arabicPlain"/>
              <a:tabLst>
                <a:tab pos="456565" algn="l"/>
              </a:tabLst>
            </a:pPr>
            <a:r>
              <a:rPr sz="1200" b="1" dirty="0">
                <a:latin typeface="Microsoft YaHei"/>
                <a:cs typeface="Microsoft YaHei"/>
              </a:rPr>
              <a:t>骑手数：美团</a:t>
            </a:r>
            <a:r>
              <a:rPr sz="1200" dirty="0">
                <a:latin typeface="Arial Unicode MS" panose="020B0604020202020204" charset="-122"/>
                <a:cs typeface="Arial Unicode MS" panose="020B0604020202020204" charset="-122"/>
              </a:rPr>
              <a:t>骑手数已约达</a:t>
            </a:r>
            <a:r>
              <a:rPr sz="1200" b="1" spc="-80" dirty="0">
                <a:solidFill>
                  <a:srgbClr val="970201"/>
                </a:solidFill>
                <a:latin typeface="Microsoft YaHei"/>
                <a:cs typeface="Microsoft YaHei"/>
              </a:rPr>
              <a:t>40</a:t>
            </a:r>
            <a:r>
              <a:rPr sz="1200" b="1" spc="-90" dirty="0">
                <a:solidFill>
                  <a:srgbClr val="970201"/>
                </a:solidFill>
                <a:latin typeface="Microsoft YaHei"/>
                <a:cs typeface="Microsoft YaHei"/>
              </a:rPr>
              <a:t>0</a:t>
            </a:r>
            <a:r>
              <a:rPr sz="1200" b="1" dirty="0">
                <a:solidFill>
                  <a:srgbClr val="970201"/>
                </a:solidFill>
                <a:latin typeface="Microsoft YaHei"/>
                <a:cs typeface="Microsoft YaHei"/>
              </a:rPr>
              <a:t>万</a:t>
            </a:r>
            <a:r>
              <a:rPr sz="1200" dirty="0">
                <a:latin typeface="Arial Unicode MS" panose="020B0604020202020204" charset="-122"/>
                <a:cs typeface="Arial Unicode MS" panose="020B0604020202020204" charset="-122"/>
              </a:rPr>
              <a:t>，骑手数量的增 加将有助于承接更多外卖业务，但数量的增加同时也带 来成本支出的增加，预计美团</a:t>
            </a:r>
            <a:r>
              <a:rPr sz="1200" spc="-45" dirty="0">
                <a:latin typeface="Arial Unicode MS" panose="020B0604020202020204" charset="-122"/>
                <a:cs typeface="Arial Unicode MS" panose="020B0604020202020204" charset="-122"/>
              </a:rPr>
              <a:t>202</a:t>
            </a:r>
            <a:r>
              <a:rPr sz="1200" spc="-20" dirty="0">
                <a:latin typeface="Arial Unicode MS" panose="020B0604020202020204" charset="-122"/>
                <a:cs typeface="Arial Unicode MS" panose="020B0604020202020204" charset="-122"/>
              </a:rPr>
              <a:t>0</a:t>
            </a:r>
            <a:r>
              <a:rPr sz="1200" dirty="0">
                <a:latin typeface="Arial Unicode MS" panose="020B0604020202020204" charset="-122"/>
                <a:cs typeface="Arial Unicode MS" panose="020B0604020202020204" charset="-122"/>
              </a:rPr>
              <a:t>年美团骑手的支出超 过</a:t>
            </a:r>
            <a:r>
              <a:rPr sz="1200" b="1" spc="-85" dirty="0">
                <a:solidFill>
                  <a:srgbClr val="970201"/>
                </a:solidFill>
                <a:latin typeface="Microsoft YaHei"/>
                <a:cs typeface="Microsoft YaHei"/>
              </a:rPr>
              <a:t>400</a:t>
            </a:r>
            <a:r>
              <a:rPr sz="1200" b="1" dirty="0">
                <a:solidFill>
                  <a:srgbClr val="970201"/>
                </a:solidFill>
                <a:latin typeface="Microsoft YaHei"/>
                <a:cs typeface="Microsoft YaHei"/>
              </a:rPr>
              <a:t>亿元</a:t>
            </a:r>
            <a:endParaRPr sz="1200">
              <a:latin typeface="Microsoft YaHei"/>
              <a:cs typeface="Microsoft YaHei"/>
            </a:endParaRPr>
          </a:p>
          <a:p>
            <a:pPr marL="66675" marR="68580">
              <a:lnSpc>
                <a:spcPct val="120000"/>
              </a:lnSpc>
              <a:spcBef>
                <a:spcPts val="600"/>
              </a:spcBef>
              <a:buSzPct val="92000"/>
              <a:buAutoNum type="arabicPlain"/>
              <a:tabLst>
                <a:tab pos="456565" algn="l"/>
              </a:tabLst>
            </a:pPr>
            <a:r>
              <a:rPr sz="1200" b="1" dirty="0">
                <a:latin typeface="Microsoft YaHei"/>
                <a:cs typeface="Microsoft YaHei"/>
              </a:rPr>
              <a:t>平均每单配送费用：美团</a:t>
            </a:r>
            <a:r>
              <a:rPr sz="1200" dirty="0">
                <a:latin typeface="Arial Unicode MS" panose="020B0604020202020204" charset="-122"/>
                <a:cs typeface="Arial Unicode MS" panose="020B0604020202020204" charset="-122"/>
              </a:rPr>
              <a:t>的订单量密度更高，一 定程度上提高骑手的配送效率，因而其每单配送成本较 饿了么的更低</a:t>
            </a:r>
            <a:endParaRPr sz="1200">
              <a:latin typeface="Arial Unicode MS" panose="020B0604020202020204" charset="-122"/>
              <a:cs typeface="Arial Unicode MS" panose="020B0604020202020204" charset="-122"/>
            </a:endParaRPr>
          </a:p>
          <a:p>
            <a:pPr marL="66675" marR="68580">
              <a:lnSpc>
                <a:spcPct val="120000"/>
              </a:lnSpc>
              <a:spcBef>
                <a:spcPts val="600"/>
              </a:spcBef>
              <a:buSzPct val="92000"/>
              <a:buAutoNum type="arabicPlain"/>
              <a:tabLst>
                <a:tab pos="456565" algn="l"/>
              </a:tabLst>
            </a:pPr>
            <a:r>
              <a:rPr sz="1200" b="1" dirty="0">
                <a:latin typeface="Microsoft YaHei"/>
                <a:cs typeface="Microsoft YaHei"/>
              </a:rPr>
              <a:t>日配送量：美团</a:t>
            </a:r>
            <a:r>
              <a:rPr sz="1200" dirty="0">
                <a:latin typeface="Arial Unicode MS" panose="020B0604020202020204" charset="-122"/>
                <a:cs typeface="Arial Unicode MS" panose="020B0604020202020204" charset="-122"/>
              </a:rPr>
              <a:t>骑手数量较饿了么更多，可完成 更多的订单。更多的订单，也将吸引骑手的加入，进而 带动美团餐饮外卖的进一步良好发展</a:t>
            </a:r>
            <a:endParaRPr sz="1200">
              <a:latin typeface="Arial Unicode MS" panose="020B0604020202020204" charset="-122"/>
              <a:cs typeface="Arial Unicode MS" panose="020B0604020202020204" charset="-122"/>
            </a:endParaRPr>
          </a:p>
          <a:p>
            <a:pPr marL="66675" marR="136525">
              <a:lnSpc>
                <a:spcPct val="120000"/>
              </a:lnSpc>
              <a:spcBef>
                <a:spcPts val="600"/>
              </a:spcBef>
              <a:buSzPct val="92000"/>
              <a:buAutoNum type="arabicPlain"/>
              <a:tabLst>
                <a:tab pos="456565" algn="l"/>
              </a:tabLst>
            </a:pPr>
            <a:r>
              <a:rPr sz="1200" b="1" dirty="0">
                <a:latin typeface="Microsoft YaHei"/>
                <a:cs typeface="Microsoft YaHei"/>
              </a:rPr>
              <a:t>覆盖范围：美团</a:t>
            </a:r>
            <a:r>
              <a:rPr sz="1200" dirty="0">
                <a:latin typeface="Arial Unicode MS" panose="020B0604020202020204" charset="-122"/>
                <a:cs typeface="Arial Unicode MS" panose="020B0604020202020204" charset="-122"/>
              </a:rPr>
              <a:t>业务基本覆盖全中国，可触达较 饿了么更多的消费者，有助于提升其销量</a:t>
            </a:r>
            <a:endParaRPr sz="1200">
              <a:latin typeface="Arial Unicode MS" panose="020B0604020202020204" charset="-122"/>
              <a:cs typeface="Arial Unicode MS" panose="020B0604020202020204" charset="-122"/>
            </a:endParaRPr>
          </a:p>
        </p:txBody>
      </p:sp>
      <p:sp>
        <p:nvSpPr>
          <p:cNvPr id="5" name="object 5"/>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6" name="object 6"/>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graphicFrame>
        <p:nvGraphicFramePr>
          <p:cNvPr id="7" name="object 7"/>
          <p:cNvGraphicFramePr>
            <a:graphicFrameLocks noGrp="1"/>
          </p:cNvGraphicFramePr>
          <p:nvPr/>
        </p:nvGraphicFramePr>
        <p:xfrm>
          <a:off x="330536" y="1801813"/>
          <a:ext cx="7504430" cy="4489450"/>
        </p:xfrm>
        <a:graphic>
          <a:graphicData uri="http://schemas.openxmlformats.org/drawingml/2006/table">
            <a:tbl>
              <a:tblPr firstRow="1" bandRow="1">
                <a:tableStyleId>{2D5ABB26-0587-4C30-8999-92F81FD0307C}</a:tableStyleId>
              </a:tblPr>
              <a:tblGrid>
                <a:gridCol w="1936114"/>
                <a:gridCol w="2774950"/>
                <a:gridCol w="2774950"/>
              </a:tblGrid>
              <a:tr h="409637">
                <a:tc>
                  <a:txBody>
                    <a:bodyPr/>
                    <a:lstStyle/>
                    <a:p>
                      <a:pPr algn="ctr">
                        <a:lnSpc>
                          <a:spcPct val="100000"/>
                        </a:lnSpc>
                        <a:spcBef>
                          <a:spcPts val="810"/>
                        </a:spcBef>
                      </a:pPr>
                      <a:r>
                        <a:rPr sz="1200" b="1" dirty="0">
                          <a:latin typeface="Microsoft YaHei"/>
                          <a:cs typeface="Microsoft YaHei"/>
                        </a:rPr>
                        <a:t>对比指标</a:t>
                      </a:r>
                      <a:endParaRPr sz="1200">
                        <a:latin typeface="Microsoft YaHei"/>
                        <a:cs typeface="Microsoft YaHei"/>
                      </a:endParaRPr>
                    </a:p>
                  </a:txBody>
                  <a:tcPr marL="0" marR="0" marT="1028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10"/>
                        </a:spcBef>
                      </a:pPr>
                      <a:r>
                        <a:rPr sz="1200" b="1" dirty="0">
                          <a:latin typeface="Microsoft YaHei"/>
                          <a:cs typeface="Microsoft YaHei"/>
                        </a:rPr>
                        <a:t>美团</a:t>
                      </a:r>
                      <a:endParaRPr sz="1200">
                        <a:latin typeface="Microsoft YaHei"/>
                        <a:cs typeface="Microsoft YaHei"/>
                      </a:endParaRPr>
                    </a:p>
                  </a:txBody>
                  <a:tcPr marL="0" marR="0" marT="1028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10"/>
                        </a:spcBef>
                      </a:pPr>
                      <a:r>
                        <a:rPr sz="1200" b="1" dirty="0">
                          <a:latin typeface="Microsoft YaHei"/>
                          <a:cs typeface="Microsoft YaHei"/>
                        </a:rPr>
                        <a:t>饿了么</a:t>
                      </a:r>
                      <a:endParaRPr sz="1200">
                        <a:latin typeface="Microsoft YaHei"/>
                        <a:cs typeface="Microsoft YaHei"/>
                      </a:endParaRPr>
                    </a:p>
                  </a:txBody>
                  <a:tcPr marL="0" marR="0" marT="1028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r>
              <a:tr h="409309">
                <a:tc>
                  <a:txBody>
                    <a:bodyPr/>
                    <a:lstStyle/>
                    <a:p>
                      <a:pPr marR="54610" algn="ctr">
                        <a:lnSpc>
                          <a:spcPct val="100000"/>
                        </a:lnSpc>
                        <a:spcBef>
                          <a:spcPts val="845"/>
                        </a:spcBef>
                      </a:pPr>
                      <a:r>
                        <a:rPr sz="1200" dirty="0">
                          <a:latin typeface="Arial Unicode MS" panose="020B0604020202020204" charset="-122"/>
                          <a:cs typeface="Arial Unicode MS" panose="020B0604020202020204" charset="-122"/>
                        </a:rPr>
                        <a:t>合作商家品类</a:t>
                      </a:r>
                      <a:endParaRPr sz="1200">
                        <a:latin typeface="Arial Unicode MS" panose="020B0604020202020204" charset="-122"/>
                        <a:cs typeface="Arial Unicode MS" panose="020B0604020202020204" charset="-122"/>
                      </a:endParaRPr>
                    </a:p>
                  </a:txBody>
                  <a:tcPr marL="0" marR="0" marT="107314"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96240" marR="83820" indent="-304800">
                        <a:lnSpc>
                          <a:spcPct val="100000"/>
                        </a:lnSpc>
                        <a:spcBef>
                          <a:spcPts val="125"/>
                        </a:spcBef>
                      </a:pPr>
                      <a:r>
                        <a:rPr sz="1200" dirty="0">
                          <a:latin typeface="Arial Unicode MS" panose="020B0604020202020204" charset="-122"/>
                          <a:cs typeface="Arial Unicode MS" panose="020B0604020202020204" charset="-122"/>
                        </a:rPr>
                        <a:t>超市便利、生鲜果蔬、医药健康、零食 酒水、鲜花蛋糕、母婴百货等</a:t>
                      </a:r>
                      <a:endParaRPr sz="1200">
                        <a:latin typeface="Arial Unicode MS" panose="020B0604020202020204" charset="-122"/>
                        <a:cs typeface="Arial Unicode MS" panose="020B0604020202020204" charset="-122"/>
                      </a:endParaRPr>
                    </a:p>
                  </a:txBody>
                  <a:tcPr marL="0" marR="0" marT="158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48640" marR="83820" indent="-457200">
                        <a:lnSpc>
                          <a:spcPct val="100000"/>
                        </a:lnSpc>
                        <a:spcBef>
                          <a:spcPts val="125"/>
                        </a:spcBef>
                      </a:pPr>
                      <a:r>
                        <a:rPr sz="1200" dirty="0">
                          <a:latin typeface="Arial Unicode MS" panose="020B0604020202020204" charset="-122"/>
                          <a:cs typeface="Arial Unicode MS" panose="020B0604020202020204" charset="-122"/>
                        </a:rPr>
                        <a:t>超市便利、生鲜果蔬、医药健康、零食 酒水、鲜花绿植、百货等</a:t>
                      </a:r>
                      <a:endParaRPr sz="1200">
                        <a:latin typeface="Arial Unicode MS" panose="020B0604020202020204" charset="-122"/>
                        <a:cs typeface="Arial Unicode MS" panose="020B0604020202020204" charset="-122"/>
                      </a:endParaRPr>
                    </a:p>
                  </a:txBody>
                  <a:tcPr marL="0" marR="0" marT="158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7">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活跃商户数（百万）</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b="1" spc="-80" dirty="0">
                          <a:solidFill>
                            <a:srgbClr val="970201"/>
                          </a:solidFill>
                          <a:latin typeface="Microsoft YaHei"/>
                          <a:cs typeface="Microsoft YaHei"/>
                        </a:rPr>
                        <a:t>&gt;6.3</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20" dirty="0">
                          <a:latin typeface="Arial Unicode MS" panose="020B0604020202020204" charset="-122"/>
                          <a:cs typeface="Arial Unicode MS" panose="020B0604020202020204" charset="-122"/>
                        </a:rPr>
                        <a:t>&gt;3.5</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8">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骑手数（万）</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ct val="100000"/>
                        </a:lnSpc>
                        <a:spcBef>
                          <a:spcPts val="830"/>
                        </a:spcBef>
                      </a:pPr>
                      <a:r>
                        <a:rPr sz="1200" b="1" spc="-85" dirty="0">
                          <a:solidFill>
                            <a:srgbClr val="970201"/>
                          </a:solidFill>
                          <a:latin typeface="Microsoft YaHei"/>
                          <a:cs typeface="Microsoft YaHei"/>
                        </a:rPr>
                        <a:t>&gt;400</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90" dirty="0">
                          <a:latin typeface="Arial Unicode MS" panose="020B0604020202020204" charset="-122"/>
                          <a:cs typeface="Arial Unicode MS" panose="020B0604020202020204" charset="-122"/>
                        </a:rPr>
                        <a:t>≈300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7">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平均每单配送时长（分钟）</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135" dirty="0">
                          <a:latin typeface="Arial Unicode MS" panose="020B0604020202020204" charset="-122"/>
                          <a:cs typeface="Arial Unicode MS" panose="020B0604020202020204" charset="-122"/>
                        </a:rPr>
                        <a:t>≈30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135" dirty="0">
                          <a:latin typeface="Arial Unicode MS" panose="020B0604020202020204" charset="-122"/>
                          <a:cs typeface="Arial Unicode MS" panose="020B0604020202020204" charset="-122"/>
                        </a:rPr>
                        <a:t>≈30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8">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平均每单配送费（元）</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b="1" spc="-80" dirty="0">
                          <a:solidFill>
                            <a:srgbClr val="970201"/>
                          </a:solidFill>
                          <a:latin typeface="Microsoft YaHei"/>
                          <a:cs typeface="Microsoft YaHei"/>
                        </a:rPr>
                        <a:t>≈5</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229" dirty="0">
                          <a:latin typeface="Arial Unicode MS" panose="020B0604020202020204" charset="-122"/>
                          <a:cs typeface="Arial Unicode MS" panose="020B0604020202020204" charset="-122"/>
                        </a:rPr>
                        <a:t>≈6</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8">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日配送量（万单）</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905" algn="ctr">
                        <a:lnSpc>
                          <a:spcPct val="100000"/>
                        </a:lnSpc>
                        <a:spcBef>
                          <a:spcPts val="830"/>
                        </a:spcBef>
                      </a:pPr>
                      <a:r>
                        <a:rPr sz="1200" b="1" spc="-80" dirty="0">
                          <a:solidFill>
                            <a:srgbClr val="970201"/>
                          </a:solidFill>
                          <a:latin typeface="Microsoft YaHei"/>
                          <a:cs typeface="Microsoft YaHei"/>
                        </a:rPr>
                        <a:t>≈4,000</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40" dirty="0">
                          <a:latin typeface="Arial Unicode MS" panose="020B0604020202020204" charset="-122"/>
                          <a:cs typeface="Arial Unicode MS" panose="020B0604020202020204" charset="-122"/>
                        </a:rPr>
                        <a:t>≈2,000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7">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骑手成本（亿元）</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10" dirty="0">
                          <a:latin typeface="Arial Unicode MS" panose="020B0604020202020204" charset="-122"/>
                          <a:cs typeface="Arial Unicode MS" panose="020B0604020202020204" charset="-122"/>
                        </a:rPr>
                        <a:t>&gt;200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8">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营收（亿元）</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905" algn="ctr">
                        <a:lnSpc>
                          <a:spcPct val="100000"/>
                        </a:lnSpc>
                        <a:spcBef>
                          <a:spcPts val="830"/>
                        </a:spcBef>
                      </a:pPr>
                      <a:r>
                        <a:rPr sz="1200" b="1" spc="-75" dirty="0">
                          <a:solidFill>
                            <a:srgbClr val="970201"/>
                          </a:solidFill>
                          <a:latin typeface="Microsoft YaHei"/>
                          <a:cs typeface="Microsoft YaHei"/>
                        </a:rPr>
                        <a:t>447.2</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10" dirty="0">
                          <a:latin typeface="Arial Unicode MS" panose="020B0604020202020204" charset="-122"/>
                          <a:cs typeface="Arial Unicode MS" panose="020B0604020202020204" charset="-122"/>
                        </a:rPr>
                        <a:t>&gt;150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7">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支付入口</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158240" marR="213360" indent="-937895">
                        <a:lnSpc>
                          <a:spcPct val="100000"/>
                        </a:lnSpc>
                        <a:spcBef>
                          <a:spcPts val="110"/>
                        </a:spcBef>
                      </a:pPr>
                      <a:r>
                        <a:rPr sz="1200" dirty="0">
                          <a:latin typeface="Arial Unicode MS" panose="020B0604020202020204" charset="-122"/>
                          <a:cs typeface="Arial Unicode MS" panose="020B0604020202020204" charset="-122"/>
                        </a:rPr>
                        <a:t>美团支付、微信支付、</a:t>
                      </a:r>
                      <a:r>
                        <a:rPr sz="1200" spc="-15" dirty="0">
                          <a:latin typeface="Arial Unicode MS" panose="020B0604020202020204" charset="-122"/>
                          <a:cs typeface="Arial Unicode MS" panose="020B0604020202020204" charset="-122"/>
                        </a:rPr>
                        <a:t>Apple</a:t>
                      </a:r>
                      <a:r>
                        <a:rPr sz="1200" spc="-85" dirty="0">
                          <a:latin typeface="Arial Unicode MS" panose="020B0604020202020204" charset="-122"/>
                          <a:cs typeface="Arial Unicode MS" panose="020B0604020202020204" charset="-122"/>
                        </a:rPr>
                        <a:t> </a:t>
                      </a:r>
                      <a:r>
                        <a:rPr sz="1200" spc="-90" dirty="0">
                          <a:latin typeface="Arial Unicode MS" panose="020B0604020202020204" charset="-122"/>
                          <a:cs typeface="Arial Unicode MS" panose="020B0604020202020204" charset="-122"/>
                        </a:rPr>
                        <a:t>Pay</a:t>
                      </a:r>
                      <a:r>
                        <a:rPr sz="1200" dirty="0">
                          <a:latin typeface="Arial Unicode MS" panose="020B0604020202020204" charset="-122"/>
                          <a:cs typeface="Arial Unicode MS" panose="020B0604020202020204" charset="-122"/>
                        </a:rPr>
                        <a:t>、 支付宝</a:t>
                      </a:r>
                      <a:endParaRPr sz="1200">
                        <a:latin typeface="Arial Unicode MS" panose="020B0604020202020204" charset="-122"/>
                        <a:cs typeface="Arial Unicode MS" panose="020B0604020202020204" charset="-122"/>
                      </a:endParaRPr>
                    </a:p>
                  </a:txBody>
                  <a:tcPr marL="0" marR="0" marT="139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ct val="100000"/>
                        </a:lnSpc>
                        <a:spcBef>
                          <a:spcPts val="830"/>
                        </a:spcBef>
                      </a:pPr>
                      <a:r>
                        <a:rPr sz="1200" dirty="0">
                          <a:latin typeface="Arial Unicode MS" panose="020B0604020202020204" charset="-122"/>
                          <a:cs typeface="Arial Unicode MS" panose="020B0604020202020204" charset="-122"/>
                        </a:rPr>
                        <a:t>支付宝、银行卡、</a:t>
                      </a:r>
                      <a:r>
                        <a:rPr sz="1200" spc="-15" dirty="0">
                          <a:latin typeface="Arial Unicode MS" panose="020B0604020202020204" charset="-122"/>
                          <a:cs typeface="Arial Unicode MS" panose="020B0604020202020204" charset="-122"/>
                        </a:rPr>
                        <a:t>Apple </a:t>
                      </a:r>
                      <a:r>
                        <a:rPr sz="1200" spc="-90" dirty="0">
                          <a:latin typeface="Arial Unicode MS" panose="020B0604020202020204" charset="-122"/>
                          <a:cs typeface="Arial Unicode MS" panose="020B0604020202020204" charset="-122"/>
                        </a:rPr>
                        <a:t>Pay</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05188">
                <a:tc>
                  <a:txBody>
                    <a:bodyPr/>
                    <a:lstStyle/>
                    <a:p>
                      <a:pPr marR="54610" algn="ctr">
                        <a:lnSpc>
                          <a:spcPct val="100000"/>
                        </a:lnSpc>
                        <a:spcBef>
                          <a:spcPts val="830"/>
                        </a:spcBef>
                      </a:pPr>
                      <a:r>
                        <a:rPr sz="1200" dirty="0">
                          <a:latin typeface="Arial Unicode MS" panose="020B0604020202020204" charset="-122"/>
                          <a:cs typeface="Arial Unicode MS" panose="020B0604020202020204" charset="-122"/>
                        </a:rPr>
                        <a:t>中国覆盖范围（市县区）</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ct val="100000"/>
                        </a:lnSpc>
                        <a:spcBef>
                          <a:spcPts val="830"/>
                        </a:spcBef>
                      </a:pPr>
                      <a:r>
                        <a:rPr sz="1200" b="1" spc="-80" dirty="0">
                          <a:solidFill>
                            <a:srgbClr val="970201"/>
                          </a:solidFill>
                          <a:latin typeface="Microsoft YaHei"/>
                          <a:cs typeface="Microsoft YaHei"/>
                        </a:rPr>
                        <a:t>&gt;2,800</a:t>
                      </a:r>
                      <a:endParaRPr sz="1200">
                        <a:latin typeface="Microsoft YaHei"/>
                        <a:cs typeface="Microsoft YaHei"/>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830"/>
                        </a:spcBef>
                      </a:pPr>
                      <a:r>
                        <a:rPr sz="1200" spc="-25" dirty="0">
                          <a:latin typeface="Arial Unicode MS" panose="020B0604020202020204" charset="-122"/>
                          <a:cs typeface="Arial Unicode MS" panose="020B0604020202020204" charset="-122"/>
                        </a:rPr>
                        <a:t>&gt;2,000</a:t>
                      </a:r>
                      <a:endParaRPr sz="1200">
                        <a:latin typeface="Arial Unicode MS" panose="020B0604020202020204" charset="-122"/>
                        <a:cs typeface="Arial Unicode MS" panose="020B0604020202020204" charset="-122"/>
                      </a:endParaRPr>
                    </a:p>
                  </a:txBody>
                  <a:tcPr marL="0" marR="0" marT="1054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bl>
          </a:graphicData>
        </a:graphic>
      </p:graphicFrame>
      <p:sp>
        <p:nvSpPr>
          <p:cNvPr id="8" name="object 8"/>
          <p:cNvSpPr txBox="1"/>
          <p:nvPr/>
        </p:nvSpPr>
        <p:spPr>
          <a:xfrm>
            <a:off x="335778" y="6406035"/>
            <a:ext cx="42418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来源：美团</a:t>
            </a:r>
            <a:r>
              <a:rPr sz="1100" spc="-45" dirty="0">
                <a:latin typeface="Arial Unicode MS" panose="020B0604020202020204" charset="-122"/>
                <a:cs typeface="Arial Unicode MS" panose="020B0604020202020204" charset="-122"/>
              </a:rPr>
              <a:t>2020</a:t>
            </a:r>
            <a:r>
              <a:rPr sz="1100" dirty="0">
                <a:latin typeface="Arial Unicode MS" panose="020B0604020202020204" charset="-122"/>
                <a:cs typeface="Arial Unicode MS" panose="020B0604020202020204" charset="-122"/>
              </a:rPr>
              <a:t>年三季度报，美团</a:t>
            </a:r>
            <a:r>
              <a:rPr sz="1100" spc="-45" dirty="0">
                <a:latin typeface="Arial Unicode MS" panose="020B0604020202020204" charset="-122"/>
                <a:cs typeface="Arial Unicode MS" panose="020B0604020202020204" charset="-122"/>
              </a:rPr>
              <a:t>2020</a:t>
            </a:r>
            <a:r>
              <a:rPr sz="1100" dirty="0">
                <a:latin typeface="Arial Unicode MS" panose="020B0604020202020204" charset="-122"/>
                <a:cs typeface="Arial Unicode MS" panose="020B0604020202020204" charset="-122"/>
              </a:rPr>
              <a:t>年中报，头豹研究院编辑整理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9" name="object 9"/>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20</a:t>
            </a:r>
            <a:endParaRPr sz="1050">
              <a:latin typeface="Microsoft YaHei"/>
              <a:cs typeface="Microsoft YaHei"/>
            </a:endParaRPr>
          </a:p>
        </p:txBody>
      </p:sp>
      <p:sp>
        <p:nvSpPr>
          <p:cNvPr id="10" name="object 10"/>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1" name="object 1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——餐饮外卖（</a:t>
            </a:r>
            <a:r>
              <a:rPr spc="-145" dirty="0"/>
              <a:t>5/</a:t>
            </a:r>
            <a:r>
              <a:rPr spc="-160" dirty="0"/>
              <a:t>5</a:t>
            </a:r>
            <a:r>
              <a:rPr dirty="0"/>
              <a:t>）</a:t>
            </a:r>
            <a:endParaRPr dirty="0"/>
          </a:p>
        </p:txBody>
      </p:sp>
      <p:sp>
        <p:nvSpPr>
          <p:cNvPr id="3" name="object 3"/>
          <p:cNvSpPr txBox="1"/>
          <p:nvPr/>
        </p:nvSpPr>
        <p:spPr>
          <a:xfrm>
            <a:off x="313033" y="432336"/>
            <a:ext cx="11214735"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美团餐饮外卖主要提供平台配送和商家自行配送两种配送模式，前者占主要地位，其订单量约为</a:t>
            </a:r>
            <a:r>
              <a:rPr sz="2000" spc="-125" dirty="0">
                <a:solidFill>
                  <a:srgbClr val="9A0000"/>
                </a:solidFill>
                <a:latin typeface="Arial Unicode MS" panose="020B0604020202020204" charset="-122"/>
                <a:cs typeface="Arial Unicode MS" panose="020B0604020202020204" charset="-122"/>
              </a:rPr>
              <a:t>60%-  </a:t>
            </a:r>
            <a:r>
              <a:rPr sz="2000" spc="-305" dirty="0">
                <a:solidFill>
                  <a:srgbClr val="9A0000"/>
                </a:solidFill>
                <a:latin typeface="Arial Unicode MS" panose="020B0604020202020204" charset="-122"/>
                <a:cs typeface="Arial Unicode MS" panose="020B0604020202020204" charset="-122"/>
              </a:rPr>
              <a:t>70%</a:t>
            </a:r>
            <a:r>
              <a:rPr sz="2000" dirty="0">
                <a:solidFill>
                  <a:srgbClr val="9A0000"/>
                </a:solidFill>
                <a:latin typeface="Arial Unicode MS" panose="020B0604020202020204" charset="-122"/>
                <a:cs typeface="Arial Unicode MS" panose="020B0604020202020204" charset="-122"/>
              </a:rPr>
              <a:t>。受新冠疫情冲击，加之美团推出</a:t>
            </a:r>
            <a:r>
              <a:rPr sz="2000" spc="45" dirty="0">
                <a:solidFill>
                  <a:srgbClr val="9A0000"/>
                </a:solidFill>
                <a:latin typeface="Arial Unicode MS" panose="020B0604020202020204" charset="-122"/>
                <a:cs typeface="Arial Unicode MS" panose="020B0604020202020204" charset="-122"/>
              </a:rPr>
              <a:t>“</a:t>
            </a:r>
            <a:r>
              <a:rPr sz="2000" dirty="0">
                <a:solidFill>
                  <a:srgbClr val="9A0000"/>
                </a:solidFill>
                <a:latin typeface="Arial Unicode MS" panose="020B0604020202020204" charset="-122"/>
                <a:cs typeface="Arial Unicode MS" panose="020B0604020202020204" charset="-122"/>
              </a:rPr>
              <a:t>返佣计划</a:t>
            </a:r>
            <a:r>
              <a:rPr sz="2000" spc="20" dirty="0">
                <a:solidFill>
                  <a:srgbClr val="9A0000"/>
                </a:solidFill>
                <a:latin typeface="Arial Unicode MS" panose="020B0604020202020204" charset="-122"/>
                <a:cs typeface="Arial Unicode MS" panose="020B0604020202020204" charset="-122"/>
              </a:rPr>
              <a:t>”，</a:t>
            </a:r>
            <a:r>
              <a:rPr sz="2000" dirty="0">
                <a:solidFill>
                  <a:srgbClr val="9A0000"/>
                </a:solidFill>
                <a:latin typeface="Arial Unicode MS" panose="020B0604020202020204" charset="-122"/>
                <a:cs typeface="Arial Unicode MS" panose="020B0604020202020204" charset="-122"/>
              </a:rPr>
              <a:t>预计美团餐饮外卖</a:t>
            </a:r>
            <a:r>
              <a:rPr sz="2000" spc="-65" dirty="0">
                <a:solidFill>
                  <a:srgbClr val="9A0000"/>
                </a:solidFill>
                <a:latin typeface="Arial Unicode MS" panose="020B0604020202020204" charset="-122"/>
                <a:cs typeface="Arial Unicode MS" panose="020B0604020202020204" charset="-122"/>
              </a:rPr>
              <a:t>2020</a:t>
            </a:r>
            <a:r>
              <a:rPr sz="2000" dirty="0">
                <a:solidFill>
                  <a:srgbClr val="9A0000"/>
                </a:solidFill>
                <a:latin typeface="Arial Unicode MS" panose="020B0604020202020204" charset="-122"/>
                <a:cs typeface="Arial Unicode MS" panose="020B0604020202020204" charset="-122"/>
              </a:rPr>
              <a:t>年的佣金变现率有所下降</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33655">
              <a:lnSpc>
                <a:spcPct val="100000"/>
              </a:lnSpc>
              <a:tabLst>
                <a:tab pos="7733030" algn="l"/>
              </a:tabLst>
            </a:pPr>
            <a:r>
              <a:rPr sz="2100" b="1" baseline="2000" dirty="0">
                <a:latin typeface="Microsoft YaHei"/>
                <a:cs typeface="Microsoft YaHei"/>
              </a:rPr>
              <a:t>美团餐饮外卖主要配送模式分析</a:t>
            </a:r>
            <a:r>
              <a:rPr sz="2100" b="1" spc="-112" baseline="2000" dirty="0">
                <a:latin typeface="Microsoft YaHei"/>
                <a:cs typeface="Microsoft YaHei"/>
              </a:rPr>
              <a:t>，2020</a:t>
            </a:r>
            <a:r>
              <a:rPr sz="2100" b="1" baseline="2000" dirty="0">
                <a:latin typeface="Microsoft YaHei"/>
                <a:cs typeface="Microsoft YaHei"/>
              </a:rPr>
              <a:t>年	</a:t>
            </a:r>
            <a:r>
              <a:rPr sz="1400" b="1" dirty="0">
                <a:latin typeface="Microsoft YaHei"/>
                <a:cs typeface="Microsoft YaHei"/>
              </a:rPr>
              <a:t>头豹洞察</a:t>
            </a:r>
            <a:endParaRPr sz="1400">
              <a:latin typeface="Microsoft YaHei"/>
              <a:cs typeface="Microsoft YaHei"/>
            </a:endParaRPr>
          </a:p>
        </p:txBody>
      </p:sp>
      <p:sp>
        <p:nvSpPr>
          <p:cNvPr id="4" name="object 4"/>
          <p:cNvSpPr/>
          <p:nvPr/>
        </p:nvSpPr>
        <p:spPr>
          <a:xfrm>
            <a:off x="8048198" y="1808162"/>
            <a:ext cx="3801110" cy="4476750"/>
          </a:xfrm>
          <a:custGeom>
            <a:avLst/>
            <a:gdLst/>
            <a:ahLst/>
            <a:cxnLst/>
            <a:rect l="l" t="t" r="r" b="b"/>
            <a:pathLst>
              <a:path w="3801109" h="4476750">
                <a:moveTo>
                  <a:pt x="3800733" y="4476308"/>
                </a:moveTo>
                <a:lnTo>
                  <a:pt x="0" y="4476308"/>
                </a:lnTo>
                <a:lnTo>
                  <a:pt x="0" y="0"/>
                </a:lnTo>
                <a:lnTo>
                  <a:pt x="3800733" y="0"/>
                </a:lnTo>
                <a:lnTo>
                  <a:pt x="3800733" y="4476308"/>
                </a:lnTo>
                <a:close/>
              </a:path>
            </a:pathLst>
          </a:custGeom>
          <a:solidFill>
            <a:srgbClr val="EFEFF1"/>
          </a:solidFill>
        </p:spPr>
        <p:txBody>
          <a:bodyPr wrap="square" lIns="0" tIns="0" rIns="0" bIns="0" rtlCol="0"/>
          <a:lstStyle/>
          <a:p/>
        </p:txBody>
      </p:sp>
      <p:sp>
        <p:nvSpPr>
          <p:cNvPr id="5" name="object 5"/>
          <p:cNvSpPr txBox="1"/>
          <p:nvPr/>
        </p:nvSpPr>
        <p:spPr>
          <a:xfrm>
            <a:off x="8102173" y="2623475"/>
            <a:ext cx="3733800" cy="574040"/>
          </a:xfrm>
          <a:prstGeom prst="rect">
            <a:avLst/>
          </a:prstGeom>
        </p:spPr>
        <p:txBody>
          <a:bodyPr vert="horz" wrap="square" lIns="0" tIns="12700" rIns="0" bIns="0" rtlCol="0">
            <a:spAutoFit/>
          </a:bodyPr>
          <a:lstStyle/>
          <a:p>
            <a:pPr marL="184150" marR="5080" indent="-171450">
              <a:lnSpc>
                <a:spcPct val="150000"/>
              </a:lnSpc>
              <a:spcBef>
                <a:spcPts val="100"/>
              </a:spcBef>
              <a:buSzPct val="92000"/>
              <a:buFont typeface="Wingdings" panose="05000000000000000000"/>
              <a:buChar char=""/>
              <a:tabLst>
                <a:tab pos="184150" algn="l"/>
              </a:tabLst>
            </a:pPr>
            <a:r>
              <a:rPr sz="1200" b="1" spc="-80" dirty="0">
                <a:solidFill>
                  <a:srgbClr val="970201"/>
                </a:solidFill>
                <a:latin typeface="Microsoft YaHei"/>
                <a:cs typeface="Microsoft YaHei"/>
              </a:rPr>
              <a:t>202</a:t>
            </a:r>
            <a:r>
              <a:rPr sz="1200" b="1" spc="-90" dirty="0">
                <a:solidFill>
                  <a:srgbClr val="970201"/>
                </a:solidFill>
                <a:latin typeface="Microsoft YaHei"/>
                <a:cs typeface="Microsoft YaHei"/>
              </a:rPr>
              <a:t>0</a:t>
            </a:r>
            <a:r>
              <a:rPr sz="1200" b="1" dirty="0">
                <a:solidFill>
                  <a:srgbClr val="970201"/>
                </a:solidFill>
                <a:latin typeface="Microsoft YaHei"/>
                <a:cs typeface="Microsoft YaHei"/>
              </a:rPr>
              <a:t>年美团餐饮外卖业务佣金变现率将有所下降：</a:t>
            </a:r>
            <a:r>
              <a:rPr sz="1200" dirty="0">
                <a:latin typeface="Arial Unicode MS" panose="020B0604020202020204" charset="-122"/>
                <a:cs typeface="Arial Unicode MS" panose="020B0604020202020204" charset="-122"/>
              </a:rPr>
              <a:t>美 团餐饮外卖主要分为两种配送模式：</a:t>
            </a:r>
            <a:r>
              <a:rPr sz="1200" b="1" dirty="0">
                <a:latin typeface="Microsoft YaHei"/>
                <a:cs typeface="Microsoft YaHei"/>
              </a:rPr>
              <a:t>平台配送和商家</a:t>
            </a:r>
            <a:endParaRPr sz="1200">
              <a:latin typeface="Microsoft YaHei"/>
              <a:cs typeface="Microsoft YaHei"/>
            </a:endParaRPr>
          </a:p>
        </p:txBody>
      </p:sp>
      <p:sp>
        <p:nvSpPr>
          <p:cNvPr id="6" name="object 6"/>
          <p:cNvSpPr txBox="1"/>
          <p:nvPr/>
        </p:nvSpPr>
        <p:spPr>
          <a:xfrm>
            <a:off x="8273623" y="3263554"/>
            <a:ext cx="3638550"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Microsoft YaHei"/>
                <a:cs typeface="Microsoft YaHei"/>
              </a:rPr>
              <a:t>自行配送</a:t>
            </a:r>
            <a:r>
              <a:rPr sz="1200" dirty="0">
                <a:latin typeface="Arial Unicode MS" panose="020B0604020202020204" charset="-122"/>
                <a:cs typeface="Arial Unicode MS" panose="020B0604020202020204" charset="-122"/>
              </a:rPr>
              <a:t>。当前美团平台配送的订单量约为</a:t>
            </a:r>
            <a:r>
              <a:rPr sz="1200" b="1" spc="-165" dirty="0">
                <a:solidFill>
                  <a:srgbClr val="970201"/>
                </a:solidFill>
                <a:latin typeface="Microsoft YaHei"/>
                <a:cs typeface="Microsoft YaHei"/>
              </a:rPr>
              <a:t>60%-70%</a:t>
            </a:r>
            <a:r>
              <a:rPr sz="1200" spc="-165"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p:txBody>
      </p:sp>
      <p:sp>
        <p:nvSpPr>
          <p:cNvPr id="7" name="object 7"/>
          <p:cNvSpPr txBox="1"/>
          <p:nvPr/>
        </p:nvSpPr>
        <p:spPr>
          <a:xfrm>
            <a:off x="8273623" y="3446434"/>
            <a:ext cx="3573779" cy="1947545"/>
          </a:xfrm>
          <a:prstGeom prst="rect">
            <a:avLst/>
          </a:prstGeom>
        </p:spPr>
        <p:txBody>
          <a:bodyPr vert="horz" wrap="square" lIns="0" tIns="13335" rIns="0" bIns="0" rtlCol="0">
            <a:spAutoFit/>
          </a:bodyPr>
          <a:lstStyle/>
          <a:p>
            <a:pPr marL="12700" marR="5080">
              <a:lnSpc>
                <a:spcPct val="149000"/>
              </a:lnSpc>
              <a:spcBef>
                <a:spcPts val="105"/>
              </a:spcBef>
            </a:pPr>
            <a:r>
              <a:rPr sz="1200" dirty="0">
                <a:latin typeface="Arial Unicode MS" panose="020B0604020202020204" charset="-122"/>
                <a:cs typeface="Arial Unicode MS" panose="020B0604020202020204" charset="-122"/>
              </a:rPr>
              <a:t>此模式下，美团的佣金率约为</a:t>
            </a:r>
            <a:r>
              <a:rPr sz="1200" b="1" spc="-165" dirty="0">
                <a:solidFill>
                  <a:srgbClr val="970201"/>
                </a:solidFill>
                <a:latin typeface="Microsoft YaHei"/>
                <a:cs typeface="Microsoft YaHei"/>
              </a:rPr>
              <a:t>15%-25%</a:t>
            </a:r>
            <a:r>
              <a:rPr sz="1200" spc="-16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而商家自行 配送模式下，美团的佣金率约为</a:t>
            </a:r>
            <a:r>
              <a:rPr sz="1200" b="1" spc="-190" dirty="0">
                <a:solidFill>
                  <a:srgbClr val="970201"/>
                </a:solidFill>
                <a:latin typeface="Microsoft YaHei"/>
                <a:cs typeface="Microsoft YaHei"/>
              </a:rPr>
              <a:t>5%-10</a:t>
            </a:r>
            <a:r>
              <a:rPr sz="1200" b="1" spc="-280" dirty="0">
                <a:solidFill>
                  <a:srgbClr val="970201"/>
                </a:solidFill>
                <a:latin typeface="Microsoft YaHei"/>
                <a:cs typeface="Microsoft YaHei"/>
              </a:rPr>
              <a:t>%</a:t>
            </a:r>
            <a:r>
              <a:rPr sz="1200" dirty="0">
                <a:latin typeface="Arial Unicode MS" panose="020B0604020202020204" charset="-122"/>
                <a:cs typeface="Arial Unicode MS" panose="020B0604020202020204" charset="-122"/>
              </a:rPr>
              <a:t>。</a:t>
            </a:r>
            <a:r>
              <a:rPr sz="1200" spc="-45" dirty="0">
                <a:latin typeface="Arial Unicode MS" panose="020B0604020202020204" charset="-122"/>
                <a:cs typeface="Arial Unicode MS" panose="020B0604020202020204" charset="-122"/>
              </a:rPr>
              <a:t>201</a:t>
            </a:r>
            <a:r>
              <a:rPr sz="1200" spc="-20" dirty="0">
                <a:latin typeface="Arial Unicode MS" panose="020B0604020202020204" charset="-122"/>
                <a:cs typeface="Arial Unicode MS" panose="020B0604020202020204" charset="-122"/>
              </a:rPr>
              <a:t>9</a:t>
            </a:r>
            <a:r>
              <a:rPr sz="1200" dirty="0">
                <a:latin typeface="Arial Unicode MS" panose="020B0604020202020204" charset="-122"/>
                <a:cs typeface="Arial Unicode MS" panose="020B0604020202020204" charset="-122"/>
              </a:rPr>
              <a:t>年美团 餐饮外卖佣金变现率约</a:t>
            </a:r>
            <a:r>
              <a:rPr sz="1200" b="1" spc="-175" dirty="0">
                <a:solidFill>
                  <a:srgbClr val="970201"/>
                </a:solidFill>
                <a:latin typeface="Microsoft YaHei"/>
                <a:cs typeface="Microsoft YaHei"/>
              </a:rPr>
              <a:t>13%</a:t>
            </a:r>
            <a:r>
              <a:rPr sz="1200" spc="-17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受</a:t>
            </a:r>
            <a:r>
              <a:rPr sz="1200" spc="-35"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年初新冠疫情冲 击，加之美团为扶持中小商户，推出</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返佣计划</a:t>
            </a:r>
            <a:r>
              <a:rPr sz="1200" spc="1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对 全中国范围内优质餐饮外卖商户、尤其经营情况受疫 情影响较大的商户，按不低于</a:t>
            </a:r>
            <a:r>
              <a:rPr sz="1200" b="1" spc="-229" dirty="0">
                <a:solidFill>
                  <a:srgbClr val="970201"/>
                </a:solidFill>
                <a:latin typeface="Microsoft YaHei"/>
                <a:cs typeface="Microsoft YaHei"/>
              </a:rPr>
              <a:t>3%-5%</a:t>
            </a:r>
            <a:r>
              <a:rPr sz="1200" dirty="0">
                <a:latin typeface="Arial Unicode MS" panose="020B0604020202020204" charset="-122"/>
                <a:cs typeface="Arial Unicode MS" panose="020B0604020202020204" charset="-122"/>
              </a:rPr>
              <a:t>的比例返还外卖 佣金），</a:t>
            </a:r>
            <a:r>
              <a:rPr sz="1250" b="1" u="heavy" spc="-50" dirty="0">
                <a:uFill>
                  <a:solidFill>
                    <a:srgbClr val="000000"/>
                  </a:solidFill>
                </a:uFill>
                <a:latin typeface="Microsoft JhengHei"/>
                <a:cs typeface="Microsoft JhengHei"/>
              </a:rPr>
              <a:t>预计</a:t>
            </a:r>
            <a:r>
              <a:rPr sz="1250" b="1" u="heavy" spc="-90" dirty="0">
                <a:uFill>
                  <a:solidFill>
                    <a:srgbClr val="000000"/>
                  </a:solidFill>
                </a:uFill>
                <a:latin typeface="Microsoft JhengHei"/>
                <a:cs typeface="Microsoft JhengHei"/>
              </a:rPr>
              <a:t>2020</a:t>
            </a:r>
            <a:r>
              <a:rPr sz="1250" b="1" u="heavy" spc="-50" dirty="0">
                <a:uFill>
                  <a:solidFill>
                    <a:srgbClr val="000000"/>
                  </a:solidFill>
                </a:uFill>
                <a:latin typeface="Microsoft JhengHei"/>
                <a:cs typeface="Microsoft JhengHei"/>
              </a:rPr>
              <a:t>年该业务的佣金变现率有所下降</a:t>
            </a:r>
            <a:endParaRPr sz="1250">
              <a:latin typeface="Microsoft JhengHei"/>
              <a:cs typeface="Microsoft JhengHei"/>
            </a:endParaRPr>
          </a:p>
        </p:txBody>
      </p:sp>
      <p:sp>
        <p:nvSpPr>
          <p:cNvPr id="8" name="object 8"/>
          <p:cNvSpPr txBox="1"/>
          <p:nvPr/>
        </p:nvSpPr>
        <p:spPr>
          <a:xfrm>
            <a:off x="1916705" y="1765600"/>
            <a:ext cx="6350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53535"/>
                </a:solidFill>
                <a:latin typeface="Microsoft YaHei"/>
                <a:cs typeface="Microsoft YaHei"/>
              </a:rPr>
              <a:t>美团配送</a:t>
            </a:r>
            <a:endParaRPr sz="1200">
              <a:latin typeface="Microsoft YaHei"/>
              <a:cs typeface="Microsoft YaHei"/>
            </a:endParaRPr>
          </a:p>
        </p:txBody>
      </p:sp>
      <p:sp>
        <p:nvSpPr>
          <p:cNvPr id="9" name="object 9"/>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10" name="object 10"/>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11" name="object 11"/>
          <p:cNvSpPr txBox="1"/>
          <p:nvPr/>
        </p:nvSpPr>
        <p:spPr>
          <a:xfrm>
            <a:off x="1772806" y="4663754"/>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专送骑手</a:t>
            </a:r>
            <a:endParaRPr sz="1200">
              <a:latin typeface="Arial Unicode MS" panose="020B0604020202020204" charset="-122"/>
              <a:cs typeface="Arial Unicode MS" panose="020B0604020202020204" charset="-122"/>
            </a:endParaRPr>
          </a:p>
        </p:txBody>
      </p:sp>
      <p:sp>
        <p:nvSpPr>
          <p:cNvPr id="12" name="object 12"/>
          <p:cNvSpPr txBox="1"/>
          <p:nvPr/>
        </p:nvSpPr>
        <p:spPr>
          <a:xfrm>
            <a:off x="572342" y="2439561"/>
            <a:ext cx="922019" cy="455295"/>
          </a:xfrm>
          <a:prstGeom prst="rect">
            <a:avLst/>
          </a:prstGeom>
          <a:solidFill>
            <a:srgbClr val="970201"/>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p:txBody>
      </p:sp>
      <p:sp>
        <p:nvSpPr>
          <p:cNvPr id="13" name="object 13"/>
          <p:cNvSpPr txBox="1"/>
          <p:nvPr/>
        </p:nvSpPr>
        <p:spPr>
          <a:xfrm>
            <a:off x="5778500" y="1765600"/>
            <a:ext cx="6350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53535"/>
                </a:solidFill>
                <a:latin typeface="Microsoft YaHei"/>
                <a:cs typeface="Microsoft YaHei"/>
              </a:rPr>
              <a:t>商家配送</a:t>
            </a:r>
            <a:endParaRPr sz="1200">
              <a:latin typeface="Microsoft YaHei"/>
              <a:cs typeface="Microsoft YaHei"/>
            </a:endParaRPr>
          </a:p>
        </p:txBody>
      </p:sp>
      <p:grpSp>
        <p:nvGrpSpPr>
          <p:cNvPr id="14" name="object 14"/>
          <p:cNvGrpSpPr/>
          <p:nvPr/>
        </p:nvGrpSpPr>
        <p:grpSpPr>
          <a:xfrm>
            <a:off x="572342" y="3920180"/>
            <a:ext cx="922019" cy="455295"/>
            <a:chOff x="572342" y="3920180"/>
            <a:chExt cx="922019" cy="455295"/>
          </a:xfrm>
        </p:grpSpPr>
        <p:sp>
          <p:nvSpPr>
            <p:cNvPr id="15" name="object 15"/>
            <p:cNvSpPr/>
            <p:nvPr/>
          </p:nvSpPr>
          <p:spPr>
            <a:xfrm>
              <a:off x="578692" y="3926530"/>
              <a:ext cx="909319" cy="442595"/>
            </a:xfrm>
            <a:custGeom>
              <a:avLst/>
              <a:gdLst/>
              <a:ahLst/>
              <a:cxnLst/>
              <a:rect l="l" t="t" r="r" b="b"/>
              <a:pathLst>
                <a:path w="909319" h="442595">
                  <a:moveTo>
                    <a:pt x="908998" y="442181"/>
                  </a:moveTo>
                  <a:lnTo>
                    <a:pt x="0" y="442181"/>
                  </a:lnTo>
                  <a:lnTo>
                    <a:pt x="0" y="0"/>
                  </a:lnTo>
                  <a:lnTo>
                    <a:pt x="908998" y="0"/>
                  </a:lnTo>
                  <a:lnTo>
                    <a:pt x="908998" y="442181"/>
                  </a:lnTo>
                  <a:close/>
                </a:path>
              </a:pathLst>
            </a:custGeom>
            <a:solidFill>
              <a:srgbClr val="ADB4B7"/>
            </a:solidFill>
          </p:spPr>
          <p:txBody>
            <a:bodyPr wrap="square" lIns="0" tIns="0" rIns="0" bIns="0" rtlCol="0"/>
            <a:lstStyle/>
            <a:p/>
          </p:txBody>
        </p:sp>
        <p:sp>
          <p:nvSpPr>
            <p:cNvPr id="16" name="object 16"/>
            <p:cNvSpPr/>
            <p:nvPr/>
          </p:nvSpPr>
          <p:spPr>
            <a:xfrm>
              <a:off x="578692" y="3926530"/>
              <a:ext cx="909319" cy="442595"/>
            </a:xfrm>
            <a:custGeom>
              <a:avLst/>
              <a:gdLst/>
              <a:ahLst/>
              <a:cxnLst/>
              <a:rect l="l" t="t" r="r" b="b"/>
              <a:pathLst>
                <a:path w="909319" h="442595">
                  <a:moveTo>
                    <a:pt x="0" y="0"/>
                  </a:moveTo>
                  <a:lnTo>
                    <a:pt x="908998" y="0"/>
                  </a:lnTo>
                  <a:lnTo>
                    <a:pt x="908998" y="442181"/>
                  </a:lnTo>
                  <a:lnTo>
                    <a:pt x="0" y="442181"/>
                  </a:lnTo>
                  <a:lnTo>
                    <a:pt x="0" y="0"/>
                  </a:lnTo>
                  <a:close/>
                </a:path>
              </a:pathLst>
            </a:custGeom>
            <a:ln w="12700">
              <a:solidFill>
                <a:srgbClr val="ADB4B7"/>
              </a:solidFill>
            </a:ln>
          </p:spPr>
          <p:txBody>
            <a:bodyPr wrap="square" lIns="0" tIns="0" rIns="0" bIns="0" rtlCol="0"/>
            <a:lstStyle/>
            <a:p/>
          </p:txBody>
        </p:sp>
      </p:grpSp>
      <p:sp>
        <p:nvSpPr>
          <p:cNvPr id="17" name="object 17"/>
          <p:cNvSpPr txBox="1"/>
          <p:nvPr/>
        </p:nvSpPr>
        <p:spPr>
          <a:xfrm>
            <a:off x="572342" y="3920180"/>
            <a:ext cx="922019" cy="455295"/>
          </a:xfrm>
          <a:prstGeom prst="rect">
            <a:avLst/>
          </a:prstGeom>
        </p:spPr>
        <p:txBody>
          <a:bodyPr vert="horz" wrap="square" lIns="0" tIns="125730" rIns="0" bIns="0" rtlCol="0">
            <a:spAutoFit/>
          </a:bodyPr>
          <a:lstStyle/>
          <a:p>
            <a:pPr marL="231775">
              <a:lnSpc>
                <a:spcPct val="100000"/>
              </a:lnSpc>
              <a:spcBef>
                <a:spcPts val="990"/>
              </a:spcBef>
            </a:pPr>
            <a:r>
              <a:rPr sz="1200" dirty="0">
                <a:solidFill>
                  <a:srgbClr val="FFFFFF"/>
                </a:solidFill>
                <a:latin typeface="Arial Unicode MS" panose="020B0604020202020204" charset="-122"/>
                <a:cs typeface="Arial Unicode MS" panose="020B0604020202020204" charset="-122"/>
              </a:rPr>
              <a:t>消费者</a:t>
            </a:r>
            <a:endParaRPr sz="1200">
              <a:latin typeface="Arial Unicode MS" panose="020B0604020202020204" charset="-122"/>
              <a:cs typeface="Arial Unicode MS" panose="020B0604020202020204" charset="-122"/>
            </a:endParaRPr>
          </a:p>
        </p:txBody>
      </p:sp>
      <p:grpSp>
        <p:nvGrpSpPr>
          <p:cNvPr id="18" name="object 18"/>
          <p:cNvGrpSpPr/>
          <p:nvPr/>
        </p:nvGrpSpPr>
        <p:grpSpPr>
          <a:xfrm>
            <a:off x="2800768" y="2456028"/>
            <a:ext cx="922019" cy="455295"/>
            <a:chOff x="2800768" y="2456028"/>
            <a:chExt cx="922019" cy="455295"/>
          </a:xfrm>
        </p:grpSpPr>
        <p:sp>
          <p:nvSpPr>
            <p:cNvPr id="19" name="object 19"/>
            <p:cNvSpPr/>
            <p:nvPr/>
          </p:nvSpPr>
          <p:spPr>
            <a:xfrm>
              <a:off x="2807118" y="2462378"/>
              <a:ext cx="909319" cy="442595"/>
            </a:xfrm>
            <a:custGeom>
              <a:avLst/>
              <a:gdLst/>
              <a:ahLst/>
              <a:cxnLst/>
              <a:rect l="l" t="t" r="r" b="b"/>
              <a:pathLst>
                <a:path w="909320" h="442594">
                  <a:moveTo>
                    <a:pt x="908998" y="442182"/>
                  </a:moveTo>
                  <a:lnTo>
                    <a:pt x="0" y="442182"/>
                  </a:lnTo>
                  <a:lnTo>
                    <a:pt x="0" y="0"/>
                  </a:lnTo>
                  <a:lnTo>
                    <a:pt x="908998" y="0"/>
                  </a:lnTo>
                  <a:lnTo>
                    <a:pt x="908998" y="442182"/>
                  </a:lnTo>
                  <a:close/>
                </a:path>
              </a:pathLst>
            </a:custGeom>
            <a:solidFill>
              <a:srgbClr val="ADB4B7"/>
            </a:solidFill>
          </p:spPr>
          <p:txBody>
            <a:bodyPr wrap="square" lIns="0" tIns="0" rIns="0" bIns="0" rtlCol="0"/>
            <a:lstStyle/>
            <a:p/>
          </p:txBody>
        </p:sp>
        <p:sp>
          <p:nvSpPr>
            <p:cNvPr id="20" name="object 20"/>
            <p:cNvSpPr/>
            <p:nvPr/>
          </p:nvSpPr>
          <p:spPr>
            <a:xfrm>
              <a:off x="2807118" y="2462378"/>
              <a:ext cx="909319" cy="442595"/>
            </a:xfrm>
            <a:custGeom>
              <a:avLst/>
              <a:gdLst/>
              <a:ahLst/>
              <a:cxnLst/>
              <a:rect l="l" t="t" r="r" b="b"/>
              <a:pathLst>
                <a:path w="909320" h="442594">
                  <a:moveTo>
                    <a:pt x="0" y="0"/>
                  </a:moveTo>
                  <a:lnTo>
                    <a:pt x="908998" y="0"/>
                  </a:lnTo>
                  <a:lnTo>
                    <a:pt x="908998" y="442182"/>
                  </a:lnTo>
                  <a:lnTo>
                    <a:pt x="0" y="442182"/>
                  </a:lnTo>
                  <a:lnTo>
                    <a:pt x="0" y="0"/>
                  </a:lnTo>
                  <a:close/>
                </a:path>
              </a:pathLst>
            </a:custGeom>
            <a:ln w="12700">
              <a:solidFill>
                <a:srgbClr val="ADB4B7"/>
              </a:solidFill>
            </a:ln>
          </p:spPr>
          <p:txBody>
            <a:bodyPr wrap="square" lIns="0" tIns="0" rIns="0" bIns="0" rtlCol="0"/>
            <a:lstStyle/>
            <a:p/>
          </p:txBody>
        </p:sp>
      </p:grpSp>
      <p:sp>
        <p:nvSpPr>
          <p:cNvPr id="21" name="object 21"/>
          <p:cNvSpPr txBox="1"/>
          <p:nvPr/>
        </p:nvSpPr>
        <p:spPr>
          <a:xfrm>
            <a:off x="2800768" y="2456028"/>
            <a:ext cx="922019" cy="455295"/>
          </a:xfrm>
          <a:prstGeom prst="rect">
            <a:avLst/>
          </a:prstGeom>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sp>
        <p:nvSpPr>
          <p:cNvPr id="22" name="object 22"/>
          <p:cNvSpPr txBox="1"/>
          <p:nvPr/>
        </p:nvSpPr>
        <p:spPr>
          <a:xfrm>
            <a:off x="1747821" y="5679397"/>
            <a:ext cx="922019" cy="455295"/>
          </a:xfrm>
          <a:prstGeom prst="rect">
            <a:avLst/>
          </a:prstGeom>
          <a:solidFill>
            <a:srgbClr val="ADB4B7"/>
          </a:solidFill>
        </p:spPr>
        <p:txBody>
          <a:bodyPr vert="horz" wrap="square" lIns="0" tIns="125730" rIns="0" bIns="0" rtlCol="0">
            <a:spAutoFit/>
          </a:bodyPr>
          <a:lstStyle/>
          <a:p>
            <a:pPr marL="155575">
              <a:lnSpc>
                <a:spcPct val="100000"/>
              </a:lnSpc>
              <a:spcBef>
                <a:spcPts val="990"/>
              </a:spcBef>
            </a:pPr>
            <a:r>
              <a:rPr sz="1200" dirty="0">
                <a:solidFill>
                  <a:srgbClr val="FFFFFF"/>
                </a:solidFill>
                <a:latin typeface="Arial Unicode MS" panose="020B0604020202020204" charset="-122"/>
                <a:cs typeface="Arial Unicode MS" panose="020B0604020202020204" charset="-122"/>
              </a:rPr>
              <a:t>合作公司</a:t>
            </a:r>
            <a:endParaRPr sz="1200">
              <a:latin typeface="Arial Unicode MS" panose="020B0604020202020204" charset="-122"/>
              <a:cs typeface="Arial Unicode MS" panose="020B0604020202020204" charset="-122"/>
            </a:endParaRPr>
          </a:p>
        </p:txBody>
      </p:sp>
      <p:sp>
        <p:nvSpPr>
          <p:cNvPr id="23" name="object 23"/>
          <p:cNvSpPr txBox="1"/>
          <p:nvPr/>
        </p:nvSpPr>
        <p:spPr>
          <a:xfrm>
            <a:off x="3301782" y="5679397"/>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骑手</a:t>
            </a:r>
            <a:endParaRPr sz="1200">
              <a:latin typeface="Arial Unicode MS" panose="020B0604020202020204" charset="-122"/>
              <a:cs typeface="Arial Unicode MS" panose="020B0604020202020204" charset="-122"/>
            </a:endParaRPr>
          </a:p>
        </p:txBody>
      </p:sp>
      <p:sp>
        <p:nvSpPr>
          <p:cNvPr id="24" name="object 24"/>
          <p:cNvSpPr txBox="1"/>
          <p:nvPr/>
        </p:nvSpPr>
        <p:spPr>
          <a:xfrm>
            <a:off x="302623" y="3299582"/>
            <a:ext cx="723900" cy="360680"/>
          </a:xfrm>
          <a:prstGeom prst="rect">
            <a:avLst/>
          </a:prstGeom>
        </p:spPr>
        <p:txBody>
          <a:bodyPr vert="horz" wrap="square" lIns="0" tIns="12700" rIns="0" bIns="0" rtlCol="0">
            <a:spAutoFit/>
          </a:bodyPr>
          <a:lstStyle/>
          <a:p>
            <a:pPr algn="ctr">
              <a:lnSpc>
                <a:spcPct val="100000"/>
              </a:lnSpc>
              <a:spcBef>
                <a:spcPts val="100"/>
              </a:spcBef>
            </a:pPr>
            <a:r>
              <a:rPr sz="1100" b="1" dirty="0">
                <a:solidFill>
                  <a:srgbClr val="353535"/>
                </a:solidFill>
                <a:latin typeface="Microsoft YaHei"/>
                <a:cs typeface="Microsoft YaHei"/>
              </a:rPr>
              <a:t>支付订单额</a:t>
            </a:r>
            <a:endParaRPr sz="1100">
              <a:latin typeface="Microsoft YaHei"/>
              <a:cs typeface="Microsoft YaHei"/>
            </a:endParaRPr>
          </a:p>
          <a:p>
            <a:pPr algn="ctr">
              <a:lnSpc>
                <a:spcPct val="100000"/>
              </a:lnSpc>
            </a:pPr>
            <a:r>
              <a:rPr sz="1100" b="1" spc="-80" dirty="0">
                <a:solidFill>
                  <a:srgbClr val="353535"/>
                </a:solidFill>
                <a:latin typeface="Microsoft YaHei"/>
                <a:cs typeface="Microsoft YaHei"/>
              </a:rPr>
              <a:t>+</a:t>
            </a:r>
            <a:r>
              <a:rPr sz="1100" b="1" dirty="0">
                <a:solidFill>
                  <a:srgbClr val="353535"/>
                </a:solidFill>
                <a:latin typeface="Microsoft YaHei"/>
                <a:cs typeface="Microsoft YaHei"/>
              </a:rPr>
              <a:t>配送费</a:t>
            </a:r>
            <a:endParaRPr sz="1100">
              <a:latin typeface="Microsoft YaHei"/>
              <a:cs typeface="Microsoft YaHei"/>
            </a:endParaRPr>
          </a:p>
        </p:txBody>
      </p:sp>
      <p:sp>
        <p:nvSpPr>
          <p:cNvPr id="25" name="object 25"/>
          <p:cNvSpPr txBox="1"/>
          <p:nvPr/>
        </p:nvSpPr>
        <p:spPr>
          <a:xfrm>
            <a:off x="334963" y="4582147"/>
            <a:ext cx="3936365" cy="1692275"/>
          </a:xfrm>
          <a:prstGeom prst="rect">
            <a:avLst/>
          </a:prstGeom>
          <a:ln w="12700">
            <a:solidFill>
              <a:srgbClr val="E5E5E5"/>
            </a:solidFill>
          </a:ln>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spcBef>
                <a:spcPts val="30"/>
              </a:spcBef>
            </a:pPr>
            <a:endParaRPr sz="1450">
              <a:latin typeface="Times New Roman" panose="02020603050405020304"/>
              <a:cs typeface="Times New Roman" panose="02020603050405020304"/>
            </a:endParaRPr>
          </a:p>
          <a:p>
            <a:pPr marL="1224280">
              <a:lnSpc>
                <a:spcPct val="100000"/>
              </a:lnSpc>
            </a:pPr>
            <a:r>
              <a:rPr sz="1100" b="1" dirty="0">
                <a:solidFill>
                  <a:srgbClr val="353535"/>
                </a:solidFill>
                <a:latin typeface="Microsoft YaHei"/>
                <a:cs typeface="Microsoft YaHei"/>
              </a:rPr>
              <a:t>人工成本</a:t>
            </a:r>
            <a:endParaRPr sz="1100">
              <a:latin typeface="Microsoft YaHei"/>
              <a:cs typeface="Microsoft YaHei"/>
            </a:endParaRPr>
          </a:p>
          <a:p>
            <a:pPr>
              <a:lnSpc>
                <a:spcPct val="100000"/>
              </a:lnSpc>
              <a:spcBef>
                <a:spcPts val="25"/>
              </a:spcBef>
            </a:pPr>
            <a:endParaRPr sz="950">
              <a:latin typeface="Microsoft YaHei"/>
              <a:cs typeface="Microsoft YaHei"/>
            </a:endParaRPr>
          </a:p>
          <a:p>
            <a:pPr marL="2341880">
              <a:lnSpc>
                <a:spcPct val="100000"/>
              </a:lnSpc>
              <a:spcBef>
                <a:spcPts val="5"/>
              </a:spcBef>
            </a:pPr>
            <a:r>
              <a:rPr sz="1100" b="1" dirty="0">
                <a:solidFill>
                  <a:srgbClr val="353535"/>
                </a:solidFill>
                <a:latin typeface="Microsoft YaHei"/>
                <a:cs typeface="Microsoft YaHei"/>
              </a:rPr>
              <a:t>工资分发</a:t>
            </a:r>
            <a:endParaRPr sz="1100">
              <a:latin typeface="Microsoft YaHei"/>
              <a:cs typeface="Microsoft YaHei"/>
            </a:endParaRPr>
          </a:p>
        </p:txBody>
      </p:sp>
      <p:sp>
        <p:nvSpPr>
          <p:cNvPr id="26" name="object 26"/>
          <p:cNvSpPr txBox="1"/>
          <p:nvPr/>
        </p:nvSpPr>
        <p:spPr>
          <a:xfrm>
            <a:off x="4772178" y="2699872"/>
            <a:ext cx="922019" cy="455295"/>
          </a:xfrm>
          <a:prstGeom prst="rect">
            <a:avLst/>
          </a:prstGeom>
          <a:solidFill>
            <a:srgbClr val="970201"/>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p:txBody>
      </p:sp>
      <p:sp>
        <p:nvSpPr>
          <p:cNvPr id="27" name="object 27"/>
          <p:cNvSpPr txBox="1"/>
          <p:nvPr/>
        </p:nvSpPr>
        <p:spPr>
          <a:xfrm>
            <a:off x="5643102" y="5507854"/>
            <a:ext cx="922019" cy="455295"/>
          </a:xfrm>
          <a:prstGeom prst="rect">
            <a:avLst/>
          </a:prstGeom>
          <a:solidFill>
            <a:srgbClr val="ADB4B7"/>
          </a:solidFill>
        </p:spPr>
        <p:txBody>
          <a:bodyPr vert="horz" wrap="square" lIns="0" tIns="125730" rIns="0" bIns="0" rtlCol="0">
            <a:spAutoFit/>
          </a:bodyPr>
          <a:lstStyle/>
          <a:p>
            <a:pPr marL="231775">
              <a:lnSpc>
                <a:spcPct val="100000"/>
              </a:lnSpc>
              <a:spcBef>
                <a:spcPts val="990"/>
              </a:spcBef>
            </a:pPr>
            <a:r>
              <a:rPr sz="1200" dirty="0">
                <a:solidFill>
                  <a:srgbClr val="FFFFFF"/>
                </a:solidFill>
                <a:latin typeface="Arial Unicode MS" panose="020B0604020202020204" charset="-122"/>
                <a:cs typeface="Arial Unicode MS" panose="020B0604020202020204" charset="-122"/>
              </a:rPr>
              <a:t>消费者</a:t>
            </a:r>
            <a:endParaRPr sz="1200">
              <a:latin typeface="Arial Unicode MS" panose="020B0604020202020204" charset="-122"/>
              <a:cs typeface="Arial Unicode MS" panose="020B0604020202020204" charset="-122"/>
            </a:endParaRPr>
          </a:p>
        </p:txBody>
      </p:sp>
      <p:sp>
        <p:nvSpPr>
          <p:cNvPr id="28" name="object 28"/>
          <p:cNvSpPr txBox="1"/>
          <p:nvPr/>
        </p:nvSpPr>
        <p:spPr>
          <a:xfrm>
            <a:off x="6514025" y="2699872"/>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sp>
        <p:nvSpPr>
          <p:cNvPr id="29" name="object 29"/>
          <p:cNvSpPr txBox="1"/>
          <p:nvPr/>
        </p:nvSpPr>
        <p:spPr>
          <a:xfrm>
            <a:off x="5680438" y="2538760"/>
            <a:ext cx="863600" cy="193040"/>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353535"/>
                </a:solidFill>
                <a:latin typeface="Microsoft YaHei"/>
                <a:cs typeface="Microsoft YaHei"/>
              </a:rPr>
              <a:t>订单额的抽佣</a:t>
            </a:r>
            <a:endParaRPr sz="1100">
              <a:latin typeface="Microsoft YaHei"/>
              <a:cs typeface="Microsoft YaHei"/>
            </a:endParaRPr>
          </a:p>
        </p:txBody>
      </p:sp>
      <p:sp>
        <p:nvSpPr>
          <p:cNvPr id="30" name="object 30"/>
          <p:cNvSpPr/>
          <p:nvPr/>
        </p:nvSpPr>
        <p:spPr>
          <a:xfrm>
            <a:off x="995083" y="2644431"/>
            <a:ext cx="1812289" cy="1282700"/>
          </a:xfrm>
          <a:custGeom>
            <a:avLst/>
            <a:gdLst/>
            <a:ahLst/>
            <a:cxnLst/>
            <a:rect l="l" t="t" r="r" b="b"/>
            <a:pathLst>
              <a:path w="1812289" h="1282700">
                <a:moveTo>
                  <a:pt x="76200" y="319874"/>
                </a:moveTo>
                <a:lnTo>
                  <a:pt x="55245" y="277952"/>
                </a:lnTo>
                <a:lnTo>
                  <a:pt x="38100" y="243662"/>
                </a:lnTo>
                <a:lnTo>
                  <a:pt x="0" y="319874"/>
                </a:lnTo>
                <a:lnTo>
                  <a:pt x="31750" y="319874"/>
                </a:lnTo>
                <a:lnTo>
                  <a:pt x="31750" y="1282103"/>
                </a:lnTo>
                <a:lnTo>
                  <a:pt x="44450" y="1282103"/>
                </a:lnTo>
                <a:lnTo>
                  <a:pt x="44450" y="319874"/>
                </a:lnTo>
                <a:lnTo>
                  <a:pt x="76200" y="319874"/>
                </a:lnTo>
                <a:close/>
              </a:path>
              <a:path w="1812289" h="1282700">
                <a:moveTo>
                  <a:pt x="1812036" y="39039"/>
                </a:moveTo>
                <a:lnTo>
                  <a:pt x="1736305" y="0"/>
                </a:lnTo>
                <a:lnTo>
                  <a:pt x="1735912" y="31737"/>
                </a:lnTo>
                <a:lnTo>
                  <a:pt x="492683" y="16230"/>
                </a:lnTo>
                <a:lnTo>
                  <a:pt x="492518" y="28930"/>
                </a:lnTo>
                <a:lnTo>
                  <a:pt x="1735759" y="44437"/>
                </a:lnTo>
                <a:lnTo>
                  <a:pt x="1735366" y="76187"/>
                </a:lnTo>
                <a:lnTo>
                  <a:pt x="1799805" y="44970"/>
                </a:lnTo>
                <a:lnTo>
                  <a:pt x="1812036" y="39039"/>
                </a:lnTo>
                <a:close/>
              </a:path>
            </a:pathLst>
          </a:custGeom>
          <a:solidFill>
            <a:srgbClr val="A6A6A6"/>
          </a:solidFill>
        </p:spPr>
        <p:txBody>
          <a:bodyPr wrap="square" lIns="0" tIns="0" rIns="0" bIns="0" rtlCol="0"/>
          <a:lstStyle/>
          <a:p/>
        </p:txBody>
      </p:sp>
      <p:sp>
        <p:nvSpPr>
          <p:cNvPr id="31" name="object 31"/>
          <p:cNvSpPr/>
          <p:nvPr/>
        </p:nvSpPr>
        <p:spPr>
          <a:xfrm>
            <a:off x="2663170" y="5868737"/>
            <a:ext cx="645160" cy="76200"/>
          </a:xfrm>
          <a:custGeom>
            <a:avLst/>
            <a:gdLst/>
            <a:ahLst/>
            <a:cxnLst/>
            <a:rect l="l" t="t" r="r" b="b"/>
            <a:pathLst>
              <a:path w="645160" h="76200">
                <a:moveTo>
                  <a:pt x="568761" y="76200"/>
                </a:moveTo>
                <a:lnTo>
                  <a:pt x="568761" y="0"/>
                </a:lnTo>
                <a:lnTo>
                  <a:pt x="632261" y="31749"/>
                </a:lnTo>
                <a:lnTo>
                  <a:pt x="610672" y="31749"/>
                </a:lnTo>
                <a:lnTo>
                  <a:pt x="610672" y="44450"/>
                </a:lnTo>
                <a:lnTo>
                  <a:pt x="632262" y="44450"/>
                </a:lnTo>
                <a:lnTo>
                  <a:pt x="568761" y="76200"/>
                </a:lnTo>
                <a:close/>
              </a:path>
              <a:path w="645160" h="76200">
                <a:moveTo>
                  <a:pt x="568761" y="44450"/>
                </a:moveTo>
                <a:lnTo>
                  <a:pt x="0" y="44450"/>
                </a:lnTo>
                <a:lnTo>
                  <a:pt x="0" y="31749"/>
                </a:lnTo>
                <a:lnTo>
                  <a:pt x="568761" y="31749"/>
                </a:lnTo>
                <a:lnTo>
                  <a:pt x="568761" y="44450"/>
                </a:lnTo>
                <a:close/>
              </a:path>
              <a:path w="645160" h="76200">
                <a:moveTo>
                  <a:pt x="632262" y="44450"/>
                </a:moveTo>
                <a:lnTo>
                  <a:pt x="610672" y="44450"/>
                </a:lnTo>
                <a:lnTo>
                  <a:pt x="610672" y="31749"/>
                </a:lnTo>
                <a:lnTo>
                  <a:pt x="632261" y="31749"/>
                </a:lnTo>
                <a:lnTo>
                  <a:pt x="644962" y="38100"/>
                </a:lnTo>
                <a:lnTo>
                  <a:pt x="632262" y="44450"/>
                </a:lnTo>
                <a:close/>
              </a:path>
            </a:pathLst>
          </a:custGeom>
          <a:solidFill>
            <a:srgbClr val="A6A6A6"/>
          </a:solidFill>
        </p:spPr>
        <p:txBody>
          <a:bodyPr wrap="square" lIns="0" tIns="0" rIns="0" bIns="0" rtlCol="0"/>
          <a:lstStyle/>
          <a:p/>
        </p:txBody>
      </p:sp>
      <p:sp>
        <p:nvSpPr>
          <p:cNvPr id="32" name="object 32"/>
          <p:cNvSpPr/>
          <p:nvPr/>
        </p:nvSpPr>
        <p:spPr>
          <a:xfrm>
            <a:off x="1482182" y="4891194"/>
            <a:ext cx="297180" cy="511175"/>
          </a:xfrm>
          <a:custGeom>
            <a:avLst/>
            <a:gdLst/>
            <a:ahLst/>
            <a:cxnLst/>
            <a:rect l="l" t="t" r="r" b="b"/>
            <a:pathLst>
              <a:path w="297180" h="511175">
                <a:moveTo>
                  <a:pt x="253535" y="62927"/>
                </a:moveTo>
                <a:lnTo>
                  <a:pt x="0" y="504661"/>
                </a:lnTo>
                <a:lnTo>
                  <a:pt x="11014" y="510983"/>
                </a:lnTo>
                <a:lnTo>
                  <a:pt x="264549" y="69249"/>
                </a:lnTo>
                <a:lnTo>
                  <a:pt x="253535" y="62927"/>
                </a:lnTo>
                <a:close/>
              </a:path>
              <a:path w="297180" h="511175">
                <a:moveTo>
                  <a:pt x="295446" y="26578"/>
                </a:moveTo>
                <a:lnTo>
                  <a:pt x="274397" y="26578"/>
                </a:lnTo>
                <a:lnTo>
                  <a:pt x="285412" y="32900"/>
                </a:lnTo>
                <a:lnTo>
                  <a:pt x="264549" y="69249"/>
                </a:lnTo>
                <a:lnTo>
                  <a:pt x="292086" y="85054"/>
                </a:lnTo>
                <a:lnTo>
                  <a:pt x="295446" y="26578"/>
                </a:lnTo>
                <a:close/>
              </a:path>
              <a:path w="297180" h="511175">
                <a:moveTo>
                  <a:pt x="274397" y="26578"/>
                </a:moveTo>
                <a:lnTo>
                  <a:pt x="253535" y="62927"/>
                </a:lnTo>
                <a:lnTo>
                  <a:pt x="264549" y="69249"/>
                </a:lnTo>
                <a:lnTo>
                  <a:pt x="285412" y="32900"/>
                </a:lnTo>
                <a:lnTo>
                  <a:pt x="274397" y="26578"/>
                </a:lnTo>
                <a:close/>
              </a:path>
              <a:path w="297180" h="511175">
                <a:moveTo>
                  <a:pt x="296974" y="0"/>
                </a:moveTo>
                <a:lnTo>
                  <a:pt x="225998" y="47122"/>
                </a:lnTo>
                <a:lnTo>
                  <a:pt x="253535" y="62927"/>
                </a:lnTo>
                <a:lnTo>
                  <a:pt x="274397" y="26578"/>
                </a:lnTo>
                <a:lnTo>
                  <a:pt x="295446" y="26578"/>
                </a:lnTo>
                <a:lnTo>
                  <a:pt x="296974" y="0"/>
                </a:lnTo>
                <a:close/>
              </a:path>
            </a:pathLst>
          </a:custGeom>
          <a:solidFill>
            <a:srgbClr val="A6A6A6"/>
          </a:solidFill>
        </p:spPr>
        <p:txBody>
          <a:bodyPr wrap="square" lIns="0" tIns="0" rIns="0" bIns="0" rtlCol="0"/>
          <a:lstStyle/>
          <a:p/>
        </p:txBody>
      </p:sp>
      <p:sp>
        <p:nvSpPr>
          <p:cNvPr id="33" name="object 33"/>
          <p:cNvSpPr/>
          <p:nvPr/>
        </p:nvSpPr>
        <p:spPr>
          <a:xfrm>
            <a:off x="5687526" y="2889213"/>
            <a:ext cx="833119" cy="76200"/>
          </a:xfrm>
          <a:custGeom>
            <a:avLst/>
            <a:gdLst/>
            <a:ahLst/>
            <a:cxnLst/>
            <a:rect l="l" t="t" r="r" b="b"/>
            <a:pathLst>
              <a:path w="833120" h="76200">
                <a:moveTo>
                  <a:pt x="756649" y="76200"/>
                </a:moveTo>
                <a:lnTo>
                  <a:pt x="756649" y="0"/>
                </a:lnTo>
                <a:lnTo>
                  <a:pt x="820149" y="31749"/>
                </a:lnTo>
                <a:lnTo>
                  <a:pt x="798560" y="31749"/>
                </a:lnTo>
                <a:lnTo>
                  <a:pt x="798560" y="44450"/>
                </a:lnTo>
                <a:lnTo>
                  <a:pt x="820150" y="44450"/>
                </a:lnTo>
                <a:lnTo>
                  <a:pt x="756649" y="76200"/>
                </a:lnTo>
                <a:close/>
              </a:path>
              <a:path w="833120" h="76200">
                <a:moveTo>
                  <a:pt x="756649" y="44450"/>
                </a:moveTo>
                <a:lnTo>
                  <a:pt x="0" y="44450"/>
                </a:lnTo>
                <a:lnTo>
                  <a:pt x="0" y="31749"/>
                </a:lnTo>
                <a:lnTo>
                  <a:pt x="756649" y="31749"/>
                </a:lnTo>
                <a:lnTo>
                  <a:pt x="756649" y="44450"/>
                </a:lnTo>
                <a:close/>
              </a:path>
              <a:path w="833120" h="76200">
                <a:moveTo>
                  <a:pt x="820150" y="44450"/>
                </a:moveTo>
                <a:lnTo>
                  <a:pt x="798560" y="44450"/>
                </a:lnTo>
                <a:lnTo>
                  <a:pt x="798560" y="31749"/>
                </a:lnTo>
                <a:lnTo>
                  <a:pt x="820149" y="31749"/>
                </a:lnTo>
                <a:lnTo>
                  <a:pt x="832850" y="38100"/>
                </a:lnTo>
                <a:lnTo>
                  <a:pt x="820150" y="44450"/>
                </a:lnTo>
                <a:close/>
              </a:path>
            </a:pathLst>
          </a:custGeom>
          <a:solidFill>
            <a:srgbClr val="A6A6A6"/>
          </a:solidFill>
        </p:spPr>
        <p:txBody>
          <a:bodyPr wrap="square" lIns="0" tIns="0" rIns="0" bIns="0" rtlCol="0"/>
          <a:lstStyle/>
          <a:p/>
        </p:txBody>
      </p:sp>
      <p:sp>
        <p:nvSpPr>
          <p:cNvPr id="34" name="object 34"/>
          <p:cNvSpPr/>
          <p:nvPr/>
        </p:nvSpPr>
        <p:spPr>
          <a:xfrm>
            <a:off x="5223586" y="3148406"/>
            <a:ext cx="1760855" cy="2368550"/>
          </a:xfrm>
          <a:custGeom>
            <a:avLst/>
            <a:gdLst/>
            <a:ahLst/>
            <a:cxnLst/>
            <a:rect l="l" t="t" r="r" b="b"/>
            <a:pathLst>
              <a:path w="1760854" h="2368550">
                <a:moveTo>
                  <a:pt x="1760715" y="84670"/>
                </a:moveTo>
                <a:lnTo>
                  <a:pt x="1754619" y="29984"/>
                </a:lnTo>
                <a:lnTo>
                  <a:pt x="1751279" y="0"/>
                </a:lnTo>
                <a:lnTo>
                  <a:pt x="1689201" y="58356"/>
                </a:lnTo>
                <a:lnTo>
                  <a:pt x="1718995" y="69316"/>
                </a:lnTo>
                <a:lnTo>
                  <a:pt x="880351" y="2347417"/>
                </a:lnTo>
                <a:lnTo>
                  <a:pt x="41719" y="69316"/>
                </a:lnTo>
                <a:lnTo>
                  <a:pt x="71513" y="58356"/>
                </a:lnTo>
                <a:lnTo>
                  <a:pt x="9436" y="0"/>
                </a:lnTo>
                <a:lnTo>
                  <a:pt x="6096" y="29984"/>
                </a:lnTo>
                <a:lnTo>
                  <a:pt x="0" y="84670"/>
                </a:lnTo>
                <a:lnTo>
                  <a:pt x="29794" y="73710"/>
                </a:lnTo>
                <a:lnTo>
                  <a:pt x="874395" y="2368004"/>
                </a:lnTo>
                <a:lnTo>
                  <a:pt x="880351" y="2365806"/>
                </a:lnTo>
                <a:lnTo>
                  <a:pt x="886320" y="2368004"/>
                </a:lnTo>
                <a:lnTo>
                  <a:pt x="1730921" y="73710"/>
                </a:lnTo>
                <a:lnTo>
                  <a:pt x="1760715" y="84670"/>
                </a:lnTo>
                <a:close/>
              </a:path>
            </a:pathLst>
          </a:custGeom>
          <a:solidFill>
            <a:srgbClr val="A6A6A6"/>
          </a:solidFill>
        </p:spPr>
        <p:txBody>
          <a:bodyPr wrap="square" lIns="0" tIns="0" rIns="0" bIns="0" rtlCol="0"/>
          <a:lstStyle/>
          <a:p/>
        </p:txBody>
      </p:sp>
      <p:sp>
        <p:nvSpPr>
          <p:cNvPr id="35" name="object 35"/>
          <p:cNvSpPr txBox="1"/>
          <p:nvPr/>
        </p:nvSpPr>
        <p:spPr>
          <a:xfrm>
            <a:off x="4871077" y="4218851"/>
            <a:ext cx="1118235" cy="193040"/>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353535"/>
                </a:solidFill>
                <a:latin typeface="Microsoft YaHei"/>
                <a:cs typeface="Microsoft YaHei"/>
              </a:rPr>
              <a:t>支付订单额</a:t>
            </a:r>
            <a:r>
              <a:rPr sz="1100" b="1" spc="150" dirty="0">
                <a:solidFill>
                  <a:srgbClr val="353535"/>
                </a:solidFill>
                <a:latin typeface="Microsoft YaHei"/>
                <a:cs typeface="Microsoft YaHei"/>
              </a:rPr>
              <a:t> </a:t>
            </a:r>
            <a:r>
              <a:rPr sz="1100" dirty="0">
                <a:solidFill>
                  <a:srgbClr val="353535"/>
                </a:solidFill>
                <a:latin typeface="Arial Unicode MS" panose="020B0604020202020204" charset="-122"/>
                <a:cs typeface="Arial Unicode MS" panose="020B0604020202020204" charset="-122"/>
              </a:rPr>
              <a:t>下单</a:t>
            </a:r>
            <a:endParaRPr sz="1100">
              <a:latin typeface="Arial Unicode MS" panose="020B0604020202020204" charset="-122"/>
              <a:cs typeface="Arial Unicode MS" panose="020B0604020202020204" charset="-122"/>
            </a:endParaRPr>
          </a:p>
        </p:txBody>
      </p:sp>
      <p:sp>
        <p:nvSpPr>
          <p:cNvPr id="36" name="object 36"/>
          <p:cNvSpPr txBox="1"/>
          <p:nvPr/>
        </p:nvSpPr>
        <p:spPr>
          <a:xfrm>
            <a:off x="5940605" y="3841300"/>
            <a:ext cx="1204595" cy="193040"/>
          </a:xfrm>
          <a:prstGeom prst="rect">
            <a:avLst/>
          </a:prstGeom>
        </p:spPr>
        <p:txBody>
          <a:bodyPr vert="horz" wrap="square" lIns="0" tIns="12700" rIns="0" bIns="0" rtlCol="0">
            <a:spAutoFit/>
          </a:bodyPr>
          <a:lstStyle/>
          <a:p>
            <a:pPr marL="12700">
              <a:lnSpc>
                <a:spcPct val="100000"/>
              </a:lnSpc>
              <a:spcBef>
                <a:spcPts val="100"/>
              </a:spcBef>
              <a:tabLst>
                <a:tab pos="911860" algn="l"/>
              </a:tabLst>
            </a:pPr>
            <a:r>
              <a:rPr sz="1100" b="1" dirty="0">
                <a:solidFill>
                  <a:srgbClr val="353535"/>
                </a:solidFill>
                <a:latin typeface="Microsoft YaHei"/>
                <a:cs typeface="Microsoft YaHei"/>
              </a:rPr>
              <a:t>支付配送费	</a:t>
            </a:r>
            <a:r>
              <a:rPr sz="1100" dirty="0">
                <a:solidFill>
                  <a:srgbClr val="353535"/>
                </a:solidFill>
                <a:latin typeface="Arial Unicode MS" panose="020B0604020202020204" charset="-122"/>
                <a:cs typeface="Arial Unicode MS" panose="020B0604020202020204" charset="-122"/>
              </a:rPr>
              <a:t>配送</a:t>
            </a:r>
            <a:endParaRPr sz="1100">
              <a:latin typeface="Arial Unicode MS" panose="020B0604020202020204" charset="-122"/>
              <a:cs typeface="Arial Unicode MS" panose="020B0604020202020204" charset="-122"/>
            </a:endParaRPr>
          </a:p>
        </p:txBody>
      </p:sp>
      <p:sp>
        <p:nvSpPr>
          <p:cNvPr id="37" name="object 37"/>
          <p:cNvSpPr txBox="1"/>
          <p:nvPr/>
        </p:nvSpPr>
        <p:spPr>
          <a:xfrm>
            <a:off x="2800768" y="3942136"/>
            <a:ext cx="922019" cy="455295"/>
          </a:xfrm>
          <a:prstGeom prst="rect">
            <a:avLst/>
          </a:prstGeom>
          <a:solidFill>
            <a:srgbClr val="ADB4B7"/>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骑手</a:t>
            </a:r>
            <a:endParaRPr sz="1200">
              <a:latin typeface="Arial Unicode MS" panose="020B0604020202020204" charset="-122"/>
              <a:cs typeface="Arial Unicode MS" panose="020B0604020202020204" charset="-122"/>
            </a:endParaRPr>
          </a:p>
        </p:txBody>
      </p:sp>
      <p:sp>
        <p:nvSpPr>
          <p:cNvPr id="38" name="object 38"/>
          <p:cNvSpPr txBox="1"/>
          <p:nvPr/>
        </p:nvSpPr>
        <p:spPr>
          <a:xfrm>
            <a:off x="1061926" y="3392963"/>
            <a:ext cx="3048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下单</a:t>
            </a:r>
            <a:endParaRPr sz="1100">
              <a:latin typeface="Arial Unicode MS" panose="020B0604020202020204" charset="-122"/>
              <a:cs typeface="Arial Unicode MS" panose="020B0604020202020204" charset="-122"/>
            </a:endParaRPr>
          </a:p>
        </p:txBody>
      </p:sp>
      <p:sp>
        <p:nvSpPr>
          <p:cNvPr id="39" name="object 39"/>
          <p:cNvSpPr txBox="1"/>
          <p:nvPr/>
        </p:nvSpPr>
        <p:spPr>
          <a:xfrm>
            <a:off x="1753384" y="2293557"/>
            <a:ext cx="863600" cy="582295"/>
          </a:xfrm>
          <a:prstGeom prst="rect">
            <a:avLst/>
          </a:prstGeom>
        </p:spPr>
        <p:txBody>
          <a:bodyPr vert="horz" wrap="square" lIns="0" tIns="12700" rIns="0" bIns="0" rtlCol="0">
            <a:spAutoFit/>
          </a:bodyPr>
          <a:lstStyle/>
          <a:p>
            <a:pPr marL="12700">
              <a:lnSpc>
                <a:spcPct val="100000"/>
              </a:lnSpc>
              <a:spcBef>
                <a:spcPts val="100"/>
              </a:spcBef>
            </a:pPr>
            <a:r>
              <a:rPr sz="1100" b="1" dirty="0">
                <a:solidFill>
                  <a:srgbClr val="353535"/>
                </a:solidFill>
                <a:latin typeface="Microsoft YaHei"/>
                <a:cs typeface="Microsoft YaHei"/>
              </a:rPr>
              <a:t>订单额的抽佣</a:t>
            </a:r>
            <a:endParaRPr sz="1100">
              <a:latin typeface="Microsoft YaHei"/>
              <a:cs typeface="Microsoft YaHei"/>
            </a:endParaRPr>
          </a:p>
          <a:p>
            <a:pPr marL="31750">
              <a:lnSpc>
                <a:spcPct val="100000"/>
              </a:lnSpc>
            </a:pPr>
            <a:r>
              <a:rPr sz="1100" b="1" spc="-135" dirty="0">
                <a:solidFill>
                  <a:srgbClr val="970201"/>
                </a:solidFill>
                <a:latin typeface="Microsoft YaHei"/>
                <a:cs typeface="Microsoft YaHei"/>
              </a:rPr>
              <a:t>（15%-25%）</a:t>
            </a:r>
            <a:endParaRPr sz="1100">
              <a:latin typeface="Microsoft YaHei"/>
              <a:cs typeface="Microsoft YaHei"/>
            </a:endParaRPr>
          </a:p>
          <a:p>
            <a:pPr marL="254000">
              <a:lnSpc>
                <a:spcPct val="100000"/>
              </a:lnSpc>
              <a:spcBef>
                <a:spcPts val="420"/>
              </a:spcBef>
            </a:pPr>
            <a:r>
              <a:rPr sz="1100" dirty="0">
                <a:solidFill>
                  <a:srgbClr val="353535"/>
                </a:solidFill>
                <a:latin typeface="Arial Unicode MS" panose="020B0604020202020204" charset="-122"/>
                <a:cs typeface="Arial Unicode MS" panose="020B0604020202020204" charset="-122"/>
              </a:rPr>
              <a:t>下单</a:t>
            </a:r>
            <a:endParaRPr sz="1100">
              <a:latin typeface="Arial Unicode MS" panose="020B0604020202020204" charset="-122"/>
              <a:cs typeface="Arial Unicode MS" panose="020B0604020202020204" charset="-122"/>
            </a:endParaRPr>
          </a:p>
        </p:txBody>
      </p:sp>
      <p:sp>
        <p:nvSpPr>
          <p:cNvPr id="40" name="object 40"/>
          <p:cNvSpPr txBox="1"/>
          <p:nvPr/>
        </p:nvSpPr>
        <p:spPr>
          <a:xfrm>
            <a:off x="3764110" y="2597909"/>
            <a:ext cx="5842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准备菜品</a:t>
            </a:r>
            <a:endParaRPr sz="1100">
              <a:latin typeface="Arial Unicode MS" panose="020B0604020202020204" charset="-122"/>
              <a:cs typeface="Arial Unicode MS" panose="020B0604020202020204" charset="-122"/>
            </a:endParaRPr>
          </a:p>
        </p:txBody>
      </p:sp>
      <p:sp>
        <p:nvSpPr>
          <p:cNvPr id="41" name="object 41"/>
          <p:cNvSpPr/>
          <p:nvPr/>
        </p:nvSpPr>
        <p:spPr>
          <a:xfrm>
            <a:off x="3223517" y="2904560"/>
            <a:ext cx="76200" cy="1043940"/>
          </a:xfrm>
          <a:custGeom>
            <a:avLst/>
            <a:gdLst/>
            <a:ahLst/>
            <a:cxnLst/>
            <a:rect l="l" t="t" r="r" b="b"/>
            <a:pathLst>
              <a:path w="76200" h="1043939">
                <a:moveTo>
                  <a:pt x="44450" y="34287"/>
                </a:moveTo>
                <a:lnTo>
                  <a:pt x="31749" y="34287"/>
                </a:lnTo>
                <a:lnTo>
                  <a:pt x="31749" y="1043925"/>
                </a:lnTo>
                <a:lnTo>
                  <a:pt x="44450" y="1043925"/>
                </a:lnTo>
                <a:lnTo>
                  <a:pt x="44450" y="34287"/>
                </a:lnTo>
                <a:close/>
              </a:path>
              <a:path w="76200" h="1043939">
                <a:moveTo>
                  <a:pt x="38100" y="0"/>
                </a:moveTo>
                <a:lnTo>
                  <a:pt x="0" y="76200"/>
                </a:lnTo>
                <a:lnTo>
                  <a:pt x="31749" y="76200"/>
                </a:lnTo>
                <a:lnTo>
                  <a:pt x="31749" y="34287"/>
                </a:lnTo>
                <a:lnTo>
                  <a:pt x="55244" y="34287"/>
                </a:lnTo>
                <a:lnTo>
                  <a:pt x="38100" y="0"/>
                </a:lnTo>
                <a:close/>
              </a:path>
              <a:path w="76200" h="1043939">
                <a:moveTo>
                  <a:pt x="55244" y="34287"/>
                </a:moveTo>
                <a:lnTo>
                  <a:pt x="44450" y="34287"/>
                </a:lnTo>
                <a:lnTo>
                  <a:pt x="44450" y="76200"/>
                </a:lnTo>
                <a:lnTo>
                  <a:pt x="76200" y="76200"/>
                </a:lnTo>
                <a:lnTo>
                  <a:pt x="55244" y="34287"/>
                </a:lnTo>
                <a:close/>
              </a:path>
            </a:pathLst>
          </a:custGeom>
          <a:solidFill>
            <a:srgbClr val="A6A6A6"/>
          </a:solidFill>
        </p:spPr>
        <p:txBody>
          <a:bodyPr wrap="square" lIns="0" tIns="0" rIns="0" bIns="0" rtlCol="0"/>
          <a:lstStyle/>
          <a:p/>
        </p:txBody>
      </p:sp>
      <p:sp>
        <p:nvSpPr>
          <p:cNvPr id="42" name="object 42"/>
          <p:cNvSpPr txBox="1"/>
          <p:nvPr/>
        </p:nvSpPr>
        <p:spPr>
          <a:xfrm>
            <a:off x="3262100" y="3204261"/>
            <a:ext cx="3048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拿货</a:t>
            </a:r>
            <a:endParaRPr sz="1100">
              <a:latin typeface="Arial Unicode MS" panose="020B0604020202020204" charset="-122"/>
              <a:cs typeface="Arial Unicode MS" panose="020B0604020202020204" charset="-122"/>
            </a:endParaRPr>
          </a:p>
        </p:txBody>
      </p:sp>
      <p:sp>
        <p:nvSpPr>
          <p:cNvPr id="43" name="object 43"/>
          <p:cNvSpPr txBox="1"/>
          <p:nvPr/>
        </p:nvSpPr>
        <p:spPr>
          <a:xfrm>
            <a:off x="2028563" y="3950583"/>
            <a:ext cx="3048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配送</a:t>
            </a:r>
            <a:endParaRPr sz="1100">
              <a:latin typeface="Arial Unicode MS" panose="020B0604020202020204" charset="-122"/>
              <a:cs typeface="Arial Unicode MS" panose="020B0604020202020204" charset="-122"/>
            </a:endParaRPr>
          </a:p>
        </p:txBody>
      </p:sp>
      <p:sp>
        <p:nvSpPr>
          <p:cNvPr id="44" name="object 44"/>
          <p:cNvSpPr/>
          <p:nvPr/>
        </p:nvSpPr>
        <p:spPr>
          <a:xfrm>
            <a:off x="1477886" y="2873069"/>
            <a:ext cx="1787525" cy="1314450"/>
          </a:xfrm>
          <a:custGeom>
            <a:avLst/>
            <a:gdLst/>
            <a:ahLst/>
            <a:cxnLst/>
            <a:rect l="l" t="t" r="r" b="b"/>
            <a:pathLst>
              <a:path w="1787525" h="1314450">
                <a:moveTo>
                  <a:pt x="1329334" y="1290167"/>
                </a:moveTo>
                <a:lnTo>
                  <a:pt x="86093" y="1269479"/>
                </a:lnTo>
                <a:lnTo>
                  <a:pt x="86626" y="1237729"/>
                </a:lnTo>
                <a:lnTo>
                  <a:pt x="21856" y="1268780"/>
                </a:lnTo>
                <a:lnTo>
                  <a:pt x="9791" y="1274559"/>
                </a:lnTo>
                <a:lnTo>
                  <a:pt x="85356" y="1313916"/>
                </a:lnTo>
                <a:lnTo>
                  <a:pt x="85877" y="1282179"/>
                </a:lnTo>
                <a:lnTo>
                  <a:pt x="1329118" y="1302867"/>
                </a:lnTo>
                <a:lnTo>
                  <a:pt x="1329334" y="1290167"/>
                </a:lnTo>
                <a:close/>
              </a:path>
              <a:path w="1787525" h="1314450">
                <a:moveTo>
                  <a:pt x="1787004" y="1069987"/>
                </a:moveTo>
                <a:lnTo>
                  <a:pt x="68529" y="33909"/>
                </a:lnTo>
                <a:lnTo>
                  <a:pt x="84924" y="6718"/>
                </a:lnTo>
                <a:lnTo>
                  <a:pt x="0" y="0"/>
                </a:lnTo>
                <a:lnTo>
                  <a:pt x="7759" y="12268"/>
                </a:lnTo>
                <a:lnTo>
                  <a:pt x="45580" y="71970"/>
                </a:lnTo>
                <a:lnTo>
                  <a:pt x="61976" y="44780"/>
                </a:lnTo>
                <a:lnTo>
                  <a:pt x="1780451" y="1080858"/>
                </a:lnTo>
                <a:lnTo>
                  <a:pt x="1787004" y="1069987"/>
                </a:lnTo>
                <a:close/>
              </a:path>
            </a:pathLst>
          </a:custGeom>
          <a:solidFill>
            <a:srgbClr val="A6A6A6"/>
          </a:solidFill>
        </p:spPr>
        <p:txBody>
          <a:bodyPr wrap="square" lIns="0" tIns="0" rIns="0" bIns="0" rtlCol="0"/>
          <a:lstStyle/>
          <a:p/>
        </p:txBody>
      </p:sp>
      <p:sp>
        <p:nvSpPr>
          <p:cNvPr id="45" name="object 45"/>
          <p:cNvSpPr txBox="1"/>
          <p:nvPr/>
        </p:nvSpPr>
        <p:spPr>
          <a:xfrm>
            <a:off x="2301283" y="3204261"/>
            <a:ext cx="3048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接单</a:t>
            </a:r>
            <a:endParaRPr sz="1100">
              <a:latin typeface="Arial Unicode MS" panose="020B0604020202020204" charset="-122"/>
              <a:cs typeface="Arial Unicode MS" panose="020B0604020202020204" charset="-122"/>
            </a:endParaRPr>
          </a:p>
        </p:txBody>
      </p:sp>
      <p:sp>
        <p:nvSpPr>
          <p:cNvPr id="46" name="object 46"/>
          <p:cNvSpPr/>
          <p:nvPr/>
        </p:nvSpPr>
        <p:spPr>
          <a:xfrm>
            <a:off x="1196680" y="2899261"/>
            <a:ext cx="1617980" cy="1071245"/>
          </a:xfrm>
          <a:custGeom>
            <a:avLst/>
            <a:gdLst/>
            <a:ahLst/>
            <a:cxnLst/>
            <a:rect l="l" t="t" r="r" b="b"/>
            <a:pathLst>
              <a:path w="1617980" h="1071245">
                <a:moveTo>
                  <a:pt x="1550738" y="1033974"/>
                </a:moveTo>
                <a:lnTo>
                  <a:pt x="0" y="10599"/>
                </a:lnTo>
                <a:lnTo>
                  <a:pt x="6995" y="0"/>
                </a:lnTo>
                <a:lnTo>
                  <a:pt x="1557733" y="1023374"/>
                </a:lnTo>
                <a:lnTo>
                  <a:pt x="1550738" y="1033974"/>
                </a:lnTo>
                <a:close/>
              </a:path>
              <a:path w="1617980" h="1071245">
                <a:moveTo>
                  <a:pt x="1609989" y="1057062"/>
                </a:moveTo>
                <a:lnTo>
                  <a:pt x="1585724" y="1057062"/>
                </a:lnTo>
                <a:lnTo>
                  <a:pt x="1592719" y="1046462"/>
                </a:lnTo>
                <a:lnTo>
                  <a:pt x="1557733" y="1023374"/>
                </a:lnTo>
                <a:lnTo>
                  <a:pt x="1575221" y="996874"/>
                </a:lnTo>
                <a:lnTo>
                  <a:pt x="1609989" y="1057062"/>
                </a:lnTo>
                <a:close/>
              </a:path>
              <a:path w="1617980" h="1071245">
                <a:moveTo>
                  <a:pt x="1585724" y="1057062"/>
                </a:moveTo>
                <a:lnTo>
                  <a:pt x="1550738" y="1033974"/>
                </a:lnTo>
                <a:lnTo>
                  <a:pt x="1557733" y="1023374"/>
                </a:lnTo>
                <a:lnTo>
                  <a:pt x="1592719" y="1046462"/>
                </a:lnTo>
                <a:lnTo>
                  <a:pt x="1585724" y="1057062"/>
                </a:lnTo>
                <a:close/>
              </a:path>
              <a:path w="1617980" h="1071245">
                <a:moveTo>
                  <a:pt x="1617835" y="1070645"/>
                </a:moveTo>
                <a:lnTo>
                  <a:pt x="1533250" y="1060474"/>
                </a:lnTo>
                <a:lnTo>
                  <a:pt x="1550738" y="1033974"/>
                </a:lnTo>
                <a:lnTo>
                  <a:pt x="1585724" y="1057062"/>
                </a:lnTo>
                <a:lnTo>
                  <a:pt x="1609989" y="1057062"/>
                </a:lnTo>
                <a:lnTo>
                  <a:pt x="1617835" y="1070645"/>
                </a:lnTo>
                <a:close/>
              </a:path>
            </a:pathLst>
          </a:custGeom>
          <a:solidFill>
            <a:srgbClr val="A6A6A6"/>
          </a:solidFill>
        </p:spPr>
        <p:txBody>
          <a:bodyPr wrap="square" lIns="0" tIns="0" rIns="0" bIns="0" rtlCol="0"/>
          <a:lstStyle/>
          <a:p/>
        </p:txBody>
      </p:sp>
      <p:sp>
        <p:nvSpPr>
          <p:cNvPr id="47" name="object 47"/>
          <p:cNvSpPr txBox="1"/>
          <p:nvPr/>
        </p:nvSpPr>
        <p:spPr>
          <a:xfrm>
            <a:off x="1639722" y="3388245"/>
            <a:ext cx="5842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订单信息</a:t>
            </a:r>
            <a:endParaRPr sz="1100">
              <a:latin typeface="Arial Unicode MS" panose="020B0604020202020204" charset="-122"/>
              <a:cs typeface="Arial Unicode MS" panose="020B0604020202020204" charset="-122"/>
            </a:endParaRPr>
          </a:p>
        </p:txBody>
      </p:sp>
      <p:sp>
        <p:nvSpPr>
          <p:cNvPr id="48" name="object 48"/>
          <p:cNvSpPr txBox="1"/>
          <p:nvPr/>
        </p:nvSpPr>
        <p:spPr>
          <a:xfrm>
            <a:off x="572342" y="5171576"/>
            <a:ext cx="922019" cy="455295"/>
          </a:xfrm>
          <a:prstGeom prst="rect">
            <a:avLst/>
          </a:prstGeom>
          <a:solidFill>
            <a:srgbClr val="970201"/>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p:txBody>
      </p:sp>
      <p:sp>
        <p:nvSpPr>
          <p:cNvPr id="49" name="object 49"/>
          <p:cNvSpPr/>
          <p:nvPr/>
        </p:nvSpPr>
        <p:spPr>
          <a:xfrm>
            <a:off x="1482067" y="5396065"/>
            <a:ext cx="272415" cy="511175"/>
          </a:xfrm>
          <a:custGeom>
            <a:avLst/>
            <a:gdLst/>
            <a:ahLst/>
            <a:cxnLst/>
            <a:rect l="l" t="t" r="r" b="b"/>
            <a:pathLst>
              <a:path w="272414" h="511175">
                <a:moveTo>
                  <a:pt x="231074" y="446248"/>
                </a:moveTo>
                <a:lnTo>
                  <a:pt x="0" y="5901"/>
                </a:lnTo>
                <a:lnTo>
                  <a:pt x="11245" y="0"/>
                </a:lnTo>
                <a:lnTo>
                  <a:pt x="242320" y="440346"/>
                </a:lnTo>
                <a:lnTo>
                  <a:pt x="231074" y="446248"/>
                </a:lnTo>
                <a:close/>
              </a:path>
              <a:path w="272414" h="511175">
                <a:moveTo>
                  <a:pt x="271567" y="483358"/>
                </a:moveTo>
                <a:lnTo>
                  <a:pt x="250548" y="483358"/>
                </a:lnTo>
                <a:lnTo>
                  <a:pt x="261794" y="477457"/>
                </a:lnTo>
                <a:lnTo>
                  <a:pt x="242320" y="440346"/>
                </a:lnTo>
                <a:lnTo>
                  <a:pt x="270434" y="425593"/>
                </a:lnTo>
                <a:lnTo>
                  <a:pt x="271567" y="483358"/>
                </a:lnTo>
                <a:close/>
              </a:path>
              <a:path w="272414" h="511175">
                <a:moveTo>
                  <a:pt x="250548" y="483358"/>
                </a:moveTo>
                <a:lnTo>
                  <a:pt x="231074" y="446248"/>
                </a:lnTo>
                <a:lnTo>
                  <a:pt x="242320" y="440346"/>
                </a:lnTo>
                <a:lnTo>
                  <a:pt x="261794" y="477457"/>
                </a:lnTo>
                <a:lnTo>
                  <a:pt x="250548" y="483358"/>
                </a:lnTo>
                <a:close/>
              </a:path>
              <a:path w="272414" h="511175">
                <a:moveTo>
                  <a:pt x="272104" y="510771"/>
                </a:moveTo>
                <a:lnTo>
                  <a:pt x="202960" y="461001"/>
                </a:lnTo>
                <a:lnTo>
                  <a:pt x="231074" y="446248"/>
                </a:lnTo>
                <a:lnTo>
                  <a:pt x="250548" y="483358"/>
                </a:lnTo>
                <a:lnTo>
                  <a:pt x="271567" y="483358"/>
                </a:lnTo>
                <a:lnTo>
                  <a:pt x="272104" y="510771"/>
                </a:lnTo>
                <a:close/>
              </a:path>
            </a:pathLst>
          </a:custGeom>
          <a:solidFill>
            <a:srgbClr val="A6A6A6"/>
          </a:solidFill>
        </p:spPr>
        <p:txBody>
          <a:bodyPr wrap="square" lIns="0" tIns="0" rIns="0" bIns="0" rtlCol="0"/>
          <a:lstStyle/>
          <a:p/>
        </p:txBody>
      </p:sp>
      <p:sp>
        <p:nvSpPr>
          <p:cNvPr id="50" name="object 50"/>
          <p:cNvSpPr txBox="1"/>
          <p:nvPr/>
        </p:nvSpPr>
        <p:spPr>
          <a:xfrm>
            <a:off x="7497802" y="2757664"/>
            <a:ext cx="304800" cy="360680"/>
          </a:xfrm>
          <a:prstGeom prst="rect">
            <a:avLst/>
          </a:prstGeom>
        </p:spPr>
        <p:txBody>
          <a:bodyPr vert="horz" wrap="square" lIns="0" tIns="12700" rIns="0" bIns="0" rtlCol="0">
            <a:spAutoFit/>
          </a:bodyPr>
          <a:lstStyle/>
          <a:p>
            <a:pPr marL="12700" marR="5080">
              <a:lnSpc>
                <a:spcPct val="100000"/>
              </a:lnSpc>
              <a:spcBef>
                <a:spcPts val="100"/>
              </a:spcBef>
            </a:pPr>
            <a:r>
              <a:rPr sz="1100" dirty="0">
                <a:solidFill>
                  <a:srgbClr val="353535"/>
                </a:solidFill>
                <a:latin typeface="Arial Unicode MS" panose="020B0604020202020204" charset="-122"/>
                <a:cs typeface="Arial Unicode MS" panose="020B0604020202020204" charset="-122"/>
              </a:rPr>
              <a:t>准备 菜品</a:t>
            </a:r>
            <a:endParaRPr sz="1100">
              <a:latin typeface="Arial Unicode MS" panose="020B0604020202020204" charset="-122"/>
              <a:cs typeface="Arial Unicode MS" panose="020B0604020202020204" charset="-122"/>
            </a:endParaRPr>
          </a:p>
        </p:txBody>
      </p:sp>
      <p:sp>
        <p:nvSpPr>
          <p:cNvPr id="51" name="object 51"/>
          <p:cNvSpPr/>
          <p:nvPr/>
        </p:nvSpPr>
        <p:spPr>
          <a:xfrm>
            <a:off x="6211551" y="3146163"/>
            <a:ext cx="907415" cy="2368550"/>
          </a:xfrm>
          <a:custGeom>
            <a:avLst/>
            <a:gdLst/>
            <a:ahLst/>
            <a:cxnLst/>
            <a:rect l="l" t="t" r="r" b="b"/>
            <a:pathLst>
              <a:path w="907415" h="2368550">
                <a:moveTo>
                  <a:pt x="41589" y="2298985"/>
                </a:moveTo>
                <a:lnTo>
                  <a:pt x="907076" y="4482"/>
                </a:lnTo>
                <a:lnTo>
                  <a:pt x="895193" y="0"/>
                </a:lnTo>
                <a:lnTo>
                  <a:pt x="29707" y="2294503"/>
                </a:lnTo>
                <a:lnTo>
                  <a:pt x="41589" y="2298985"/>
                </a:lnTo>
                <a:close/>
              </a:path>
              <a:path w="907415" h="2368550">
                <a:moveTo>
                  <a:pt x="5672" y="2338214"/>
                </a:moveTo>
                <a:lnTo>
                  <a:pt x="26792" y="2338214"/>
                </a:lnTo>
                <a:lnTo>
                  <a:pt x="14909" y="2333731"/>
                </a:lnTo>
                <a:lnTo>
                  <a:pt x="29707" y="2294503"/>
                </a:lnTo>
                <a:lnTo>
                  <a:pt x="0" y="2283297"/>
                </a:lnTo>
                <a:lnTo>
                  <a:pt x="5672" y="2338214"/>
                </a:lnTo>
                <a:close/>
              </a:path>
              <a:path w="907415" h="2368550">
                <a:moveTo>
                  <a:pt x="26792" y="2338214"/>
                </a:moveTo>
                <a:lnTo>
                  <a:pt x="41589" y="2298985"/>
                </a:lnTo>
                <a:lnTo>
                  <a:pt x="29707" y="2294503"/>
                </a:lnTo>
                <a:lnTo>
                  <a:pt x="14909" y="2333731"/>
                </a:lnTo>
                <a:lnTo>
                  <a:pt x="26792" y="2338214"/>
                </a:lnTo>
                <a:close/>
              </a:path>
              <a:path w="907415" h="2368550">
                <a:moveTo>
                  <a:pt x="8753" y="2368040"/>
                </a:moveTo>
                <a:lnTo>
                  <a:pt x="71296" y="2310191"/>
                </a:lnTo>
                <a:lnTo>
                  <a:pt x="41589" y="2298985"/>
                </a:lnTo>
                <a:lnTo>
                  <a:pt x="26792" y="2338214"/>
                </a:lnTo>
                <a:lnTo>
                  <a:pt x="5672" y="2338214"/>
                </a:lnTo>
                <a:lnTo>
                  <a:pt x="8753" y="2368040"/>
                </a:lnTo>
                <a:close/>
              </a:path>
            </a:pathLst>
          </a:custGeom>
          <a:solidFill>
            <a:srgbClr val="A6A6A6"/>
          </a:solidFill>
        </p:spPr>
        <p:txBody>
          <a:bodyPr wrap="square" lIns="0" tIns="0" rIns="0" bIns="0" rtlCol="0"/>
          <a:lstStyle/>
          <a:p/>
        </p:txBody>
      </p:sp>
      <p:sp>
        <p:nvSpPr>
          <p:cNvPr id="52" name="object 52"/>
          <p:cNvSpPr txBox="1"/>
          <p:nvPr/>
        </p:nvSpPr>
        <p:spPr>
          <a:xfrm>
            <a:off x="5738381" y="2653967"/>
            <a:ext cx="748030" cy="466090"/>
          </a:xfrm>
          <a:prstGeom prst="rect">
            <a:avLst/>
          </a:prstGeom>
        </p:spPr>
        <p:txBody>
          <a:bodyPr vert="horz" wrap="square" lIns="0" tIns="64769" rIns="0" bIns="0" rtlCol="0">
            <a:spAutoFit/>
          </a:bodyPr>
          <a:lstStyle/>
          <a:p>
            <a:pPr algn="ctr">
              <a:lnSpc>
                <a:spcPct val="100000"/>
              </a:lnSpc>
              <a:spcBef>
                <a:spcPts val="510"/>
              </a:spcBef>
            </a:pPr>
            <a:r>
              <a:rPr sz="1100" b="1" spc="-140" dirty="0">
                <a:solidFill>
                  <a:srgbClr val="970201"/>
                </a:solidFill>
                <a:latin typeface="Microsoft YaHei"/>
                <a:cs typeface="Microsoft YaHei"/>
              </a:rPr>
              <a:t>（5%-10%）</a:t>
            </a:r>
            <a:endParaRPr sz="1100">
              <a:latin typeface="Microsoft YaHei"/>
              <a:cs typeface="Microsoft YaHei"/>
            </a:endParaRPr>
          </a:p>
          <a:p>
            <a:pPr marR="50165" algn="ctr">
              <a:lnSpc>
                <a:spcPct val="100000"/>
              </a:lnSpc>
              <a:spcBef>
                <a:spcPts val="415"/>
              </a:spcBef>
            </a:pPr>
            <a:r>
              <a:rPr sz="1100" dirty="0">
                <a:solidFill>
                  <a:srgbClr val="353535"/>
                </a:solidFill>
                <a:latin typeface="Arial Unicode MS" panose="020B0604020202020204" charset="-122"/>
                <a:cs typeface="Arial Unicode MS" panose="020B0604020202020204" charset="-122"/>
              </a:rPr>
              <a:t>下单</a:t>
            </a:r>
            <a:endParaRPr sz="1100">
              <a:latin typeface="Arial Unicode MS" panose="020B0604020202020204" charset="-122"/>
              <a:cs typeface="Arial Unicode MS" panose="020B0604020202020204" charset="-122"/>
            </a:endParaRPr>
          </a:p>
        </p:txBody>
      </p:sp>
      <p:sp>
        <p:nvSpPr>
          <p:cNvPr id="53" name="object 53"/>
          <p:cNvSpPr/>
          <p:nvPr/>
        </p:nvSpPr>
        <p:spPr>
          <a:xfrm>
            <a:off x="4492006" y="1808163"/>
            <a:ext cx="0" cy="4465955"/>
          </a:xfrm>
          <a:custGeom>
            <a:avLst/>
            <a:gdLst/>
            <a:ahLst/>
            <a:cxnLst/>
            <a:rect l="l" t="t" r="r" b="b"/>
            <a:pathLst>
              <a:path h="4465955">
                <a:moveTo>
                  <a:pt x="0" y="0"/>
                </a:moveTo>
                <a:lnTo>
                  <a:pt x="0" y="4465636"/>
                </a:lnTo>
              </a:path>
            </a:pathLst>
          </a:custGeom>
          <a:ln w="6350">
            <a:solidFill>
              <a:srgbClr val="667073"/>
            </a:solidFill>
            <a:prstDash val="sysDash"/>
          </a:ln>
        </p:spPr>
        <p:txBody>
          <a:bodyPr wrap="square" lIns="0" tIns="0" rIns="0" bIns="0" rtlCol="0"/>
          <a:lstStyle/>
          <a:p/>
        </p:txBody>
      </p:sp>
      <p:sp>
        <p:nvSpPr>
          <p:cNvPr id="54" name="object 54"/>
          <p:cNvSpPr txBox="1"/>
          <p:nvPr/>
        </p:nvSpPr>
        <p:spPr>
          <a:xfrm>
            <a:off x="3303266" y="4398836"/>
            <a:ext cx="8636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骑手收入来源</a:t>
            </a:r>
            <a:endParaRPr sz="1100">
              <a:latin typeface="Arial Unicode MS" panose="020B0604020202020204" charset="-122"/>
              <a:cs typeface="Arial Unicode MS" panose="020B0604020202020204" charset="-122"/>
            </a:endParaRPr>
          </a:p>
        </p:txBody>
      </p:sp>
      <p:pic>
        <p:nvPicPr>
          <p:cNvPr id="55" name="object 55"/>
          <p:cNvPicPr/>
          <p:nvPr/>
        </p:nvPicPr>
        <p:blipFill>
          <a:blip r:embed="rId1" cstate="print"/>
          <a:stretch>
            <a:fillRect/>
          </a:stretch>
        </p:blipFill>
        <p:spPr>
          <a:xfrm>
            <a:off x="3223517" y="4390668"/>
            <a:ext cx="76200" cy="191479"/>
          </a:xfrm>
          <a:prstGeom prst="rect">
            <a:avLst/>
          </a:prstGeom>
        </p:spPr>
      </p:pic>
      <p:sp>
        <p:nvSpPr>
          <p:cNvPr id="56" name="object 56"/>
          <p:cNvSpPr txBox="1"/>
          <p:nvPr/>
        </p:nvSpPr>
        <p:spPr>
          <a:xfrm>
            <a:off x="335778" y="6406035"/>
            <a:ext cx="24003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来源：安信证券，头豹研究院编辑整理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7" name="object 57"/>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21</a:t>
            </a:r>
            <a:endParaRPr sz="1050">
              <a:latin typeface="Microsoft YaHei"/>
              <a:cs typeface="Microsoft YaHei"/>
            </a:endParaRPr>
          </a:p>
        </p:txBody>
      </p:sp>
      <p:sp>
        <p:nvSpPr>
          <p:cNvPr id="58" name="object 58"/>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9" name="object 59"/>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40716" y="1977883"/>
            <a:ext cx="2957195" cy="3485515"/>
            <a:chOff x="640716" y="1977883"/>
            <a:chExt cx="2957195" cy="3485515"/>
          </a:xfrm>
        </p:grpSpPr>
        <p:sp>
          <p:nvSpPr>
            <p:cNvPr id="3" name="object 3"/>
            <p:cNvSpPr/>
            <p:nvPr/>
          </p:nvSpPr>
          <p:spPr>
            <a:xfrm>
              <a:off x="713413" y="3256447"/>
              <a:ext cx="327025" cy="2200275"/>
            </a:xfrm>
            <a:custGeom>
              <a:avLst/>
              <a:gdLst/>
              <a:ahLst/>
              <a:cxnLst/>
              <a:rect l="l" t="t" r="r" b="b"/>
              <a:pathLst>
                <a:path w="327025" h="2200275">
                  <a:moveTo>
                    <a:pt x="326914" y="2199984"/>
                  </a:moveTo>
                  <a:lnTo>
                    <a:pt x="0" y="2199984"/>
                  </a:lnTo>
                  <a:lnTo>
                    <a:pt x="0" y="0"/>
                  </a:lnTo>
                  <a:lnTo>
                    <a:pt x="326914" y="0"/>
                  </a:lnTo>
                  <a:lnTo>
                    <a:pt x="326914" y="2199984"/>
                  </a:lnTo>
                  <a:close/>
                </a:path>
              </a:pathLst>
            </a:custGeom>
            <a:solidFill>
              <a:srgbClr val="899397"/>
            </a:solidFill>
          </p:spPr>
          <p:txBody>
            <a:bodyPr wrap="square" lIns="0" tIns="0" rIns="0" bIns="0" rtlCol="0"/>
            <a:lstStyle/>
            <a:p/>
          </p:txBody>
        </p:sp>
        <p:sp>
          <p:nvSpPr>
            <p:cNvPr id="4" name="object 4"/>
            <p:cNvSpPr/>
            <p:nvPr/>
          </p:nvSpPr>
          <p:spPr>
            <a:xfrm>
              <a:off x="713413" y="3256447"/>
              <a:ext cx="327025" cy="2200275"/>
            </a:xfrm>
            <a:custGeom>
              <a:avLst/>
              <a:gdLst/>
              <a:ahLst/>
              <a:cxnLst/>
              <a:rect l="l" t="t" r="r" b="b"/>
              <a:pathLst>
                <a:path w="327025" h="2200275">
                  <a:moveTo>
                    <a:pt x="0" y="0"/>
                  </a:moveTo>
                  <a:lnTo>
                    <a:pt x="326914" y="0"/>
                  </a:lnTo>
                  <a:lnTo>
                    <a:pt x="326914" y="2199984"/>
                  </a:lnTo>
                  <a:lnTo>
                    <a:pt x="0" y="2199984"/>
                  </a:lnTo>
                  <a:lnTo>
                    <a:pt x="0" y="0"/>
                  </a:lnTo>
                  <a:close/>
                </a:path>
              </a:pathLst>
            </a:custGeom>
            <a:ln w="3175">
              <a:solidFill>
                <a:srgbClr val="000000"/>
              </a:solidFill>
            </a:ln>
          </p:spPr>
          <p:txBody>
            <a:bodyPr wrap="square" lIns="0" tIns="0" rIns="0" bIns="0" rtlCol="0"/>
            <a:lstStyle/>
            <a:p/>
          </p:txBody>
        </p:sp>
        <p:sp>
          <p:nvSpPr>
            <p:cNvPr id="5" name="object 5"/>
            <p:cNvSpPr/>
            <p:nvPr/>
          </p:nvSpPr>
          <p:spPr>
            <a:xfrm>
              <a:off x="713413" y="3256447"/>
              <a:ext cx="327025" cy="2200275"/>
            </a:xfrm>
            <a:custGeom>
              <a:avLst/>
              <a:gdLst/>
              <a:ahLst/>
              <a:cxnLst/>
              <a:rect l="l" t="t" r="r" b="b"/>
              <a:pathLst>
                <a:path w="327025" h="2200275">
                  <a:moveTo>
                    <a:pt x="326914" y="2199984"/>
                  </a:moveTo>
                  <a:lnTo>
                    <a:pt x="0" y="2199984"/>
                  </a:lnTo>
                  <a:lnTo>
                    <a:pt x="0" y="0"/>
                  </a:lnTo>
                  <a:lnTo>
                    <a:pt x="326914" y="0"/>
                  </a:lnTo>
                  <a:lnTo>
                    <a:pt x="326914" y="2199984"/>
                  </a:lnTo>
                  <a:close/>
                </a:path>
              </a:pathLst>
            </a:custGeom>
            <a:solidFill>
              <a:srgbClr val="000000"/>
            </a:solidFill>
          </p:spPr>
          <p:txBody>
            <a:bodyPr wrap="square" lIns="0" tIns="0" rIns="0" bIns="0" rtlCol="0"/>
            <a:lstStyle/>
            <a:p/>
          </p:txBody>
        </p:sp>
        <p:sp>
          <p:nvSpPr>
            <p:cNvPr id="6" name="object 6"/>
            <p:cNvSpPr/>
            <p:nvPr/>
          </p:nvSpPr>
          <p:spPr>
            <a:xfrm>
              <a:off x="713413" y="3256447"/>
              <a:ext cx="327025" cy="2200275"/>
            </a:xfrm>
            <a:custGeom>
              <a:avLst/>
              <a:gdLst/>
              <a:ahLst/>
              <a:cxnLst/>
              <a:rect l="l" t="t" r="r" b="b"/>
              <a:pathLst>
                <a:path w="327025" h="2200275">
                  <a:moveTo>
                    <a:pt x="0" y="0"/>
                  </a:moveTo>
                  <a:lnTo>
                    <a:pt x="326914" y="0"/>
                  </a:lnTo>
                  <a:lnTo>
                    <a:pt x="326914" y="2199984"/>
                  </a:lnTo>
                  <a:lnTo>
                    <a:pt x="0" y="2199984"/>
                  </a:lnTo>
                  <a:lnTo>
                    <a:pt x="0" y="0"/>
                  </a:lnTo>
                  <a:close/>
                </a:path>
              </a:pathLst>
            </a:custGeom>
            <a:ln w="9525">
              <a:solidFill>
                <a:srgbClr val="000000"/>
              </a:solidFill>
            </a:ln>
          </p:spPr>
          <p:txBody>
            <a:bodyPr wrap="square" lIns="0" tIns="0" rIns="0" bIns="0" rtlCol="0"/>
            <a:lstStyle/>
            <a:p/>
          </p:txBody>
        </p:sp>
        <p:sp>
          <p:nvSpPr>
            <p:cNvPr id="7" name="object 7"/>
            <p:cNvSpPr/>
            <p:nvPr/>
          </p:nvSpPr>
          <p:spPr>
            <a:xfrm>
              <a:off x="1040328" y="5359210"/>
              <a:ext cx="327025" cy="97790"/>
            </a:xfrm>
            <a:custGeom>
              <a:avLst/>
              <a:gdLst/>
              <a:ahLst/>
              <a:cxnLst/>
              <a:rect l="l" t="t" r="r" b="b"/>
              <a:pathLst>
                <a:path w="327025" h="97789">
                  <a:moveTo>
                    <a:pt x="326914" y="97221"/>
                  </a:moveTo>
                  <a:lnTo>
                    <a:pt x="0" y="97221"/>
                  </a:lnTo>
                  <a:lnTo>
                    <a:pt x="0" y="0"/>
                  </a:lnTo>
                  <a:lnTo>
                    <a:pt x="326914" y="0"/>
                  </a:lnTo>
                  <a:lnTo>
                    <a:pt x="326914" y="97221"/>
                  </a:lnTo>
                  <a:close/>
                </a:path>
              </a:pathLst>
            </a:custGeom>
            <a:solidFill>
              <a:srgbClr val="EFEFF1"/>
            </a:solidFill>
          </p:spPr>
          <p:txBody>
            <a:bodyPr wrap="square" lIns="0" tIns="0" rIns="0" bIns="0" rtlCol="0"/>
            <a:lstStyle/>
            <a:p/>
          </p:txBody>
        </p:sp>
        <p:sp>
          <p:nvSpPr>
            <p:cNvPr id="8" name="object 8"/>
            <p:cNvSpPr/>
            <p:nvPr/>
          </p:nvSpPr>
          <p:spPr>
            <a:xfrm>
              <a:off x="1040328" y="5359210"/>
              <a:ext cx="327025" cy="97790"/>
            </a:xfrm>
            <a:custGeom>
              <a:avLst/>
              <a:gdLst/>
              <a:ahLst/>
              <a:cxnLst/>
              <a:rect l="l" t="t" r="r" b="b"/>
              <a:pathLst>
                <a:path w="327025" h="97789">
                  <a:moveTo>
                    <a:pt x="0" y="0"/>
                  </a:moveTo>
                  <a:lnTo>
                    <a:pt x="326914" y="0"/>
                  </a:lnTo>
                  <a:lnTo>
                    <a:pt x="326914" y="97221"/>
                  </a:lnTo>
                  <a:lnTo>
                    <a:pt x="0" y="97221"/>
                  </a:lnTo>
                  <a:lnTo>
                    <a:pt x="0" y="0"/>
                  </a:lnTo>
                  <a:close/>
                </a:path>
              </a:pathLst>
            </a:custGeom>
            <a:ln w="3175">
              <a:solidFill>
                <a:srgbClr val="000000"/>
              </a:solidFill>
            </a:ln>
          </p:spPr>
          <p:txBody>
            <a:bodyPr wrap="square" lIns="0" tIns="0" rIns="0" bIns="0" rtlCol="0"/>
            <a:lstStyle/>
            <a:p/>
          </p:txBody>
        </p:sp>
        <p:sp>
          <p:nvSpPr>
            <p:cNvPr id="9" name="object 9"/>
            <p:cNvSpPr/>
            <p:nvPr/>
          </p:nvSpPr>
          <p:spPr>
            <a:xfrm>
              <a:off x="1040328" y="5359210"/>
              <a:ext cx="327025" cy="97790"/>
            </a:xfrm>
            <a:custGeom>
              <a:avLst/>
              <a:gdLst/>
              <a:ahLst/>
              <a:cxnLst/>
              <a:rect l="l" t="t" r="r" b="b"/>
              <a:pathLst>
                <a:path w="327025" h="97789">
                  <a:moveTo>
                    <a:pt x="326914" y="97221"/>
                  </a:moveTo>
                  <a:lnTo>
                    <a:pt x="0" y="97221"/>
                  </a:lnTo>
                  <a:lnTo>
                    <a:pt x="0" y="0"/>
                  </a:lnTo>
                  <a:lnTo>
                    <a:pt x="326914" y="0"/>
                  </a:lnTo>
                  <a:lnTo>
                    <a:pt x="326914" y="97221"/>
                  </a:lnTo>
                  <a:close/>
                </a:path>
              </a:pathLst>
            </a:custGeom>
            <a:solidFill>
              <a:srgbClr val="000000"/>
            </a:solidFill>
          </p:spPr>
          <p:txBody>
            <a:bodyPr wrap="square" lIns="0" tIns="0" rIns="0" bIns="0" rtlCol="0"/>
            <a:lstStyle/>
            <a:p/>
          </p:txBody>
        </p:sp>
        <p:sp>
          <p:nvSpPr>
            <p:cNvPr id="10" name="object 10"/>
            <p:cNvSpPr/>
            <p:nvPr/>
          </p:nvSpPr>
          <p:spPr>
            <a:xfrm>
              <a:off x="1040328" y="5359210"/>
              <a:ext cx="327025" cy="97790"/>
            </a:xfrm>
            <a:custGeom>
              <a:avLst/>
              <a:gdLst/>
              <a:ahLst/>
              <a:cxnLst/>
              <a:rect l="l" t="t" r="r" b="b"/>
              <a:pathLst>
                <a:path w="327025" h="97789">
                  <a:moveTo>
                    <a:pt x="0" y="0"/>
                  </a:moveTo>
                  <a:lnTo>
                    <a:pt x="326914" y="0"/>
                  </a:lnTo>
                  <a:lnTo>
                    <a:pt x="326914" y="97221"/>
                  </a:lnTo>
                  <a:lnTo>
                    <a:pt x="0" y="97221"/>
                  </a:lnTo>
                  <a:lnTo>
                    <a:pt x="0" y="0"/>
                  </a:lnTo>
                  <a:close/>
                </a:path>
              </a:pathLst>
            </a:custGeom>
            <a:ln w="9525">
              <a:solidFill>
                <a:srgbClr val="353535"/>
              </a:solidFill>
            </a:ln>
          </p:spPr>
          <p:txBody>
            <a:bodyPr wrap="square" lIns="0" tIns="0" rIns="0" bIns="0" rtlCol="0"/>
            <a:lstStyle/>
            <a:p/>
          </p:txBody>
        </p:sp>
        <p:sp>
          <p:nvSpPr>
            <p:cNvPr id="11" name="object 11"/>
            <p:cNvSpPr/>
            <p:nvPr/>
          </p:nvSpPr>
          <p:spPr>
            <a:xfrm>
              <a:off x="1432625" y="3260613"/>
              <a:ext cx="327025" cy="2195830"/>
            </a:xfrm>
            <a:custGeom>
              <a:avLst/>
              <a:gdLst/>
              <a:ahLst/>
              <a:cxnLst/>
              <a:rect l="l" t="t" r="r" b="b"/>
              <a:pathLst>
                <a:path w="327025" h="2195829">
                  <a:moveTo>
                    <a:pt x="326914" y="2195817"/>
                  </a:moveTo>
                  <a:lnTo>
                    <a:pt x="0" y="2195817"/>
                  </a:lnTo>
                  <a:lnTo>
                    <a:pt x="0" y="0"/>
                  </a:lnTo>
                  <a:lnTo>
                    <a:pt x="326914" y="0"/>
                  </a:lnTo>
                  <a:lnTo>
                    <a:pt x="326914" y="2195817"/>
                  </a:lnTo>
                  <a:close/>
                </a:path>
              </a:pathLst>
            </a:custGeom>
            <a:solidFill>
              <a:srgbClr val="899397"/>
            </a:solidFill>
          </p:spPr>
          <p:txBody>
            <a:bodyPr wrap="square" lIns="0" tIns="0" rIns="0" bIns="0" rtlCol="0"/>
            <a:lstStyle/>
            <a:p/>
          </p:txBody>
        </p:sp>
        <p:sp>
          <p:nvSpPr>
            <p:cNvPr id="12" name="object 12"/>
            <p:cNvSpPr/>
            <p:nvPr/>
          </p:nvSpPr>
          <p:spPr>
            <a:xfrm>
              <a:off x="1432625" y="3260613"/>
              <a:ext cx="327025" cy="2195830"/>
            </a:xfrm>
            <a:custGeom>
              <a:avLst/>
              <a:gdLst/>
              <a:ahLst/>
              <a:cxnLst/>
              <a:rect l="l" t="t" r="r" b="b"/>
              <a:pathLst>
                <a:path w="327025" h="2195829">
                  <a:moveTo>
                    <a:pt x="0" y="0"/>
                  </a:moveTo>
                  <a:lnTo>
                    <a:pt x="326914" y="0"/>
                  </a:lnTo>
                  <a:lnTo>
                    <a:pt x="326914" y="2195817"/>
                  </a:lnTo>
                  <a:lnTo>
                    <a:pt x="0" y="2195817"/>
                  </a:lnTo>
                  <a:lnTo>
                    <a:pt x="0" y="0"/>
                  </a:lnTo>
                  <a:close/>
                </a:path>
              </a:pathLst>
            </a:custGeom>
            <a:ln w="3175">
              <a:solidFill>
                <a:srgbClr val="000000"/>
              </a:solidFill>
            </a:ln>
          </p:spPr>
          <p:txBody>
            <a:bodyPr wrap="square" lIns="0" tIns="0" rIns="0" bIns="0" rtlCol="0"/>
            <a:lstStyle/>
            <a:p/>
          </p:txBody>
        </p:sp>
        <p:sp>
          <p:nvSpPr>
            <p:cNvPr id="13" name="object 13"/>
            <p:cNvSpPr/>
            <p:nvPr/>
          </p:nvSpPr>
          <p:spPr>
            <a:xfrm>
              <a:off x="1432625" y="3260613"/>
              <a:ext cx="327025" cy="2195830"/>
            </a:xfrm>
            <a:custGeom>
              <a:avLst/>
              <a:gdLst/>
              <a:ahLst/>
              <a:cxnLst/>
              <a:rect l="l" t="t" r="r" b="b"/>
              <a:pathLst>
                <a:path w="327025" h="2195829">
                  <a:moveTo>
                    <a:pt x="326914" y="2195817"/>
                  </a:moveTo>
                  <a:lnTo>
                    <a:pt x="0" y="2195817"/>
                  </a:lnTo>
                  <a:lnTo>
                    <a:pt x="0" y="0"/>
                  </a:lnTo>
                  <a:lnTo>
                    <a:pt x="326914" y="0"/>
                  </a:lnTo>
                  <a:lnTo>
                    <a:pt x="326914" y="2195817"/>
                  </a:lnTo>
                  <a:close/>
                </a:path>
              </a:pathLst>
            </a:custGeom>
            <a:solidFill>
              <a:srgbClr val="000000"/>
            </a:solidFill>
          </p:spPr>
          <p:txBody>
            <a:bodyPr wrap="square" lIns="0" tIns="0" rIns="0" bIns="0" rtlCol="0"/>
            <a:lstStyle/>
            <a:p/>
          </p:txBody>
        </p:sp>
        <p:sp>
          <p:nvSpPr>
            <p:cNvPr id="14" name="object 14"/>
            <p:cNvSpPr/>
            <p:nvPr/>
          </p:nvSpPr>
          <p:spPr>
            <a:xfrm>
              <a:off x="1432625" y="3260613"/>
              <a:ext cx="327025" cy="2195830"/>
            </a:xfrm>
            <a:custGeom>
              <a:avLst/>
              <a:gdLst/>
              <a:ahLst/>
              <a:cxnLst/>
              <a:rect l="l" t="t" r="r" b="b"/>
              <a:pathLst>
                <a:path w="327025" h="2195829">
                  <a:moveTo>
                    <a:pt x="0" y="0"/>
                  </a:moveTo>
                  <a:lnTo>
                    <a:pt x="326914" y="0"/>
                  </a:lnTo>
                  <a:lnTo>
                    <a:pt x="326914" y="2195817"/>
                  </a:lnTo>
                  <a:lnTo>
                    <a:pt x="0" y="2195817"/>
                  </a:lnTo>
                  <a:lnTo>
                    <a:pt x="0" y="0"/>
                  </a:lnTo>
                  <a:close/>
                </a:path>
              </a:pathLst>
            </a:custGeom>
            <a:ln w="9525">
              <a:solidFill>
                <a:srgbClr val="000000"/>
              </a:solidFill>
            </a:ln>
          </p:spPr>
          <p:txBody>
            <a:bodyPr wrap="square" lIns="0" tIns="0" rIns="0" bIns="0" rtlCol="0"/>
            <a:lstStyle/>
            <a:p/>
          </p:txBody>
        </p:sp>
        <p:sp>
          <p:nvSpPr>
            <p:cNvPr id="15" name="object 15"/>
            <p:cNvSpPr/>
            <p:nvPr/>
          </p:nvSpPr>
          <p:spPr>
            <a:xfrm>
              <a:off x="1759540" y="5305044"/>
              <a:ext cx="327025" cy="151765"/>
            </a:xfrm>
            <a:custGeom>
              <a:avLst/>
              <a:gdLst/>
              <a:ahLst/>
              <a:cxnLst/>
              <a:rect l="l" t="t" r="r" b="b"/>
              <a:pathLst>
                <a:path w="327025" h="151764">
                  <a:moveTo>
                    <a:pt x="326914" y="151387"/>
                  </a:moveTo>
                  <a:lnTo>
                    <a:pt x="0" y="151387"/>
                  </a:lnTo>
                  <a:lnTo>
                    <a:pt x="0" y="0"/>
                  </a:lnTo>
                  <a:lnTo>
                    <a:pt x="326914" y="0"/>
                  </a:lnTo>
                  <a:lnTo>
                    <a:pt x="326914" y="151387"/>
                  </a:lnTo>
                  <a:close/>
                </a:path>
              </a:pathLst>
            </a:custGeom>
            <a:solidFill>
              <a:srgbClr val="EFEFF1"/>
            </a:solidFill>
          </p:spPr>
          <p:txBody>
            <a:bodyPr wrap="square" lIns="0" tIns="0" rIns="0" bIns="0" rtlCol="0"/>
            <a:lstStyle/>
            <a:p/>
          </p:txBody>
        </p:sp>
        <p:sp>
          <p:nvSpPr>
            <p:cNvPr id="16" name="object 16"/>
            <p:cNvSpPr/>
            <p:nvPr/>
          </p:nvSpPr>
          <p:spPr>
            <a:xfrm>
              <a:off x="1759540" y="5305044"/>
              <a:ext cx="327025" cy="151765"/>
            </a:xfrm>
            <a:custGeom>
              <a:avLst/>
              <a:gdLst/>
              <a:ahLst/>
              <a:cxnLst/>
              <a:rect l="l" t="t" r="r" b="b"/>
              <a:pathLst>
                <a:path w="327025" h="151764">
                  <a:moveTo>
                    <a:pt x="0" y="0"/>
                  </a:moveTo>
                  <a:lnTo>
                    <a:pt x="326914" y="0"/>
                  </a:lnTo>
                  <a:lnTo>
                    <a:pt x="326914" y="151387"/>
                  </a:lnTo>
                  <a:lnTo>
                    <a:pt x="0" y="151387"/>
                  </a:lnTo>
                  <a:lnTo>
                    <a:pt x="0" y="0"/>
                  </a:lnTo>
                  <a:close/>
                </a:path>
              </a:pathLst>
            </a:custGeom>
            <a:ln w="3175">
              <a:solidFill>
                <a:srgbClr val="000000"/>
              </a:solidFill>
            </a:ln>
          </p:spPr>
          <p:txBody>
            <a:bodyPr wrap="square" lIns="0" tIns="0" rIns="0" bIns="0" rtlCol="0"/>
            <a:lstStyle/>
            <a:p/>
          </p:txBody>
        </p:sp>
        <p:sp>
          <p:nvSpPr>
            <p:cNvPr id="17" name="object 17"/>
            <p:cNvSpPr/>
            <p:nvPr/>
          </p:nvSpPr>
          <p:spPr>
            <a:xfrm>
              <a:off x="1759540" y="5305044"/>
              <a:ext cx="327025" cy="151765"/>
            </a:xfrm>
            <a:custGeom>
              <a:avLst/>
              <a:gdLst/>
              <a:ahLst/>
              <a:cxnLst/>
              <a:rect l="l" t="t" r="r" b="b"/>
              <a:pathLst>
                <a:path w="327025" h="151764">
                  <a:moveTo>
                    <a:pt x="326914" y="151387"/>
                  </a:moveTo>
                  <a:lnTo>
                    <a:pt x="0" y="151387"/>
                  </a:lnTo>
                  <a:lnTo>
                    <a:pt x="0" y="0"/>
                  </a:lnTo>
                  <a:lnTo>
                    <a:pt x="326914" y="0"/>
                  </a:lnTo>
                  <a:lnTo>
                    <a:pt x="326914" y="151387"/>
                  </a:lnTo>
                  <a:close/>
                </a:path>
              </a:pathLst>
            </a:custGeom>
            <a:solidFill>
              <a:srgbClr val="000000"/>
            </a:solidFill>
          </p:spPr>
          <p:txBody>
            <a:bodyPr wrap="square" lIns="0" tIns="0" rIns="0" bIns="0" rtlCol="0"/>
            <a:lstStyle/>
            <a:p/>
          </p:txBody>
        </p:sp>
        <p:sp>
          <p:nvSpPr>
            <p:cNvPr id="18" name="object 18"/>
            <p:cNvSpPr/>
            <p:nvPr/>
          </p:nvSpPr>
          <p:spPr>
            <a:xfrm>
              <a:off x="1759540" y="5305044"/>
              <a:ext cx="327025" cy="151765"/>
            </a:xfrm>
            <a:custGeom>
              <a:avLst/>
              <a:gdLst/>
              <a:ahLst/>
              <a:cxnLst/>
              <a:rect l="l" t="t" r="r" b="b"/>
              <a:pathLst>
                <a:path w="327025" h="151764">
                  <a:moveTo>
                    <a:pt x="0" y="0"/>
                  </a:moveTo>
                  <a:lnTo>
                    <a:pt x="326914" y="0"/>
                  </a:lnTo>
                  <a:lnTo>
                    <a:pt x="326914" y="151387"/>
                  </a:lnTo>
                  <a:lnTo>
                    <a:pt x="0" y="151387"/>
                  </a:lnTo>
                  <a:lnTo>
                    <a:pt x="0" y="0"/>
                  </a:lnTo>
                  <a:close/>
                </a:path>
              </a:pathLst>
            </a:custGeom>
            <a:ln w="9525">
              <a:solidFill>
                <a:srgbClr val="353535"/>
              </a:solidFill>
            </a:ln>
          </p:spPr>
          <p:txBody>
            <a:bodyPr wrap="square" lIns="0" tIns="0" rIns="0" bIns="0" rtlCol="0"/>
            <a:lstStyle/>
            <a:p/>
          </p:txBody>
        </p:sp>
        <p:sp>
          <p:nvSpPr>
            <p:cNvPr id="19" name="object 19"/>
            <p:cNvSpPr/>
            <p:nvPr/>
          </p:nvSpPr>
          <p:spPr>
            <a:xfrm>
              <a:off x="2151838" y="3000893"/>
              <a:ext cx="327025" cy="2455545"/>
            </a:xfrm>
            <a:custGeom>
              <a:avLst/>
              <a:gdLst/>
              <a:ahLst/>
              <a:cxnLst/>
              <a:rect l="l" t="t" r="r" b="b"/>
              <a:pathLst>
                <a:path w="327025" h="2455545">
                  <a:moveTo>
                    <a:pt x="326914" y="2455538"/>
                  </a:moveTo>
                  <a:lnTo>
                    <a:pt x="0" y="2455538"/>
                  </a:lnTo>
                  <a:lnTo>
                    <a:pt x="0" y="0"/>
                  </a:lnTo>
                  <a:lnTo>
                    <a:pt x="326914" y="0"/>
                  </a:lnTo>
                  <a:lnTo>
                    <a:pt x="326914" y="2455538"/>
                  </a:lnTo>
                  <a:close/>
                </a:path>
              </a:pathLst>
            </a:custGeom>
            <a:solidFill>
              <a:srgbClr val="899397"/>
            </a:solidFill>
          </p:spPr>
          <p:txBody>
            <a:bodyPr wrap="square" lIns="0" tIns="0" rIns="0" bIns="0" rtlCol="0"/>
            <a:lstStyle/>
            <a:p/>
          </p:txBody>
        </p:sp>
        <p:sp>
          <p:nvSpPr>
            <p:cNvPr id="20" name="object 20"/>
            <p:cNvSpPr/>
            <p:nvPr/>
          </p:nvSpPr>
          <p:spPr>
            <a:xfrm>
              <a:off x="2151838" y="3000893"/>
              <a:ext cx="327025" cy="2455545"/>
            </a:xfrm>
            <a:custGeom>
              <a:avLst/>
              <a:gdLst/>
              <a:ahLst/>
              <a:cxnLst/>
              <a:rect l="l" t="t" r="r" b="b"/>
              <a:pathLst>
                <a:path w="327025" h="2455545">
                  <a:moveTo>
                    <a:pt x="0" y="0"/>
                  </a:moveTo>
                  <a:lnTo>
                    <a:pt x="326914" y="0"/>
                  </a:lnTo>
                  <a:lnTo>
                    <a:pt x="326914" y="2455538"/>
                  </a:lnTo>
                  <a:lnTo>
                    <a:pt x="0" y="2455538"/>
                  </a:lnTo>
                  <a:lnTo>
                    <a:pt x="0" y="0"/>
                  </a:lnTo>
                  <a:close/>
                </a:path>
              </a:pathLst>
            </a:custGeom>
            <a:ln w="3175">
              <a:solidFill>
                <a:srgbClr val="000000"/>
              </a:solidFill>
            </a:ln>
          </p:spPr>
          <p:txBody>
            <a:bodyPr wrap="square" lIns="0" tIns="0" rIns="0" bIns="0" rtlCol="0"/>
            <a:lstStyle/>
            <a:p/>
          </p:txBody>
        </p:sp>
        <p:sp>
          <p:nvSpPr>
            <p:cNvPr id="21" name="object 21"/>
            <p:cNvSpPr/>
            <p:nvPr/>
          </p:nvSpPr>
          <p:spPr>
            <a:xfrm>
              <a:off x="2151838" y="3000893"/>
              <a:ext cx="327025" cy="2455545"/>
            </a:xfrm>
            <a:custGeom>
              <a:avLst/>
              <a:gdLst/>
              <a:ahLst/>
              <a:cxnLst/>
              <a:rect l="l" t="t" r="r" b="b"/>
              <a:pathLst>
                <a:path w="327025" h="2455545">
                  <a:moveTo>
                    <a:pt x="326914" y="2455538"/>
                  </a:moveTo>
                  <a:lnTo>
                    <a:pt x="0" y="2455538"/>
                  </a:lnTo>
                  <a:lnTo>
                    <a:pt x="0" y="0"/>
                  </a:lnTo>
                  <a:lnTo>
                    <a:pt x="326914" y="0"/>
                  </a:lnTo>
                  <a:lnTo>
                    <a:pt x="326914" y="2455538"/>
                  </a:lnTo>
                  <a:close/>
                </a:path>
              </a:pathLst>
            </a:custGeom>
            <a:solidFill>
              <a:srgbClr val="000000"/>
            </a:solidFill>
          </p:spPr>
          <p:txBody>
            <a:bodyPr wrap="square" lIns="0" tIns="0" rIns="0" bIns="0" rtlCol="0"/>
            <a:lstStyle/>
            <a:p/>
          </p:txBody>
        </p:sp>
        <p:sp>
          <p:nvSpPr>
            <p:cNvPr id="22" name="object 22"/>
            <p:cNvSpPr/>
            <p:nvPr/>
          </p:nvSpPr>
          <p:spPr>
            <a:xfrm>
              <a:off x="2151838" y="3000893"/>
              <a:ext cx="327025" cy="2455545"/>
            </a:xfrm>
            <a:custGeom>
              <a:avLst/>
              <a:gdLst/>
              <a:ahLst/>
              <a:cxnLst/>
              <a:rect l="l" t="t" r="r" b="b"/>
              <a:pathLst>
                <a:path w="327025" h="2455545">
                  <a:moveTo>
                    <a:pt x="0" y="0"/>
                  </a:moveTo>
                  <a:lnTo>
                    <a:pt x="326914" y="0"/>
                  </a:lnTo>
                  <a:lnTo>
                    <a:pt x="326914" y="2455538"/>
                  </a:lnTo>
                  <a:lnTo>
                    <a:pt x="0" y="2455538"/>
                  </a:lnTo>
                  <a:lnTo>
                    <a:pt x="0" y="0"/>
                  </a:lnTo>
                  <a:close/>
                </a:path>
              </a:pathLst>
            </a:custGeom>
            <a:ln w="9525">
              <a:solidFill>
                <a:srgbClr val="000000"/>
              </a:solidFill>
            </a:ln>
          </p:spPr>
          <p:txBody>
            <a:bodyPr wrap="square" lIns="0" tIns="0" rIns="0" bIns="0" rtlCol="0"/>
            <a:lstStyle/>
            <a:p/>
          </p:txBody>
        </p:sp>
        <p:sp>
          <p:nvSpPr>
            <p:cNvPr id="23" name="object 23"/>
            <p:cNvSpPr/>
            <p:nvPr/>
          </p:nvSpPr>
          <p:spPr>
            <a:xfrm>
              <a:off x="2478753" y="5236989"/>
              <a:ext cx="327025" cy="219710"/>
            </a:xfrm>
            <a:custGeom>
              <a:avLst/>
              <a:gdLst/>
              <a:ahLst/>
              <a:cxnLst/>
              <a:rect l="l" t="t" r="r" b="b"/>
              <a:pathLst>
                <a:path w="327025" h="219710">
                  <a:moveTo>
                    <a:pt x="326914" y="219442"/>
                  </a:moveTo>
                  <a:lnTo>
                    <a:pt x="0" y="219442"/>
                  </a:lnTo>
                  <a:lnTo>
                    <a:pt x="0" y="0"/>
                  </a:lnTo>
                  <a:lnTo>
                    <a:pt x="326914" y="0"/>
                  </a:lnTo>
                  <a:lnTo>
                    <a:pt x="326914" y="219442"/>
                  </a:lnTo>
                  <a:close/>
                </a:path>
              </a:pathLst>
            </a:custGeom>
            <a:solidFill>
              <a:srgbClr val="EFEFF1"/>
            </a:solidFill>
          </p:spPr>
          <p:txBody>
            <a:bodyPr wrap="square" lIns="0" tIns="0" rIns="0" bIns="0" rtlCol="0"/>
            <a:lstStyle/>
            <a:p/>
          </p:txBody>
        </p:sp>
        <p:sp>
          <p:nvSpPr>
            <p:cNvPr id="24" name="object 24"/>
            <p:cNvSpPr/>
            <p:nvPr/>
          </p:nvSpPr>
          <p:spPr>
            <a:xfrm>
              <a:off x="2478753" y="5236989"/>
              <a:ext cx="327025" cy="219710"/>
            </a:xfrm>
            <a:custGeom>
              <a:avLst/>
              <a:gdLst/>
              <a:ahLst/>
              <a:cxnLst/>
              <a:rect l="l" t="t" r="r" b="b"/>
              <a:pathLst>
                <a:path w="327025" h="219710">
                  <a:moveTo>
                    <a:pt x="0" y="0"/>
                  </a:moveTo>
                  <a:lnTo>
                    <a:pt x="326914" y="0"/>
                  </a:lnTo>
                  <a:lnTo>
                    <a:pt x="326914" y="219442"/>
                  </a:lnTo>
                  <a:lnTo>
                    <a:pt x="0" y="219442"/>
                  </a:lnTo>
                  <a:lnTo>
                    <a:pt x="0" y="0"/>
                  </a:lnTo>
                  <a:close/>
                </a:path>
              </a:pathLst>
            </a:custGeom>
            <a:ln w="3175">
              <a:solidFill>
                <a:srgbClr val="000000"/>
              </a:solidFill>
            </a:ln>
          </p:spPr>
          <p:txBody>
            <a:bodyPr wrap="square" lIns="0" tIns="0" rIns="0" bIns="0" rtlCol="0"/>
            <a:lstStyle/>
            <a:p/>
          </p:txBody>
        </p:sp>
        <p:sp>
          <p:nvSpPr>
            <p:cNvPr id="25" name="object 25"/>
            <p:cNvSpPr/>
            <p:nvPr/>
          </p:nvSpPr>
          <p:spPr>
            <a:xfrm>
              <a:off x="2478753" y="5236989"/>
              <a:ext cx="327025" cy="219710"/>
            </a:xfrm>
            <a:custGeom>
              <a:avLst/>
              <a:gdLst/>
              <a:ahLst/>
              <a:cxnLst/>
              <a:rect l="l" t="t" r="r" b="b"/>
              <a:pathLst>
                <a:path w="327025" h="219710">
                  <a:moveTo>
                    <a:pt x="326914" y="219442"/>
                  </a:moveTo>
                  <a:lnTo>
                    <a:pt x="0" y="219442"/>
                  </a:lnTo>
                  <a:lnTo>
                    <a:pt x="0" y="0"/>
                  </a:lnTo>
                  <a:lnTo>
                    <a:pt x="326914" y="0"/>
                  </a:lnTo>
                  <a:lnTo>
                    <a:pt x="326914" y="219442"/>
                  </a:lnTo>
                  <a:close/>
                </a:path>
              </a:pathLst>
            </a:custGeom>
            <a:solidFill>
              <a:srgbClr val="000000"/>
            </a:solidFill>
          </p:spPr>
          <p:txBody>
            <a:bodyPr wrap="square" lIns="0" tIns="0" rIns="0" bIns="0" rtlCol="0"/>
            <a:lstStyle/>
            <a:p/>
          </p:txBody>
        </p:sp>
        <p:sp>
          <p:nvSpPr>
            <p:cNvPr id="26" name="object 26"/>
            <p:cNvSpPr/>
            <p:nvPr/>
          </p:nvSpPr>
          <p:spPr>
            <a:xfrm>
              <a:off x="2478753" y="5236989"/>
              <a:ext cx="327025" cy="219710"/>
            </a:xfrm>
            <a:custGeom>
              <a:avLst/>
              <a:gdLst/>
              <a:ahLst/>
              <a:cxnLst/>
              <a:rect l="l" t="t" r="r" b="b"/>
              <a:pathLst>
                <a:path w="327025" h="219710">
                  <a:moveTo>
                    <a:pt x="0" y="0"/>
                  </a:moveTo>
                  <a:lnTo>
                    <a:pt x="326914" y="0"/>
                  </a:lnTo>
                  <a:lnTo>
                    <a:pt x="326914" y="219442"/>
                  </a:lnTo>
                  <a:lnTo>
                    <a:pt x="0" y="219442"/>
                  </a:lnTo>
                  <a:lnTo>
                    <a:pt x="0" y="0"/>
                  </a:lnTo>
                  <a:close/>
                </a:path>
              </a:pathLst>
            </a:custGeom>
            <a:ln w="9525">
              <a:solidFill>
                <a:srgbClr val="353535"/>
              </a:solidFill>
            </a:ln>
          </p:spPr>
          <p:txBody>
            <a:bodyPr wrap="square" lIns="0" tIns="0" rIns="0" bIns="0" rtlCol="0"/>
            <a:lstStyle/>
            <a:p/>
          </p:txBody>
        </p:sp>
        <p:sp>
          <p:nvSpPr>
            <p:cNvPr id="27" name="object 27"/>
            <p:cNvSpPr/>
            <p:nvPr/>
          </p:nvSpPr>
          <p:spPr>
            <a:xfrm>
              <a:off x="2871050" y="2371731"/>
              <a:ext cx="327025" cy="3084830"/>
            </a:xfrm>
            <a:custGeom>
              <a:avLst/>
              <a:gdLst/>
              <a:ahLst/>
              <a:cxnLst/>
              <a:rect l="l" t="t" r="r" b="b"/>
              <a:pathLst>
                <a:path w="327025" h="3084829">
                  <a:moveTo>
                    <a:pt x="326914" y="3084700"/>
                  </a:moveTo>
                  <a:lnTo>
                    <a:pt x="0" y="3084700"/>
                  </a:lnTo>
                  <a:lnTo>
                    <a:pt x="0" y="0"/>
                  </a:lnTo>
                  <a:lnTo>
                    <a:pt x="326914" y="0"/>
                  </a:lnTo>
                  <a:lnTo>
                    <a:pt x="326914" y="3084700"/>
                  </a:lnTo>
                  <a:close/>
                </a:path>
              </a:pathLst>
            </a:custGeom>
            <a:solidFill>
              <a:srgbClr val="899397"/>
            </a:solidFill>
          </p:spPr>
          <p:txBody>
            <a:bodyPr wrap="square" lIns="0" tIns="0" rIns="0" bIns="0" rtlCol="0"/>
            <a:lstStyle/>
            <a:p/>
          </p:txBody>
        </p:sp>
        <p:sp>
          <p:nvSpPr>
            <p:cNvPr id="28" name="object 28"/>
            <p:cNvSpPr/>
            <p:nvPr/>
          </p:nvSpPr>
          <p:spPr>
            <a:xfrm>
              <a:off x="2871050" y="2371731"/>
              <a:ext cx="327025" cy="3084830"/>
            </a:xfrm>
            <a:custGeom>
              <a:avLst/>
              <a:gdLst/>
              <a:ahLst/>
              <a:cxnLst/>
              <a:rect l="l" t="t" r="r" b="b"/>
              <a:pathLst>
                <a:path w="327025" h="3084829">
                  <a:moveTo>
                    <a:pt x="0" y="0"/>
                  </a:moveTo>
                  <a:lnTo>
                    <a:pt x="326914" y="0"/>
                  </a:lnTo>
                  <a:lnTo>
                    <a:pt x="326914" y="3084700"/>
                  </a:lnTo>
                  <a:lnTo>
                    <a:pt x="0" y="3084700"/>
                  </a:lnTo>
                  <a:lnTo>
                    <a:pt x="0" y="0"/>
                  </a:lnTo>
                  <a:close/>
                </a:path>
              </a:pathLst>
            </a:custGeom>
            <a:ln w="3175">
              <a:solidFill>
                <a:srgbClr val="000000"/>
              </a:solidFill>
            </a:ln>
          </p:spPr>
          <p:txBody>
            <a:bodyPr wrap="square" lIns="0" tIns="0" rIns="0" bIns="0" rtlCol="0"/>
            <a:lstStyle/>
            <a:p/>
          </p:txBody>
        </p:sp>
        <p:sp>
          <p:nvSpPr>
            <p:cNvPr id="29" name="object 29"/>
            <p:cNvSpPr/>
            <p:nvPr/>
          </p:nvSpPr>
          <p:spPr>
            <a:xfrm>
              <a:off x="2871050" y="2371731"/>
              <a:ext cx="327025" cy="3084830"/>
            </a:xfrm>
            <a:custGeom>
              <a:avLst/>
              <a:gdLst/>
              <a:ahLst/>
              <a:cxnLst/>
              <a:rect l="l" t="t" r="r" b="b"/>
              <a:pathLst>
                <a:path w="327025" h="3084829">
                  <a:moveTo>
                    <a:pt x="326914" y="3084700"/>
                  </a:moveTo>
                  <a:lnTo>
                    <a:pt x="0" y="3084700"/>
                  </a:lnTo>
                  <a:lnTo>
                    <a:pt x="0" y="0"/>
                  </a:lnTo>
                  <a:lnTo>
                    <a:pt x="326914" y="0"/>
                  </a:lnTo>
                  <a:lnTo>
                    <a:pt x="326914" y="3084700"/>
                  </a:lnTo>
                  <a:close/>
                </a:path>
              </a:pathLst>
            </a:custGeom>
            <a:solidFill>
              <a:srgbClr val="000000"/>
            </a:solidFill>
          </p:spPr>
          <p:txBody>
            <a:bodyPr wrap="square" lIns="0" tIns="0" rIns="0" bIns="0" rtlCol="0"/>
            <a:lstStyle/>
            <a:p/>
          </p:txBody>
        </p:sp>
        <p:sp>
          <p:nvSpPr>
            <p:cNvPr id="30" name="object 30"/>
            <p:cNvSpPr/>
            <p:nvPr/>
          </p:nvSpPr>
          <p:spPr>
            <a:xfrm>
              <a:off x="2871050" y="2371731"/>
              <a:ext cx="327025" cy="3084830"/>
            </a:xfrm>
            <a:custGeom>
              <a:avLst/>
              <a:gdLst/>
              <a:ahLst/>
              <a:cxnLst/>
              <a:rect l="l" t="t" r="r" b="b"/>
              <a:pathLst>
                <a:path w="327025" h="3084829">
                  <a:moveTo>
                    <a:pt x="0" y="0"/>
                  </a:moveTo>
                  <a:lnTo>
                    <a:pt x="326914" y="0"/>
                  </a:lnTo>
                  <a:lnTo>
                    <a:pt x="326914" y="3084700"/>
                  </a:lnTo>
                  <a:lnTo>
                    <a:pt x="0" y="3084700"/>
                  </a:lnTo>
                  <a:lnTo>
                    <a:pt x="0" y="0"/>
                  </a:lnTo>
                  <a:close/>
                </a:path>
              </a:pathLst>
            </a:custGeom>
            <a:ln w="9525">
              <a:solidFill>
                <a:srgbClr val="000000"/>
              </a:solidFill>
            </a:ln>
          </p:spPr>
          <p:txBody>
            <a:bodyPr wrap="square" lIns="0" tIns="0" rIns="0" bIns="0" rtlCol="0"/>
            <a:lstStyle/>
            <a:p/>
          </p:txBody>
        </p:sp>
        <p:sp>
          <p:nvSpPr>
            <p:cNvPr id="31" name="object 31"/>
            <p:cNvSpPr/>
            <p:nvPr/>
          </p:nvSpPr>
          <p:spPr>
            <a:xfrm>
              <a:off x="3197965" y="5146711"/>
              <a:ext cx="327025" cy="309880"/>
            </a:xfrm>
            <a:custGeom>
              <a:avLst/>
              <a:gdLst/>
              <a:ahLst/>
              <a:cxnLst/>
              <a:rect l="l" t="t" r="r" b="b"/>
              <a:pathLst>
                <a:path w="327025" h="309879">
                  <a:moveTo>
                    <a:pt x="326914" y="309719"/>
                  </a:moveTo>
                  <a:lnTo>
                    <a:pt x="0" y="309719"/>
                  </a:lnTo>
                  <a:lnTo>
                    <a:pt x="0" y="0"/>
                  </a:lnTo>
                  <a:lnTo>
                    <a:pt x="326914" y="0"/>
                  </a:lnTo>
                  <a:lnTo>
                    <a:pt x="326914" y="309719"/>
                  </a:lnTo>
                  <a:close/>
                </a:path>
              </a:pathLst>
            </a:custGeom>
            <a:solidFill>
              <a:srgbClr val="EFEFF1"/>
            </a:solidFill>
          </p:spPr>
          <p:txBody>
            <a:bodyPr wrap="square" lIns="0" tIns="0" rIns="0" bIns="0" rtlCol="0"/>
            <a:lstStyle/>
            <a:p/>
          </p:txBody>
        </p:sp>
        <p:sp>
          <p:nvSpPr>
            <p:cNvPr id="32" name="object 32"/>
            <p:cNvSpPr/>
            <p:nvPr/>
          </p:nvSpPr>
          <p:spPr>
            <a:xfrm>
              <a:off x="3197965" y="5146711"/>
              <a:ext cx="327025" cy="309880"/>
            </a:xfrm>
            <a:custGeom>
              <a:avLst/>
              <a:gdLst/>
              <a:ahLst/>
              <a:cxnLst/>
              <a:rect l="l" t="t" r="r" b="b"/>
              <a:pathLst>
                <a:path w="327025" h="309879">
                  <a:moveTo>
                    <a:pt x="0" y="0"/>
                  </a:moveTo>
                  <a:lnTo>
                    <a:pt x="326914" y="0"/>
                  </a:lnTo>
                  <a:lnTo>
                    <a:pt x="326914" y="309719"/>
                  </a:lnTo>
                  <a:lnTo>
                    <a:pt x="0" y="309719"/>
                  </a:lnTo>
                  <a:lnTo>
                    <a:pt x="0" y="0"/>
                  </a:lnTo>
                  <a:close/>
                </a:path>
              </a:pathLst>
            </a:custGeom>
            <a:ln w="3175">
              <a:solidFill>
                <a:srgbClr val="000000"/>
              </a:solidFill>
            </a:ln>
          </p:spPr>
          <p:txBody>
            <a:bodyPr wrap="square" lIns="0" tIns="0" rIns="0" bIns="0" rtlCol="0"/>
            <a:lstStyle/>
            <a:p/>
          </p:txBody>
        </p:sp>
        <p:sp>
          <p:nvSpPr>
            <p:cNvPr id="33" name="object 33"/>
            <p:cNvSpPr/>
            <p:nvPr/>
          </p:nvSpPr>
          <p:spPr>
            <a:xfrm>
              <a:off x="3197965" y="5146711"/>
              <a:ext cx="327025" cy="309880"/>
            </a:xfrm>
            <a:custGeom>
              <a:avLst/>
              <a:gdLst/>
              <a:ahLst/>
              <a:cxnLst/>
              <a:rect l="l" t="t" r="r" b="b"/>
              <a:pathLst>
                <a:path w="327025" h="309879">
                  <a:moveTo>
                    <a:pt x="326914" y="309719"/>
                  </a:moveTo>
                  <a:lnTo>
                    <a:pt x="0" y="309719"/>
                  </a:lnTo>
                  <a:lnTo>
                    <a:pt x="0" y="0"/>
                  </a:lnTo>
                  <a:lnTo>
                    <a:pt x="326914" y="0"/>
                  </a:lnTo>
                  <a:lnTo>
                    <a:pt x="326914" y="309719"/>
                  </a:lnTo>
                  <a:close/>
                </a:path>
              </a:pathLst>
            </a:custGeom>
            <a:solidFill>
              <a:srgbClr val="000000"/>
            </a:solidFill>
          </p:spPr>
          <p:txBody>
            <a:bodyPr wrap="square" lIns="0" tIns="0" rIns="0" bIns="0" rtlCol="0"/>
            <a:lstStyle/>
            <a:p/>
          </p:txBody>
        </p:sp>
        <p:sp>
          <p:nvSpPr>
            <p:cNvPr id="34" name="object 34"/>
            <p:cNvSpPr/>
            <p:nvPr/>
          </p:nvSpPr>
          <p:spPr>
            <a:xfrm>
              <a:off x="3197965" y="5146711"/>
              <a:ext cx="327025" cy="309880"/>
            </a:xfrm>
            <a:custGeom>
              <a:avLst/>
              <a:gdLst/>
              <a:ahLst/>
              <a:cxnLst/>
              <a:rect l="l" t="t" r="r" b="b"/>
              <a:pathLst>
                <a:path w="327025" h="309879">
                  <a:moveTo>
                    <a:pt x="0" y="0"/>
                  </a:moveTo>
                  <a:lnTo>
                    <a:pt x="326914" y="0"/>
                  </a:lnTo>
                  <a:lnTo>
                    <a:pt x="326914" y="309719"/>
                  </a:lnTo>
                  <a:lnTo>
                    <a:pt x="0" y="309719"/>
                  </a:lnTo>
                  <a:lnTo>
                    <a:pt x="0" y="0"/>
                  </a:lnTo>
                  <a:close/>
                </a:path>
              </a:pathLst>
            </a:custGeom>
            <a:ln w="9524">
              <a:solidFill>
                <a:srgbClr val="353535"/>
              </a:solidFill>
            </a:ln>
          </p:spPr>
          <p:txBody>
            <a:bodyPr wrap="square" lIns="0" tIns="0" rIns="0" bIns="0" rtlCol="0"/>
            <a:lstStyle/>
            <a:p/>
          </p:txBody>
        </p:sp>
        <p:sp>
          <p:nvSpPr>
            <p:cNvPr id="35" name="object 35"/>
            <p:cNvSpPr/>
            <p:nvPr/>
          </p:nvSpPr>
          <p:spPr>
            <a:xfrm>
              <a:off x="680722" y="5456431"/>
              <a:ext cx="2877185" cy="0"/>
            </a:xfrm>
            <a:custGeom>
              <a:avLst/>
              <a:gdLst/>
              <a:ahLst/>
              <a:cxnLst/>
              <a:rect l="l" t="t" r="r" b="b"/>
              <a:pathLst>
                <a:path w="2877185">
                  <a:moveTo>
                    <a:pt x="2876849" y="0"/>
                  </a:moveTo>
                  <a:lnTo>
                    <a:pt x="0" y="0"/>
                  </a:lnTo>
                </a:path>
              </a:pathLst>
            </a:custGeom>
            <a:solidFill>
              <a:srgbClr val="000000"/>
            </a:solidFill>
          </p:spPr>
          <p:txBody>
            <a:bodyPr wrap="square" lIns="0" tIns="0" rIns="0" bIns="0" rtlCol="0"/>
            <a:lstStyle/>
            <a:p/>
          </p:txBody>
        </p:sp>
        <p:sp>
          <p:nvSpPr>
            <p:cNvPr id="36" name="object 36"/>
            <p:cNvSpPr/>
            <p:nvPr/>
          </p:nvSpPr>
          <p:spPr>
            <a:xfrm>
              <a:off x="680722" y="5456431"/>
              <a:ext cx="2877185" cy="0"/>
            </a:xfrm>
            <a:custGeom>
              <a:avLst/>
              <a:gdLst/>
              <a:ahLst/>
              <a:cxnLst/>
              <a:rect l="l" t="t" r="r" b="b"/>
              <a:pathLst>
                <a:path w="2877185">
                  <a:moveTo>
                    <a:pt x="0" y="0"/>
                  </a:moveTo>
                  <a:lnTo>
                    <a:pt x="2876849" y="0"/>
                  </a:lnTo>
                </a:path>
              </a:pathLst>
            </a:custGeom>
            <a:ln w="9525">
              <a:solidFill>
                <a:srgbClr val="ADB4B7"/>
              </a:solidFill>
            </a:ln>
          </p:spPr>
          <p:txBody>
            <a:bodyPr wrap="square" lIns="0" tIns="0" rIns="0" bIns="0" rtlCol="0"/>
            <a:lstStyle/>
            <a:p/>
          </p:txBody>
        </p:sp>
        <p:sp>
          <p:nvSpPr>
            <p:cNvPr id="37" name="object 37"/>
            <p:cNvSpPr/>
            <p:nvPr/>
          </p:nvSpPr>
          <p:spPr>
            <a:xfrm>
              <a:off x="680722" y="1984233"/>
              <a:ext cx="0" cy="3472815"/>
            </a:xfrm>
            <a:custGeom>
              <a:avLst/>
              <a:gdLst/>
              <a:ahLst/>
              <a:cxnLst/>
              <a:rect l="l" t="t" r="r" b="b"/>
              <a:pathLst>
                <a:path h="3472815">
                  <a:moveTo>
                    <a:pt x="0" y="3472198"/>
                  </a:moveTo>
                  <a:lnTo>
                    <a:pt x="0" y="0"/>
                  </a:lnTo>
                </a:path>
              </a:pathLst>
            </a:custGeom>
            <a:solidFill>
              <a:srgbClr val="000000"/>
            </a:solidFill>
          </p:spPr>
          <p:txBody>
            <a:bodyPr wrap="square" lIns="0" tIns="0" rIns="0" bIns="0" rtlCol="0"/>
            <a:lstStyle/>
            <a:p/>
          </p:txBody>
        </p:sp>
        <p:sp>
          <p:nvSpPr>
            <p:cNvPr id="38" name="object 38"/>
            <p:cNvSpPr/>
            <p:nvPr/>
          </p:nvSpPr>
          <p:spPr>
            <a:xfrm>
              <a:off x="680722" y="1984233"/>
              <a:ext cx="0" cy="3472815"/>
            </a:xfrm>
            <a:custGeom>
              <a:avLst/>
              <a:gdLst/>
              <a:ahLst/>
              <a:cxnLst/>
              <a:rect l="l" t="t" r="r" b="b"/>
              <a:pathLst>
                <a:path h="3472815">
                  <a:moveTo>
                    <a:pt x="0" y="0"/>
                  </a:moveTo>
                  <a:lnTo>
                    <a:pt x="0" y="3472198"/>
                  </a:lnTo>
                </a:path>
              </a:pathLst>
            </a:custGeom>
            <a:ln w="12700">
              <a:solidFill>
                <a:srgbClr val="ADB4B7"/>
              </a:solidFill>
            </a:ln>
          </p:spPr>
          <p:txBody>
            <a:bodyPr wrap="square" lIns="0" tIns="0" rIns="0" bIns="0" rtlCol="0"/>
            <a:lstStyle/>
            <a:p/>
          </p:txBody>
        </p:sp>
        <p:sp>
          <p:nvSpPr>
            <p:cNvPr id="39" name="object 39"/>
            <p:cNvSpPr/>
            <p:nvPr/>
          </p:nvSpPr>
          <p:spPr>
            <a:xfrm>
              <a:off x="640716" y="545643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0" name="object 40"/>
            <p:cNvSpPr/>
            <p:nvPr/>
          </p:nvSpPr>
          <p:spPr>
            <a:xfrm>
              <a:off x="640716" y="545643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1" name="object 41"/>
            <p:cNvSpPr/>
            <p:nvPr/>
          </p:nvSpPr>
          <p:spPr>
            <a:xfrm>
              <a:off x="640716" y="476199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2" name="object 42"/>
            <p:cNvSpPr/>
            <p:nvPr/>
          </p:nvSpPr>
          <p:spPr>
            <a:xfrm>
              <a:off x="640716" y="476199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3" name="object 43"/>
            <p:cNvSpPr/>
            <p:nvPr/>
          </p:nvSpPr>
          <p:spPr>
            <a:xfrm>
              <a:off x="640716" y="406755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4" name="object 44"/>
            <p:cNvSpPr/>
            <p:nvPr/>
          </p:nvSpPr>
          <p:spPr>
            <a:xfrm>
              <a:off x="640716" y="406755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5" name="object 45"/>
            <p:cNvSpPr/>
            <p:nvPr/>
          </p:nvSpPr>
          <p:spPr>
            <a:xfrm>
              <a:off x="640716" y="337311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6" name="object 46"/>
            <p:cNvSpPr/>
            <p:nvPr/>
          </p:nvSpPr>
          <p:spPr>
            <a:xfrm>
              <a:off x="640716" y="337311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7" name="object 47"/>
            <p:cNvSpPr/>
            <p:nvPr/>
          </p:nvSpPr>
          <p:spPr>
            <a:xfrm>
              <a:off x="640716" y="267867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8" name="object 48"/>
            <p:cNvSpPr/>
            <p:nvPr/>
          </p:nvSpPr>
          <p:spPr>
            <a:xfrm>
              <a:off x="640716" y="267867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9" name="object 49"/>
            <p:cNvSpPr/>
            <p:nvPr/>
          </p:nvSpPr>
          <p:spPr>
            <a:xfrm>
              <a:off x="640716" y="198423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0" name="object 50"/>
            <p:cNvSpPr/>
            <p:nvPr/>
          </p:nvSpPr>
          <p:spPr>
            <a:xfrm>
              <a:off x="640716" y="198423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1" name="object 51"/>
            <p:cNvSpPr/>
            <p:nvPr/>
          </p:nvSpPr>
          <p:spPr>
            <a:xfrm>
              <a:off x="3557571" y="1984233"/>
              <a:ext cx="0" cy="3472815"/>
            </a:xfrm>
            <a:custGeom>
              <a:avLst/>
              <a:gdLst/>
              <a:ahLst/>
              <a:cxnLst/>
              <a:rect l="l" t="t" r="r" b="b"/>
              <a:pathLst>
                <a:path h="3472815">
                  <a:moveTo>
                    <a:pt x="0" y="3472198"/>
                  </a:moveTo>
                  <a:lnTo>
                    <a:pt x="0" y="0"/>
                  </a:lnTo>
                </a:path>
              </a:pathLst>
            </a:custGeom>
            <a:solidFill>
              <a:srgbClr val="000000"/>
            </a:solidFill>
          </p:spPr>
          <p:txBody>
            <a:bodyPr wrap="square" lIns="0" tIns="0" rIns="0" bIns="0" rtlCol="0"/>
            <a:lstStyle/>
            <a:p/>
          </p:txBody>
        </p:sp>
        <p:sp>
          <p:nvSpPr>
            <p:cNvPr id="52" name="object 52"/>
            <p:cNvSpPr/>
            <p:nvPr/>
          </p:nvSpPr>
          <p:spPr>
            <a:xfrm>
              <a:off x="3557571" y="1984233"/>
              <a:ext cx="0" cy="3472815"/>
            </a:xfrm>
            <a:custGeom>
              <a:avLst/>
              <a:gdLst/>
              <a:ahLst/>
              <a:cxnLst/>
              <a:rect l="l" t="t" r="r" b="b"/>
              <a:pathLst>
                <a:path h="3472815">
                  <a:moveTo>
                    <a:pt x="0" y="0"/>
                  </a:moveTo>
                  <a:lnTo>
                    <a:pt x="0" y="3472198"/>
                  </a:lnTo>
                </a:path>
              </a:pathLst>
            </a:custGeom>
            <a:ln w="12700">
              <a:solidFill>
                <a:srgbClr val="ADB4B7"/>
              </a:solidFill>
            </a:ln>
          </p:spPr>
          <p:txBody>
            <a:bodyPr wrap="square" lIns="0" tIns="0" rIns="0" bIns="0" rtlCol="0"/>
            <a:lstStyle/>
            <a:p/>
          </p:txBody>
        </p:sp>
        <p:sp>
          <p:nvSpPr>
            <p:cNvPr id="53" name="object 53"/>
            <p:cNvSpPr/>
            <p:nvPr/>
          </p:nvSpPr>
          <p:spPr>
            <a:xfrm>
              <a:off x="3557571" y="54564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4" name="object 54"/>
            <p:cNvSpPr/>
            <p:nvPr/>
          </p:nvSpPr>
          <p:spPr>
            <a:xfrm>
              <a:off x="3557571" y="54564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55" name="object 55"/>
            <p:cNvSpPr/>
            <p:nvPr/>
          </p:nvSpPr>
          <p:spPr>
            <a:xfrm>
              <a:off x="3557571" y="48777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6" name="object 56"/>
            <p:cNvSpPr/>
            <p:nvPr/>
          </p:nvSpPr>
          <p:spPr>
            <a:xfrm>
              <a:off x="3557571" y="48777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57" name="object 57"/>
            <p:cNvSpPr/>
            <p:nvPr/>
          </p:nvSpPr>
          <p:spPr>
            <a:xfrm>
              <a:off x="3557571" y="42990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58" name="object 58"/>
            <p:cNvSpPr/>
            <p:nvPr/>
          </p:nvSpPr>
          <p:spPr>
            <a:xfrm>
              <a:off x="3557571" y="42990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59" name="object 59"/>
            <p:cNvSpPr/>
            <p:nvPr/>
          </p:nvSpPr>
          <p:spPr>
            <a:xfrm>
              <a:off x="3557571" y="37203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0" name="object 60"/>
            <p:cNvSpPr/>
            <p:nvPr/>
          </p:nvSpPr>
          <p:spPr>
            <a:xfrm>
              <a:off x="3557571" y="37203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1" name="object 61"/>
            <p:cNvSpPr/>
            <p:nvPr/>
          </p:nvSpPr>
          <p:spPr>
            <a:xfrm>
              <a:off x="3557571" y="31416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2" name="object 62"/>
            <p:cNvSpPr/>
            <p:nvPr/>
          </p:nvSpPr>
          <p:spPr>
            <a:xfrm>
              <a:off x="3557571" y="31416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3" name="object 63"/>
            <p:cNvSpPr/>
            <p:nvPr/>
          </p:nvSpPr>
          <p:spPr>
            <a:xfrm>
              <a:off x="3557571" y="25629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4" name="object 64"/>
            <p:cNvSpPr/>
            <p:nvPr/>
          </p:nvSpPr>
          <p:spPr>
            <a:xfrm>
              <a:off x="3557571" y="25629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5" name="object 65"/>
            <p:cNvSpPr/>
            <p:nvPr/>
          </p:nvSpPr>
          <p:spPr>
            <a:xfrm>
              <a:off x="3557571" y="19842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6" name="object 66"/>
            <p:cNvSpPr/>
            <p:nvPr/>
          </p:nvSpPr>
          <p:spPr>
            <a:xfrm>
              <a:off x="3557571" y="19842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7" name="object 67"/>
            <p:cNvSpPr/>
            <p:nvPr/>
          </p:nvSpPr>
          <p:spPr>
            <a:xfrm>
              <a:off x="1040328" y="2562933"/>
              <a:ext cx="2157730" cy="1620520"/>
            </a:xfrm>
            <a:custGeom>
              <a:avLst/>
              <a:gdLst/>
              <a:ahLst/>
              <a:cxnLst/>
              <a:rect l="l" t="t" r="r" b="b"/>
              <a:pathLst>
                <a:path w="2157730" h="1620520">
                  <a:moveTo>
                    <a:pt x="0" y="1620359"/>
                  </a:moveTo>
                  <a:lnTo>
                    <a:pt x="719212" y="896984"/>
                  </a:lnTo>
                  <a:lnTo>
                    <a:pt x="1438425" y="289349"/>
                  </a:lnTo>
                  <a:lnTo>
                    <a:pt x="2157637" y="0"/>
                  </a:lnTo>
                </a:path>
              </a:pathLst>
            </a:custGeom>
            <a:ln w="28575">
              <a:solidFill>
                <a:srgbClr val="A6A6A6"/>
              </a:solidFill>
            </a:ln>
          </p:spPr>
          <p:txBody>
            <a:bodyPr wrap="square" lIns="0" tIns="0" rIns="0" bIns="0" rtlCol="0"/>
            <a:lstStyle/>
            <a:p/>
          </p:txBody>
        </p:sp>
        <p:pic>
          <p:nvPicPr>
            <p:cNvPr id="68" name="object 68"/>
            <p:cNvPicPr/>
            <p:nvPr/>
          </p:nvPicPr>
          <p:blipFill>
            <a:blip r:embed="rId1" cstate="print"/>
            <a:stretch>
              <a:fillRect/>
            </a:stretch>
          </p:blipFill>
          <p:spPr>
            <a:xfrm>
              <a:off x="1003815" y="4146780"/>
              <a:ext cx="73025" cy="73025"/>
            </a:xfrm>
            <a:prstGeom prst="rect">
              <a:avLst/>
            </a:prstGeom>
          </p:spPr>
        </p:pic>
        <p:pic>
          <p:nvPicPr>
            <p:cNvPr id="69" name="object 69"/>
            <p:cNvPicPr/>
            <p:nvPr/>
          </p:nvPicPr>
          <p:blipFill>
            <a:blip r:embed="rId1" cstate="print"/>
            <a:stretch>
              <a:fillRect/>
            </a:stretch>
          </p:blipFill>
          <p:spPr>
            <a:xfrm>
              <a:off x="1723028" y="3423405"/>
              <a:ext cx="73025" cy="73025"/>
            </a:xfrm>
            <a:prstGeom prst="rect">
              <a:avLst/>
            </a:prstGeom>
          </p:spPr>
        </p:pic>
        <p:pic>
          <p:nvPicPr>
            <p:cNvPr id="70" name="object 70"/>
            <p:cNvPicPr/>
            <p:nvPr/>
          </p:nvPicPr>
          <p:blipFill>
            <a:blip r:embed="rId2" cstate="print"/>
            <a:stretch>
              <a:fillRect/>
            </a:stretch>
          </p:blipFill>
          <p:spPr>
            <a:xfrm>
              <a:off x="2442240" y="2815770"/>
              <a:ext cx="73025" cy="73025"/>
            </a:xfrm>
            <a:prstGeom prst="rect">
              <a:avLst/>
            </a:prstGeom>
          </p:spPr>
        </p:pic>
        <p:pic>
          <p:nvPicPr>
            <p:cNvPr id="71" name="object 71"/>
            <p:cNvPicPr/>
            <p:nvPr/>
          </p:nvPicPr>
          <p:blipFill>
            <a:blip r:embed="rId3" cstate="print"/>
            <a:stretch>
              <a:fillRect/>
            </a:stretch>
          </p:blipFill>
          <p:spPr>
            <a:xfrm>
              <a:off x="3161453" y="2526420"/>
              <a:ext cx="73025" cy="73025"/>
            </a:xfrm>
            <a:prstGeom prst="rect">
              <a:avLst/>
            </a:prstGeom>
          </p:spPr>
        </p:pic>
      </p:grpSp>
      <p:sp>
        <p:nvSpPr>
          <p:cNvPr id="72" name="object 72"/>
          <p:cNvSpPr txBox="1"/>
          <p:nvPr/>
        </p:nvSpPr>
        <p:spPr>
          <a:xfrm>
            <a:off x="887928" y="55046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2016</a:t>
            </a:r>
            <a:endParaRPr sz="1050">
              <a:latin typeface="Arial Unicode MS" panose="020B0604020202020204" charset="-122"/>
              <a:cs typeface="Arial Unicode MS" panose="020B0604020202020204" charset="-122"/>
            </a:endParaRPr>
          </a:p>
        </p:txBody>
      </p:sp>
      <p:sp>
        <p:nvSpPr>
          <p:cNvPr id="73" name="object 73"/>
          <p:cNvSpPr txBox="1"/>
          <p:nvPr/>
        </p:nvSpPr>
        <p:spPr>
          <a:xfrm>
            <a:off x="1607140" y="55046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2017</a:t>
            </a:r>
            <a:endParaRPr sz="1050">
              <a:latin typeface="Arial Unicode MS" panose="020B0604020202020204" charset="-122"/>
              <a:cs typeface="Arial Unicode MS" panose="020B0604020202020204" charset="-122"/>
            </a:endParaRPr>
          </a:p>
        </p:txBody>
      </p:sp>
      <p:sp>
        <p:nvSpPr>
          <p:cNvPr id="74" name="object 74"/>
          <p:cNvSpPr txBox="1"/>
          <p:nvPr/>
        </p:nvSpPr>
        <p:spPr>
          <a:xfrm>
            <a:off x="2326353" y="55046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2018</a:t>
            </a:r>
            <a:endParaRPr sz="1050">
              <a:latin typeface="Arial Unicode MS" panose="020B0604020202020204" charset="-122"/>
              <a:cs typeface="Arial Unicode MS" panose="020B0604020202020204" charset="-122"/>
            </a:endParaRPr>
          </a:p>
        </p:txBody>
      </p:sp>
      <p:sp>
        <p:nvSpPr>
          <p:cNvPr id="75" name="object 75"/>
          <p:cNvSpPr txBox="1"/>
          <p:nvPr/>
        </p:nvSpPr>
        <p:spPr>
          <a:xfrm>
            <a:off x="3045565" y="55046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2019</a:t>
            </a:r>
            <a:endParaRPr sz="1050">
              <a:latin typeface="Arial Unicode MS" panose="020B0604020202020204" charset="-122"/>
              <a:cs typeface="Arial Unicode MS" panose="020B0604020202020204" charset="-122"/>
            </a:endParaRPr>
          </a:p>
        </p:txBody>
      </p:sp>
      <p:sp>
        <p:nvSpPr>
          <p:cNvPr id="76" name="object 76"/>
          <p:cNvSpPr txBox="1"/>
          <p:nvPr/>
        </p:nvSpPr>
        <p:spPr>
          <a:xfrm>
            <a:off x="501561" y="5354773"/>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77" name="object 77"/>
          <p:cNvSpPr txBox="1"/>
          <p:nvPr/>
        </p:nvSpPr>
        <p:spPr>
          <a:xfrm>
            <a:off x="428536" y="4660334"/>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50</a:t>
            </a:r>
            <a:endParaRPr sz="1050">
              <a:latin typeface="Arial Unicode MS" panose="020B0604020202020204" charset="-122"/>
              <a:cs typeface="Arial Unicode MS" panose="020B0604020202020204" charset="-122"/>
            </a:endParaRPr>
          </a:p>
        </p:txBody>
      </p:sp>
      <p:sp>
        <p:nvSpPr>
          <p:cNvPr id="78" name="object 78"/>
          <p:cNvSpPr txBox="1"/>
          <p:nvPr/>
        </p:nvSpPr>
        <p:spPr>
          <a:xfrm>
            <a:off x="361861" y="396589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100</a:t>
            </a:r>
            <a:endParaRPr sz="1050">
              <a:latin typeface="Arial Unicode MS" panose="020B0604020202020204" charset="-122"/>
              <a:cs typeface="Arial Unicode MS" panose="020B0604020202020204" charset="-122"/>
            </a:endParaRPr>
          </a:p>
        </p:txBody>
      </p:sp>
      <p:sp>
        <p:nvSpPr>
          <p:cNvPr id="79" name="object 79"/>
          <p:cNvSpPr txBox="1"/>
          <p:nvPr/>
        </p:nvSpPr>
        <p:spPr>
          <a:xfrm>
            <a:off x="361861" y="327145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150</a:t>
            </a:r>
            <a:endParaRPr sz="1050">
              <a:latin typeface="Arial Unicode MS" panose="020B0604020202020204" charset="-122"/>
              <a:cs typeface="Arial Unicode MS" panose="020B0604020202020204" charset="-122"/>
            </a:endParaRPr>
          </a:p>
        </p:txBody>
      </p:sp>
      <p:sp>
        <p:nvSpPr>
          <p:cNvPr id="80" name="object 80"/>
          <p:cNvSpPr txBox="1"/>
          <p:nvPr/>
        </p:nvSpPr>
        <p:spPr>
          <a:xfrm>
            <a:off x="361861" y="2577015"/>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200</a:t>
            </a:r>
            <a:endParaRPr sz="1050">
              <a:latin typeface="Arial Unicode MS" panose="020B0604020202020204" charset="-122"/>
              <a:cs typeface="Arial Unicode MS" panose="020B0604020202020204" charset="-122"/>
            </a:endParaRPr>
          </a:p>
        </p:txBody>
      </p:sp>
      <p:sp>
        <p:nvSpPr>
          <p:cNvPr id="81" name="object 81"/>
          <p:cNvSpPr txBox="1"/>
          <p:nvPr/>
        </p:nvSpPr>
        <p:spPr>
          <a:xfrm>
            <a:off x="361861" y="1882575"/>
            <a:ext cx="3519804" cy="185420"/>
          </a:xfrm>
          <a:prstGeom prst="rect">
            <a:avLst/>
          </a:prstGeom>
        </p:spPr>
        <p:txBody>
          <a:bodyPr vert="horz" wrap="square" lIns="0" tIns="12700" rIns="0" bIns="0" rtlCol="0">
            <a:spAutoFit/>
          </a:bodyPr>
          <a:lstStyle/>
          <a:p>
            <a:pPr marL="12700">
              <a:lnSpc>
                <a:spcPct val="100000"/>
              </a:lnSpc>
              <a:spcBef>
                <a:spcPts val="100"/>
              </a:spcBef>
              <a:tabLst>
                <a:tab pos="3300095" algn="l"/>
              </a:tabLst>
            </a:pPr>
            <a:r>
              <a:rPr sz="1050" spc="-40" dirty="0">
                <a:solidFill>
                  <a:srgbClr val="353535"/>
                </a:solidFill>
                <a:latin typeface="Arial Unicode MS" panose="020B0604020202020204" charset="-122"/>
                <a:cs typeface="Arial Unicode MS" panose="020B0604020202020204" charset="-122"/>
              </a:rPr>
              <a:t>25</a:t>
            </a:r>
            <a:r>
              <a:rPr sz="1050" spc="-35" dirty="0">
                <a:solidFill>
                  <a:srgbClr val="353535"/>
                </a:solidFill>
                <a:latin typeface="Arial Unicode MS" panose="020B0604020202020204" charset="-122"/>
                <a:cs typeface="Arial Unicode MS" panose="020B0604020202020204" charset="-122"/>
              </a:rPr>
              <a:t>0</a:t>
            </a:r>
            <a:r>
              <a:rPr sz="1050" dirty="0">
                <a:solidFill>
                  <a:srgbClr val="353535"/>
                </a:solidFill>
                <a:latin typeface="Arial Unicode MS" panose="020B0604020202020204" charset="-122"/>
                <a:cs typeface="Arial Unicode MS" panose="020B0604020202020204" charset="-122"/>
              </a:rPr>
              <a:t>	</a:t>
            </a:r>
            <a:r>
              <a:rPr sz="1050" spc="-165" dirty="0">
                <a:solidFill>
                  <a:srgbClr val="353535"/>
                </a:solidFill>
                <a:latin typeface="Arial Unicode MS" panose="020B0604020202020204" charset="-122"/>
                <a:cs typeface="Arial Unicode MS" panose="020B0604020202020204" charset="-122"/>
              </a:rPr>
              <a:t>12%</a:t>
            </a:r>
            <a:endParaRPr sz="1050">
              <a:latin typeface="Arial Unicode MS" panose="020B0604020202020204" charset="-122"/>
              <a:cs typeface="Arial Unicode MS" panose="020B0604020202020204" charset="-122"/>
            </a:endParaRPr>
          </a:p>
        </p:txBody>
      </p:sp>
      <p:sp>
        <p:nvSpPr>
          <p:cNvPr id="82" name="object 82"/>
          <p:cNvSpPr txBox="1"/>
          <p:nvPr/>
        </p:nvSpPr>
        <p:spPr>
          <a:xfrm>
            <a:off x="3646245" y="5354773"/>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83" name="object 83"/>
          <p:cNvSpPr txBox="1"/>
          <p:nvPr/>
        </p:nvSpPr>
        <p:spPr>
          <a:xfrm>
            <a:off x="3646245" y="4776073"/>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2%</a:t>
            </a:r>
            <a:endParaRPr sz="1050">
              <a:latin typeface="Arial Unicode MS" panose="020B0604020202020204" charset="-122"/>
              <a:cs typeface="Arial Unicode MS" panose="020B0604020202020204" charset="-122"/>
            </a:endParaRPr>
          </a:p>
        </p:txBody>
      </p:sp>
      <p:sp>
        <p:nvSpPr>
          <p:cNvPr id="84" name="object 84"/>
          <p:cNvSpPr txBox="1"/>
          <p:nvPr/>
        </p:nvSpPr>
        <p:spPr>
          <a:xfrm>
            <a:off x="3646245" y="4197374"/>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4%</a:t>
            </a:r>
            <a:endParaRPr sz="1050">
              <a:latin typeface="Arial Unicode MS" panose="020B0604020202020204" charset="-122"/>
              <a:cs typeface="Arial Unicode MS" panose="020B0604020202020204" charset="-122"/>
            </a:endParaRPr>
          </a:p>
        </p:txBody>
      </p:sp>
      <p:sp>
        <p:nvSpPr>
          <p:cNvPr id="85" name="object 85"/>
          <p:cNvSpPr txBox="1"/>
          <p:nvPr/>
        </p:nvSpPr>
        <p:spPr>
          <a:xfrm>
            <a:off x="3646245" y="3618674"/>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6%</a:t>
            </a:r>
            <a:endParaRPr sz="1050">
              <a:latin typeface="Arial Unicode MS" panose="020B0604020202020204" charset="-122"/>
              <a:cs typeface="Arial Unicode MS" panose="020B0604020202020204" charset="-122"/>
            </a:endParaRPr>
          </a:p>
        </p:txBody>
      </p:sp>
      <p:sp>
        <p:nvSpPr>
          <p:cNvPr id="86" name="object 86"/>
          <p:cNvSpPr txBox="1"/>
          <p:nvPr/>
        </p:nvSpPr>
        <p:spPr>
          <a:xfrm>
            <a:off x="3646245" y="3039974"/>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8%</a:t>
            </a:r>
            <a:endParaRPr sz="1050">
              <a:latin typeface="Arial Unicode MS" panose="020B0604020202020204" charset="-122"/>
              <a:cs typeface="Arial Unicode MS" panose="020B0604020202020204" charset="-122"/>
            </a:endParaRPr>
          </a:p>
        </p:txBody>
      </p:sp>
      <p:sp>
        <p:nvSpPr>
          <p:cNvPr id="87" name="object 87"/>
          <p:cNvSpPr txBox="1"/>
          <p:nvPr/>
        </p:nvSpPr>
        <p:spPr>
          <a:xfrm>
            <a:off x="714945" y="4254781"/>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158.4</a:t>
            </a:r>
            <a:endParaRPr sz="1050">
              <a:latin typeface="Arial Unicode MS" panose="020B0604020202020204" charset="-122"/>
              <a:cs typeface="Arial Unicode MS" panose="020B0604020202020204" charset="-122"/>
            </a:endParaRPr>
          </a:p>
        </p:txBody>
      </p:sp>
      <p:sp>
        <p:nvSpPr>
          <p:cNvPr id="88" name="object 88"/>
          <p:cNvSpPr txBox="1"/>
          <p:nvPr/>
        </p:nvSpPr>
        <p:spPr>
          <a:xfrm>
            <a:off x="1434158" y="4256864"/>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158.1</a:t>
            </a:r>
            <a:endParaRPr sz="1050">
              <a:latin typeface="Arial Unicode MS" panose="020B0604020202020204" charset="-122"/>
              <a:cs typeface="Arial Unicode MS" panose="020B0604020202020204" charset="-122"/>
            </a:endParaRPr>
          </a:p>
        </p:txBody>
      </p:sp>
      <p:sp>
        <p:nvSpPr>
          <p:cNvPr id="89" name="object 89"/>
          <p:cNvSpPr txBox="1"/>
          <p:nvPr/>
        </p:nvSpPr>
        <p:spPr>
          <a:xfrm>
            <a:off x="2153370" y="4127004"/>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176.8</a:t>
            </a:r>
            <a:endParaRPr sz="1050">
              <a:latin typeface="Arial Unicode MS" panose="020B0604020202020204" charset="-122"/>
              <a:cs typeface="Arial Unicode MS" panose="020B0604020202020204" charset="-122"/>
            </a:endParaRPr>
          </a:p>
        </p:txBody>
      </p:sp>
      <p:sp>
        <p:nvSpPr>
          <p:cNvPr id="90" name="object 90"/>
          <p:cNvSpPr txBox="1"/>
          <p:nvPr/>
        </p:nvSpPr>
        <p:spPr>
          <a:xfrm>
            <a:off x="2872583" y="3812423"/>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222.1</a:t>
            </a:r>
            <a:endParaRPr sz="1050">
              <a:latin typeface="Arial Unicode MS" panose="020B0604020202020204" charset="-122"/>
              <a:cs typeface="Arial Unicode MS" panose="020B0604020202020204" charset="-122"/>
            </a:endParaRPr>
          </a:p>
        </p:txBody>
      </p:sp>
      <p:sp>
        <p:nvSpPr>
          <p:cNvPr id="91" name="object 91"/>
          <p:cNvSpPr txBox="1"/>
          <p:nvPr/>
        </p:nvSpPr>
        <p:spPr>
          <a:xfrm>
            <a:off x="1111710" y="5255713"/>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7.0</a:t>
            </a:r>
            <a:endParaRPr sz="1050">
              <a:latin typeface="Arial Unicode MS" panose="020B0604020202020204" charset="-122"/>
              <a:cs typeface="Arial Unicode MS" panose="020B0604020202020204" charset="-122"/>
            </a:endParaRPr>
          </a:p>
        </p:txBody>
      </p:sp>
      <p:sp>
        <p:nvSpPr>
          <p:cNvPr id="92" name="object 92"/>
          <p:cNvSpPr txBox="1"/>
          <p:nvPr/>
        </p:nvSpPr>
        <p:spPr>
          <a:xfrm>
            <a:off x="1792823" y="5255714"/>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10.9</a:t>
            </a:r>
            <a:endParaRPr sz="1050">
              <a:latin typeface="Arial Unicode MS" panose="020B0604020202020204" charset="-122"/>
              <a:cs typeface="Arial Unicode MS" panose="020B0604020202020204" charset="-122"/>
            </a:endParaRPr>
          </a:p>
        </p:txBody>
      </p:sp>
      <p:sp>
        <p:nvSpPr>
          <p:cNvPr id="93" name="object 93"/>
          <p:cNvSpPr txBox="1"/>
          <p:nvPr/>
        </p:nvSpPr>
        <p:spPr>
          <a:xfrm>
            <a:off x="2512035" y="5245052"/>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15.8</a:t>
            </a:r>
            <a:endParaRPr sz="1050">
              <a:latin typeface="Arial Unicode MS" panose="020B0604020202020204" charset="-122"/>
              <a:cs typeface="Arial Unicode MS" panose="020B0604020202020204" charset="-122"/>
            </a:endParaRPr>
          </a:p>
        </p:txBody>
      </p:sp>
      <p:sp>
        <p:nvSpPr>
          <p:cNvPr id="94" name="object 94"/>
          <p:cNvSpPr txBox="1"/>
          <p:nvPr/>
        </p:nvSpPr>
        <p:spPr>
          <a:xfrm>
            <a:off x="3231248" y="5199913"/>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22.3</a:t>
            </a:r>
            <a:endParaRPr sz="1050">
              <a:latin typeface="Arial Unicode MS" panose="020B0604020202020204" charset="-122"/>
              <a:cs typeface="Arial Unicode MS" panose="020B0604020202020204" charset="-122"/>
            </a:endParaRPr>
          </a:p>
        </p:txBody>
      </p:sp>
      <p:sp>
        <p:nvSpPr>
          <p:cNvPr id="95" name="object 95"/>
          <p:cNvSpPr txBox="1"/>
          <p:nvPr/>
        </p:nvSpPr>
        <p:spPr>
          <a:xfrm>
            <a:off x="1138753" y="4081634"/>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4.4%</a:t>
            </a:r>
            <a:endParaRPr sz="1050">
              <a:latin typeface="Arial Unicode MS" panose="020B0604020202020204" charset="-122"/>
              <a:cs typeface="Arial Unicode MS" panose="020B0604020202020204" charset="-122"/>
            </a:endParaRPr>
          </a:p>
        </p:txBody>
      </p:sp>
      <p:sp>
        <p:nvSpPr>
          <p:cNvPr id="96" name="object 96"/>
          <p:cNvSpPr txBox="1"/>
          <p:nvPr/>
        </p:nvSpPr>
        <p:spPr>
          <a:xfrm>
            <a:off x="1857965" y="3358259"/>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6.9%</a:t>
            </a:r>
            <a:endParaRPr sz="1050">
              <a:latin typeface="Arial Unicode MS" panose="020B0604020202020204" charset="-122"/>
              <a:cs typeface="Arial Unicode MS" panose="020B0604020202020204" charset="-122"/>
            </a:endParaRPr>
          </a:p>
        </p:txBody>
      </p:sp>
      <p:sp>
        <p:nvSpPr>
          <p:cNvPr id="97" name="object 97"/>
          <p:cNvSpPr txBox="1"/>
          <p:nvPr/>
        </p:nvSpPr>
        <p:spPr>
          <a:xfrm>
            <a:off x="2577178" y="2750625"/>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9.0%</a:t>
            </a:r>
            <a:endParaRPr sz="1050">
              <a:latin typeface="Arial Unicode MS" panose="020B0604020202020204" charset="-122"/>
              <a:cs typeface="Arial Unicode MS" panose="020B0604020202020204" charset="-122"/>
            </a:endParaRPr>
          </a:p>
        </p:txBody>
      </p:sp>
      <p:sp>
        <p:nvSpPr>
          <p:cNvPr id="98" name="object 98"/>
          <p:cNvSpPr txBox="1"/>
          <p:nvPr/>
        </p:nvSpPr>
        <p:spPr>
          <a:xfrm>
            <a:off x="3299565" y="2461275"/>
            <a:ext cx="58229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10.0%</a:t>
            </a:r>
            <a:r>
              <a:rPr sz="1050" spc="-5" dirty="0">
                <a:solidFill>
                  <a:srgbClr val="353535"/>
                </a:solidFill>
                <a:latin typeface="Arial Unicode MS" panose="020B0604020202020204" charset="-122"/>
                <a:cs typeface="Arial Unicode MS" panose="020B0604020202020204" charset="-122"/>
              </a:rPr>
              <a:t> </a:t>
            </a:r>
            <a:r>
              <a:rPr sz="1050" spc="-165" dirty="0">
                <a:solidFill>
                  <a:srgbClr val="353535"/>
                </a:solidFill>
                <a:latin typeface="Arial Unicode MS" panose="020B0604020202020204" charset="-122"/>
                <a:cs typeface="Arial Unicode MS" panose="020B0604020202020204" charset="-122"/>
              </a:rPr>
              <a:t>10%</a:t>
            </a:r>
            <a:endParaRPr sz="1050">
              <a:latin typeface="Arial Unicode MS" panose="020B0604020202020204" charset="-122"/>
              <a:cs typeface="Arial Unicode MS" panose="020B0604020202020204" charset="-122"/>
            </a:endParaRPr>
          </a:p>
        </p:txBody>
      </p:sp>
      <p:sp>
        <p:nvSpPr>
          <p:cNvPr id="99" name="object 99"/>
          <p:cNvSpPr txBox="1"/>
          <p:nvPr/>
        </p:nvSpPr>
        <p:spPr>
          <a:xfrm>
            <a:off x="1153883" y="5794621"/>
            <a:ext cx="55880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交易金额</a:t>
            </a:r>
            <a:endParaRPr sz="1050">
              <a:latin typeface="Arial Unicode MS" panose="020B0604020202020204" charset="-122"/>
              <a:cs typeface="Arial Unicode MS" panose="020B0604020202020204" charset="-122"/>
            </a:endParaRPr>
          </a:p>
        </p:txBody>
      </p:sp>
      <p:grpSp>
        <p:nvGrpSpPr>
          <p:cNvPr id="100" name="object 100"/>
          <p:cNvGrpSpPr/>
          <p:nvPr/>
        </p:nvGrpSpPr>
        <p:grpSpPr>
          <a:xfrm>
            <a:off x="863815" y="5855512"/>
            <a:ext cx="271780" cy="81915"/>
            <a:chOff x="863815" y="5855512"/>
            <a:chExt cx="271780" cy="81915"/>
          </a:xfrm>
        </p:grpSpPr>
        <p:sp>
          <p:nvSpPr>
            <p:cNvPr id="101" name="object 101"/>
            <p:cNvSpPr/>
            <p:nvPr/>
          </p:nvSpPr>
          <p:spPr>
            <a:xfrm>
              <a:off x="868577" y="5860275"/>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sp>
          <p:nvSpPr>
            <p:cNvPr id="102" name="object 102"/>
            <p:cNvSpPr/>
            <p:nvPr/>
          </p:nvSpPr>
          <p:spPr>
            <a:xfrm>
              <a:off x="868577" y="5860275"/>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899397"/>
            </a:solidFill>
          </p:spPr>
          <p:txBody>
            <a:bodyPr wrap="square" lIns="0" tIns="0" rIns="0" bIns="0" rtlCol="0"/>
            <a:lstStyle/>
            <a:p/>
          </p:txBody>
        </p:sp>
        <p:sp>
          <p:nvSpPr>
            <p:cNvPr id="103" name="object 103"/>
            <p:cNvSpPr/>
            <p:nvPr/>
          </p:nvSpPr>
          <p:spPr>
            <a:xfrm>
              <a:off x="868577" y="5860275"/>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grpSp>
      <p:sp>
        <p:nvSpPr>
          <p:cNvPr id="104" name="object 104"/>
          <p:cNvSpPr txBox="1"/>
          <p:nvPr/>
        </p:nvSpPr>
        <p:spPr>
          <a:xfrm>
            <a:off x="2101937" y="5794621"/>
            <a:ext cx="29210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收入</a:t>
            </a:r>
            <a:endParaRPr sz="1050">
              <a:latin typeface="Arial Unicode MS" panose="020B0604020202020204" charset="-122"/>
              <a:cs typeface="Arial Unicode MS" panose="020B0604020202020204" charset="-122"/>
            </a:endParaRPr>
          </a:p>
        </p:txBody>
      </p:sp>
      <p:grpSp>
        <p:nvGrpSpPr>
          <p:cNvPr id="105" name="object 105"/>
          <p:cNvGrpSpPr/>
          <p:nvPr/>
        </p:nvGrpSpPr>
        <p:grpSpPr>
          <a:xfrm>
            <a:off x="1811870" y="5855512"/>
            <a:ext cx="271780" cy="81915"/>
            <a:chOff x="1811870" y="5855512"/>
            <a:chExt cx="271780" cy="81915"/>
          </a:xfrm>
        </p:grpSpPr>
        <p:sp>
          <p:nvSpPr>
            <p:cNvPr id="106" name="object 106"/>
            <p:cNvSpPr/>
            <p:nvPr/>
          </p:nvSpPr>
          <p:spPr>
            <a:xfrm>
              <a:off x="1816632" y="5860275"/>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sp>
          <p:nvSpPr>
            <p:cNvPr id="107" name="object 107"/>
            <p:cNvSpPr/>
            <p:nvPr/>
          </p:nvSpPr>
          <p:spPr>
            <a:xfrm>
              <a:off x="1816632" y="5860275"/>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EFEFF1"/>
            </a:solidFill>
          </p:spPr>
          <p:txBody>
            <a:bodyPr wrap="square" lIns="0" tIns="0" rIns="0" bIns="0" rtlCol="0"/>
            <a:lstStyle/>
            <a:p/>
          </p:txBody>
        </p:sp>
        <p:sp>
          <p:nvSpPr>
            <p:cNvPr id="108" name="object 108"/>
            <p:cNvSpPr/>
            <p:nvPr/>
          </p:nvSpPr>
          <p:spPr>
            <a:xfrm>
              <a:off x="1816632" y="5860275"/>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grpSp>
      <p:sp>
        <p:nvSpPr>
          <p:cNvPr id="109" name="object 109"/>
          <p:cNvSpPr txBox="1"/>
          <p:nvPr/>
        </p:nvSpPr>
        <p:spPr>
          <a:xfrm>
            <a:off x="2759988" y="5794621"/>
            <a:ext cx="42545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变现率</a:t>
            </a:r>
            <a:endParaRPr sz="1050">
              <a:latin typeface="Arial Unicode MS" panose="020B0604020202020204" charset="-122"/>
              <a:cs typeface="Arial Unicode MS" panose="020B0604020202020204" charset="-122"/>
            </a:endParaRPr>
          </a:p>
        </p:txBody>
      </p:sp>
      <p:pic>
        <p:nvPicPr>
          <p:cNvPr id="110" name="object 110"/>
          <p:cNvPicPr/>
          <p:nvPr/>
        </p:nvPicPr>
        <p:blipFill>
          <a:blip r:embed="rId4" cstate="print"/>
          <a:stretch>
            <a:fillRect/>
          </a:stretch>
        </p:blipFill>
        <p:spPr>
          <a:xfrm>
            <a:off x="2512274" y="5859767"/>
            <a:ext cx="233426" cy="73025"/>
          </a:xfrm>
          <a:prstGeom prst="rect">
            <a:avLst/>
          </a:prstGeom>
        </p:spPr>
      </p:pic>
      <p:sp>
        <p:nvSpPr>
          <p:cNvPr id="111" name="object 111"/>
          <p:cNvSpPr txBox="1">
            <a:spLocks noGrp="1"/>
          </p:cNvSpPr>
          <p:nvPr>
            <p:ph type="title"/>
          </p:nvPr>
        </p:nvSpPr>
        <p:spPr>
          <a:xfrm>
            <a:off x="312740" y="69472"/>
            <a:ext cx="59766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——到店、酒店及旅游（</a:t>
            </a:r>
            <a:r>
              <a:rPr spc="-145" dirty="0"/>
              <a:t>1/</a:t>
            </a:r>
            <a:r>
              <a:rPr spc="-160" dirty="0"/>
              <a:t>3</a:t>
            </a:r>
            <a:r>
              <a:rPr dirty="0"/>
              <a:t>）</a:t>
            </a:r>
            <a:endParaRPr dirty="0"/>
          </a:p>
        </p:txBody>
      </p:sp>
      <p:sp>
        <p:nvSpPr>
          <p:cNvPr id="112" name="object 112"/>
          <p:cNvSpPr txBox="1"/>
          <p:nvPr/>
        </p:nvSpPr>
        <p:spPr>
          <a:xfrm>
            <a:off x="313033" y="432336"/>
            <a:ext cx="11455400" cy="105537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在美团持续提升业务运营能力、加强内容创造能力、扩大产品及服务范围并优化基于位置的算法的背景 下，美团到店、酒店及旅游的交易金额、收入与变现率保持上升态势，预计</a:t>
            </a:r>
            <a:r>
              <a:rPr sz="2000" spc="-65" dirty="0">
                <a:solidFill>
                  <a:srgbClr val="9A0000"/>
                </a:solidFill>
                <a:latin typeface="Arial Unicode MS" panose="020B0604020202020204" charset="-122"/>
                <a:cs typeface="Arial Unicode MS" panose="020B0604020202020204" charset="-122"/>
              </a:rPr>
              <a:t>2025</a:t>
            </a:r>
            <a:r>
              <a:rPr sz="2000" dirty="0">
                <a:solidFill>
                  <a:srgbClr val="9A0000"/>
                </a:solidFill>
                <a:latin typeface="Arial Unicode MS" panose="020B0604020202020204" charset="-122"/>
                <a:cs typeface="Arial Unicode MS" panose="020B0604020202020204" charset="-122"/>
              </a:rPr>
              <a:t>年营收超过</a:t>
            </a:r>
            <a:r>
              <a:rPr sz="2000" spc="-65" dirty="0">
                <a:solidFill>
                  <a:srgbClr val="9A0000"/>
                </a:solidFill>
                <a:latin typeface="Arial Unicode MS" panose="020B0604020202020204" charset="-122"/>
                <a:cs typeface="Arial Unicode MS" panose="020B0604020202020204" charset="-122"/>
              </a:rPr>
              <a:t>500</a:t>
            </a:r>
            <a:r>
              <a:rPr sz="2000" dirty="0">
                <a:solidFill>
                  <a:srgbClr val="9A0000"/>
                </a:solidFill>
                <a:latin typeface="Arial Unicode MS" panose="020B0604020202020204" charset="-122"/>
                <a:cs typeface="Arial Unicode MS" panose="020B0604020202020204" charset="-122"/>
              </a:rPr>
              <a:t>亿元</a:t>
            </a:r>
            <a:endParaRPr sz="2000">
              <a:latin typeface="Arial Unicode MS" panose="020B0604020202020204" charset="-122"/>
              <a:cs typeface="Arial Unicode MS" panose="020B0604020202020204" charset="-122"/>
            </a:endParaRPr>
          </a:p>
          <a:p>
            <a:pPr marL="33655">
              <a:lnSpc>
                <a:spcPct val="100000"/>
              </a:lnSpc>
              <a:spcBef>
                <a:spcPts val="1840"/>
              </a:spcBef>
              <a:tabLst>
                <a:tab pos="6053455" algn="l"/>
              </a:tabLst>
            </a:pPr>
            <a:r>
              <a:rPr sz="1400" b="1" dirty="0">
                <a:latin typeface="Microsoft YaHei"/>
                <a:cs typeface="Microsoft YaHei"/>
              </a:rPr>
              <a:t>美团到店、酒店及旅游交易金额、收入及变现率</a:t>
            </a:r>
            <a:r>
              <a:rPr sz="1400" b="1" spc="-65" dirty="0">
                <a:latin typeface="Microsoft YaHei"/>
                <a:cs typeface="Microsoft YaHei"/>
              </a:rPr>
              <a:t>，2016-2019</a:t>
            </a:r>
            <a:r>
              <a:rPr sz="1400" b="1" dirty="0">
                <a:latin typeface="Microsoft YaHei"/>
                <a:cs typeface="Microsoft YaHei"/>
              </a:rPr>
              <a:t>年	美团到店、酒店及旅游细分收入来源</a:t>
            </a:r>
            <a:r>
              <a:rPr sz="1400" b="1" spc="-70" dirty="0">
                <a:latin typeface="Microsoft YaHei"/>
                <a:cs typeface="Microsoft YaHei"/>
              </a:rPr>
              <a:t>，2017-2020Q3</a:t>
            </a:r>
            <a:endParaRPr sz="1400">
              <a:latin typeface="Microsoft YaHei"/>
              <a:cs typeface="Microsoft YaHei"/>
            </a:endParaRPr>
          </a:p>
        </p:txBody>
      </p:sp>
      <p:sp>
        <p:nvSpPr>
          <p:cNvPr id="113" name="object 113"/>
          <p:cNvSpPr txBox="1"/>
          <p:nvPr/>
        </p:nvSpPr>
        <p:spPr>
          <a:xfrm>
            <a:off x="3898927" y="1808163"/>
            <a:ext cx="1953895" cy="4476750"/>
          </a:xfrm>
          <a:prstGeom prst="rect">
            <a:avLst/>
          </a:prstGeom>
          <a:solidFill>
            <a:srgbClr val="EFEFF1"/>
          </a:solidFill>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a:lnSpc>
                <a:spcPct val="100000"/>
              </a:lnSpc>
              <a:spcBef>
                <a:spcPts val="10"/>
              </a:spcBef>
            </a:pPr>
            <a:endParaRPr sz="1550">
              <a:latin typeface="Times New Roman" panose="02020603050405020304"/>
              <a:cs typeface="Times New Roman" panose="02020603050405020304"/>
            </a:endParaRPr>
          </a:p>
          <a:p>
            <a:pPr marL="238125" marR="31115" indent="-171450" algn="just">
              <a:lnSpc>
                <a:spcPct val="120000"/>
              </a:lnSpc>
              <a:buSzPct val="91000"/>
              <a:buFont typeface="Wingdings" panose="05000000000000000000"/>
              <a:buChar char=""/>
              <a:tabLst>
                <a:tab pos="238125" algn="l"/>
              </a:tabLst>
            </a:pPr>
            <a:r>
              <a:rPr sz="1100" b="1" dirty="0">
                <a:solidFill>
                  <a:srgbClr val="970201"/>
                </a:solidFill>
                <a:latin typeface="Microsoft YaHei"/>
                <a:cs typeface="Microsoft YaHei"/>
              </a:rPr>
              <a:t>美团到店、酒店及旅游交易 金额、收入与变现率总体呈 上升趋势</a:t>
            </a:r>
            <a:r>
              <a:rPr sz="1100" dirty="0">
                <a:solidFill>
                  <a:srgbClr val="970201"/>
                </a:solidFill>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a:p>
            <a:pPr marL="238125" marR="23495">
              <a:lnSpc>
                <a:spcPct val="120000"/>
              </a:lnSpc>
            </a:pPr>
            <a:r>
              <a:rPr sz="1100" dirty="0">
                <a:latin typeface="Arial Unicode MS" panose="020B0604020202020204" charset="-122"/>
                <a:cs typeface="Arial Unicode MS" panose="020B0604020202020204" charset="-122"/>
              </a:rPr>
              <a:t>近五年，美团到店、酒店及 旅游的交易金额、收入与变 现率总体保持增长态势，</a:t>
            </a:r>
            <a:r>
              <a:rPr sz="1100" spc="-30" dirty="0">
                <a:latin typeface="Arial Unicode MS" panose="020B0604020202020204" charset="-122"/>
                <a:cs typeface="Arial Unicode MS" panose="020B0604020202020204" charset="-122"/>
              </a:rPr>
              <a:t>20  </a:t>
            </a:r>
            <a:r>
              <a:rPr sz="1100" spc="-40" dirty="0">
                <a:latin typeface="Arial Unicode MS" panose="020B0604020202020204" charset="-122"/>
                <a:cs typeface="Arial Unicode MS" panose="020B0604020202020204" charset="-122"/>
              </a:rPr>
              <a:t>19</a:t>
            </a:r>
            <a:r>
              <a:rPr sz="1100" dirty="0">
                <a:latin typeface="Arial Unicode MS" panose="020B0604020202020204" charset="-122"/>
                <a:cs typeface="Arial Unicode MS" panose="020B0604020202020204" charset="-122"/>
              </a:rPr>
              <a:t>年该部分的收入已达</a:t>
            </a:r>
            <a:r>
              <a:rPr sz="1100" b="1" spc="-75" dirty="0">
                <a:solidFill>
                  <a:srgbClr val="970201"/>
                </a:solidFill>
                <a:latin typeface="Microsoft YaHei"/>
                <a:cs typeface="Microsoft YaHei"/>
              </a:rPr>
              <a:t>223  </a:t>
            </a:r>
            <a:r>
              <a:rPr sz="1100" b="1" dirty="0">
                <a:solidFill>
                  <a:srgbClr val="970201"/>
                </a:solidFill>
                <a:latin typeface="Microsoft YaHei"/>
                <a:cs typeface="Microsoft YaHei"/>
              </a:rPr>
              <a:t>亿元</a:t>
            </a:r>
            <a:r>
              <a:rPr sz="1100" dirty="0">
                <a:latin typeface="Arial Unicode MS" panose="020B0604020202020204" charset="-122"/>
                <a:cs typeface="Arial Unicode MS" panose="020B0604020202020204" charset="-122"/>
              </a:rPr>
              <a:t>，变现率约</a:t>
            </a:r>
            <a:r>
              <a:rPr sz="1100" b="1" spc="-210" dirty="0">
                <a:solidFill>
                  <a:srgbClr val="970201"/>
                </a:solidFill>
                <a:latin typeface="Microsoft YaHei"/>
                <a:cs typeface="Microsoft YaHei"/>
              </a:rPr>
              <a:t>10%</a:t>
            </a:r>
            <a:endParaRPr sz="1100">
              <a:latin typeface="Microsoft YaHei"/>
              <a:cs typeface="Microsoft YaHei"/>
            </a:endParaRPr>
          </a:p>
          <a:p>
            <a:pPr marL="238125" marR="31115" algn="just">
              <a:lnSpc>
                <a:spcPct val="120000"/>
              </a:lnSpc>
            </a:pPr>
            <a:r>
              <a:rPr sz="1100" dirty="0">
                <a:latin typeface="Arial Unicode MS" panose="020B0604020202020204" charset="-122"/>
                <a:cs typeface="Arial Unicode MS" panose="020B0604020202020204" charset="-122"/>
              </a:rPr>
              <a:t>。在美团持续提升业务运营 能力、加强内容创造能力、 扩大产品及服务范围并优化 基于位置的算法的背景下</a:t>
            </a:r>
            <a:endParaRPr sz="1100">
              <a:latin typeface="Arial Unicode MS" panose="020B0604020202020204" charset="-122"/>
              <a:cs typeface="Arial Unicode MS" panose="020B0604020202020204" charset="-122"/>
            </a:endParaRPr>
          </a:p>
          <a:p>
            <a:pPr marL="238125" marR="16510" algn="just">
              <a:lnSpc>
                <a:spcPct val="120000"/>
              </a:lnSpc>
            </a:pPr>
            <a:r>
              <a:rPr sz="1100" dirty="0">
                <a:latin typeface="Arial Unicode MS" panose="020B0604020202020204" charset="-122"/>
                <a:cs typeface="Arial Unicode MS" panose="020B0604020202020204" charset="-122"/>
              </a:rPr>
              <a:t>，美团到店、酒店及旅游的 收入将持续增加，预计</a:t>
            </a:r>
            <a:r>
              <a:rPr sz="1100" spc="-35" dirty="0">
                <a:latin typeface="Arial Unicode MS" panose="020B0604020202020204" charset="-122"/>
                <a:cs typeface="Arial Unicode MS" panose="020B0604020202020204" charset="-122"/>
              </a:rPr>
              <a:t>2025 </a:t>
            </a:r>
            <a:r>
              <a:rPr sz="1100" dirty="0">
                <a:latin typeface="Arial Unicode MS" panose="020B0604020202020204" charset="-122"/>
                <a:cs typeface="Arial Unicode MS" panose="020B0604020202020204" charset="-122"/>
              </a:rPr>
              <a:t>年超过</a:t>
            </a:r>
            <a:r>
              <a:rPr sz="1100" b="1" spc="-70" dirty="0">
                <a:solidFill>
                  <a:srgbClr val="970201"/>
                </a:solidFill>
                <a:latin typeface="Microsoft YaHei"/>
                <a:cs typeface="Microsoft YaHei"/>
              </a:rPr>
              <a:t>500</a:t>
            </a:r>
            <a:r>
              <a:rPr sz="1100" b="1" dirty="0">
                <a:solidFill>
                  <a:srgbClr val="970201"/>
                </a:solidFill>
                <a:latin typeface="Microsoft YaHei"/>
                <a:cs typeface="Microsoft YaHei"/>
              </a:rPr>
              <a:t>亿元</a:t>
            </a:r>
            <a:endParaRPr sz="1100">
              <a:latin typeface="Microsoft YaHei"/>
              <a:cs typeface="Microsoft YaHei"/>
            </a:endParaRPr>
          </a:p>
        </p:txBody>
      </p:sp>
      <p:sp>
        <p:nvSpPr>
          <p:cNvPr id="114" name="object 114"/>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15" name="object 115"/>
          <p:cNvSpPr/>
          <p:nvPr/>
        </p:nvSpPr>
        <p:spPr>
          <a:xfrm>
            <a:off x="6349351" y="1520825"/>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16" name="object 116"/>
          <p:cNvSpPr txBox="1"/>
          <p:nvPr/>
        </p:nvSpPr>
        <p:spPr>
          <a:xfrm>
            <a:off x="9960016" y="1693998"/>
            <a:ext cx="1873250" cy="193040"/>
          </a:xfrm>
          <a:prstGeom prst="rect">
            <a:avLst/>
          </a:prstGeom>
        </p:spPr>
        <p:txBody>
          <a:bodyPr vert="horz" wrap="square" lIns="0" tIns="12700" rIns="0" bIns="0" rtlCol="0">
            <a:spAutoFit/>
          </a:bodyPr>
          <a:lstStyle/>
          <a:p>
            <a:pPr marL="184150" indent="-171450">
              <a:lnSpc>
                <a:spcPct val="100000"/>
              </a:lnSpc>
              <a:spcBef>
                <a:spcPts val="100"/>
              </a:spcBef>
              <a:buSzPct val="91000"/>
              <a:buFont typeface="Wingdings" panose="05000000000000000000"/>
              <a:buChar char=""/>
              <a:tabLst>
                <a:tab pos="184150" algn="l"/>
              </a:tabLst>
            </a:pPr>
            <a:r>
              <a:rPr sz="1100" b="1" dirty="0">
                <a:solidFill>
                  <a:srgbClr val="970201"/>
                </a:solidFill>
                <a:latin typeface="Microsoft YaHei"/>
                <a:cs typeface="Microsoft YaHei"/>
              </a:rPr>
              <a:t>在线营销服务逐步成为美团</a:t>
            </a:r>
            <a:endParaRPr sz="1100">
              <a:latin typeface="Microsoft YaHei"/>
              <a:cs typeface="Microsoft YaHei"/>
            </a:endParaRPr>
          </a:p>
        </p:txBody>
      </p:sp>
      <p:sp>
        <p:nvSpPr>
          <p:cNvPr id="117" name="object 117"/>
          <p:cNvSpPr txBox="1"/>
          <p:nvPr/>
        </p:nvSpPr>
        <p:spPr>
          <a:xfrm>
            <a:off x="9906041" y="1808162"/>
            <a:ext cx="1953895" cy="4476750"/>
          </a:xfrm>
          <a:prstGeom prst="rect">
            <a:avLst/>
          </a:prstGeom>
          <a:solidFill>
            <a:srgbClr val="EFEFF1"/>
          </a:solidFill>
        </p:spPr>
        <p:txBody>
          <a:bodyPr vert="horz" wrap="square" lIns="0" tIns="66040" rIns="0" bIns="0" rtlCol="0">
            <a:spAutoFit/>
          </a:bodyPr>
          <a:lstStyle/>
          <a:p>
            <a:pPr marL="238125" marR="31115">
              <a:lnSpc>
                <a:spcPct val="118000"/>
              </a:lnSpc>
              <a:spcBef>
                <a:spcPts val="520"/>
              </a:spcBef>
            </a:pPr>
            <a:r>
              <a:rPr sz="1100" b="1" dirty="0">
                <a:solidFill>
                  <a:srgbClr val="970201"/>
                </a:solidFill>
                <a:latin typeface="Microsoft YaHei"/>
                <a:cs typeface="Microsoft YaHei"/>
              </a:rPr>
              <a:t>到店、酒店及旅游的最大收 入来源：</a:t>
            </a:r>
            <a:endParaRPr sz="1100">
              <a:latin typeface="Microsoft YaHei"/>
              <a:cs typeface="Microsoft YaHei"/>
            </a:endParaRPr>
          </a:p>
          <a:p>
            <a:pPr marL="424180" indent="-358140">
              <a:lnSpc>
                <a:spcPct val="100000"/>
              </a:lnSpc>
              <a:spcBef>
                <a:spcPts val="835"/>
              </a:spcBef>
              <a:buSzPct val="91000"/>
              <a:buAutoNum type="arabicPlain"/>
              <a:tabLst>
                <a:tab pos="424815" algn="l"/>
              </a:tabLst>
            </a:pPr>
            <a:r>
              <a:rPr sz="1100" b="1" dirty="0">
                <a:latin typeface="Microsoft YaHei"/>
                <a:cs typeface="Microsoft YaHei"/>
              </a:rPr>
              <a:t>佣金：</a:t>
            </a:r>
            <a:endParaRPr sz="1100">
              <a:latin typeface="Microsoft YaHei"/>
              <a:cs typeface="Microsoft YaHei"/>
            </a:endParaRPr>
          </a:p>
          <a:p>
            <a:pPr marL="66675" marR="24130" algn="just">
              <a:lnSpc>
                <a:spcPct val="118000"/>
              </a:lnSpc>
            </a:pPr>
            <a:r>
              <a:rPr sz="1100" dirty="0">
                <a:latin typeface="Arial Unicode MS" panose="020B0604020202020204" charset="-122"/>
                <a:cs typeface="Arial Unicode MS" panose="020B0604020202020204" charset="-122"/>
              </a:rPr>
              <a:t>该部分收入仍是美团到店、酒 店及旅游的主要收入来源</a:t>
            </a:r>
            <a:r>
              <a:rPr sz="1100" spc="-25" dirty="0">
                <a:latin typeface="Arial Unicode MS" panose="020B0604020202020204" charset="-122"/>
                <a:cs typeface="Arial Unicode MS" panose="020B0604020202020204" charset="-122"/>
              </a:rPr>
              <a:t>，20  </a:t>
            </a:r>
            <a:r>
              <a:rPr sz="1100" spc="-40" dirty="0">
                <a:latin typeface="Arial Unicode MS" panose="020B0604020202020204" charset="-122"/>
                <a:cs typeface="Arial Unicode MS" panose="020B0604020202020204" charset="-122"/>
              </a:rPr>
              <a:t>1</a:t>
            </a:r>
            <a:r>
              <a:rPr sz="1100" spc="-45" dirty="0">
                <a:latin typeface="Arial Unicode MS" panose="020B0604020202020204" charset="-122"/>
                <a:cs typeface="Arial Unicode MS" panose="020B0604020202020204" charset="-122"/>
              </a:rPr>
              <a:t>9</a:t>
            </a:r>
            <a:r>
              <a:rPr sz="1100" dirty="0">
                <a:latin typeface="Arial Unicode MS" panose="020B0604020202020204" charset="-122"/>
                <a:cs typeface="Arial Unicode MS" panose="020B0604020202020204" charset="-122"/>
              </a:rPr>
              <a:t>年其占比约</a:t>
            </a:r>
            <a:r>
              <a:rPr sz="1100" b="1" spc="-180" dirty="0">
                <a:solidFill>
                  <a:srgbClr val="970201"/>
                </a:solidFill>
                <a:latin typeface="Microsoft YaHei"/>
                <a:cs typeface="Microsoft YaHei"/>
              </a:rPr>
              <a:t>52</a:t>
            </a:r>
            <a:r>
              <a:rPr sz="1100" b="1" spc="-265" dirty="0">
                <a:solidFill>
                  <a:srgbClr val="970201"/>
                </a:solidFill>
                <a:latin typeface="Microsoft YaHei"/>
                <a:cs typeface="Microsoft YaHei"/>
              </a:rPr>
              <a:t>%</a:t>
            </a:r>
            <a:r>
              <a:rPr sz="1100" dirty="0">
                <a:latin typeface="Arial Unicode MS" panose="020B0604020202020204" charset="-122"/>
                <a:cs typeface="Arial Unicode MS" panose="020B0604020202020204" charset="-122"/>
              </a:rPr>
              <a:t>，但</a:t>
            </a:r>
            <a:r>
              <a:rPr sz="1100" spc="-40" dirty="0">
                <a:latin typeface="Arial Unicode MS" panose="020B0604020202020204" charset="-122"/>
                <a:cs typeface="Arial Unicode MS" panose="020B0604020202020204" charset="-122"/>
              </a:rPr>
              <a:t>202</a:t>
            </a:r>
            <a:r>
              <a:rPr sz="1100" spc="-55" dirty="0">
                <a:latin typeface="Arial Unicode MS" panose="020B0604020202020204" charset="-122"/>
                <a:cs typeface="Arial Unicode MS" panose="020B0604020202020204" charset="-122"/>
              </a:rPr>
              <a:t>0</a:t>
            </a:r>
            <a:r>
              <a:rPr sz="1100" dirty="0">
                <a:latin typeface="Arial Unicode MS" panose="020B0604020202020204" charset="-122"/>
                <a:cs typeface="Arial Unicode MS" panose="020B0604020202020204" charset="-122"/>
              </a:rPr>
              <a:t>年</a:t>
            </a:r>
            <a:r>
              <a:rPr sz="1100" spc="-35" dirty="0">
                <a:latin typeface="Arial Unicode MS" panose="020B0604020202020204" charset="-122"/>
                <a:cs typeface="Arial Unicode MS" panose="020B0604020202020204" charset="-122"/>
              </a:rPr>
              <a:t>1</a:t>
            </a:r>
            <a:endParaRPr sz="1100">
              <a:latin typeface="Arial Unicode MS" panose="020B0604020202020204" charset="-122"/>
              <a:cs typeface="Arial Unicode MS" panose="020B0604020202020204" charset="-122"/>
            </a:endParaRPr>
          </a:p>
          <a:p>
            <a:pPr marL="66675">
              <a:lnSpc>
                <a:spcPct val="100000"/>
              </a:lnSpc>
              <a:spcBef>
                <a:spcPts val="240"/>
              </a:spcBef>
            </a:pPr>
            <a:r>
              <a:rPr sz="1100" spc="55" dirty="0">
                <a:latin typeface="Arial Unicode MS" panose="020B0604020202020204" charset="-122"/>
                <a:cs typeface="Arial Unicode MS" panose="020B0604020202020204" charset="-122"/>
              </a:rPr>
              <a:t>-</a:t>
            </a:r>
            <a:r>
              <a:rPr sz="1100" spc="85" dirty="0">
                <a:latin typeface="Arial Unicode MS" panose="020B0604020202020204" charset="-122"/>
                <a:cs typeface="Arial Unicode MS" panose="020B0604020202020204" charset="-122"/>
              </a:rPr>
              <a:t>9</a:t>
            </a:r>
            <a:r>
              <a:rPr sz="1100" dirty="0">
                <a:latin typeface="Arial Unicode MS" panose="020B0604020202020204" charset="-122"/>
                <a:cs typeface="Arial Unicode MS" panose="020B0604020202020204" charset="-122"/>
              </a:rPr>
              <a:t>月其占比有所下降，约</a:t>
            </a:r>
            <a:r>
              <a:rPr sz="1100" b="1" spc="-155" dirty="0">
                <a:solidFill>
                  <a:srgbClr val="970201"/>
                </a:solidFill>
                <a:latin typeface="Microsoft YaHei"/>
                <a:cs typeface="Microsoft YaHei"/>
              </a:rPr>
              <a:t>46.8%</a:t>
            </a:r>
            <a:endParaRPr sz="1100">
              <a:latin typeface="Microsoft YaHei"/>
              <a:cs typeface="Microsoft YaHei"/>
            </a:endParaRPr>
          </a:p>
          <a:p>
            <a:pPr marL="424180" indent="-358140">
              <a:lnSpc>
                <a:spcPct val="100000"/>
              </a:lnSpc>
              <a:spcBef>
                <a:spcPts val="835"/>
              </a:spcBef>
              <a:buSzPct val="91000"/>
              <a:buAutoNum type="arabicPlain" startAt="2"/>
              <a:tabLst>
                <a:tab pos="424815" algn="l"/>
              </a:tabLst>
            </a:pPr>
            <a:r>
              <a:rPr sz="1100" b="1" dirty="0">
                <a:latin typeface="Microsoft YaHei"/>
                <a:cs typeface="Microsoft YaHei"/>
              </a:rPr>
              <a:t>在线营销服务：</a:t>
            </a:r>
            <a:endParaRPr sz="1100">
              <a:latin typeface="Microsoft YaHei"/>
              <a:cs typeface="Microsoft YaHei"/>
            </a:endParaRPr>
          </a:p>
          <a:p>
            <a:pPr marL="66675" marR="342265">
              <a:lnSpc>
                <a:spcPct val="118000"/>
              </a:lnSpc>
            </a:pPr>
            <a:r>
              <a:rPr sz="1100" dirty="0">
                <a:latin typeface="Arial Unicode MS" panose="020B0604020202020204" charset="-122"/>
                <a:cs typeface="Arial Unicode MS" panose="020B0604020202020204" charset="-122"/>
              </a:rPr>
              <a:t>该部分业务发展迅速，逐 步超过佣金成为</a:t>
            </a:r>
            <a:endParaRPr sz="1100">
              <a:latin typeface="Arial Unicode MS" panose="020B0604020202020204" charset="-122"/>
              <a:cs typeface="Arial Unicode MS" panose="020B0604020202020204" charset="-122"/>
            </a:endParaRPr>
          </a:p>
          <a:p>
            <a:pPr marL="66675">
              <a:lnSpc>
                <a:spcPct val="100000"/>
              </a:lnSpc>
              <a:spcBef>
                <a:spcPts val="240"/>
              </a:spcBef>
            </a:pPr>
            <a:r>
              <a:rPr sz="1100" dirty="0">
                <a:latin typeface="Arial Unicode MS" panose="020B0604020202020204" charset="-122"/>
                <a:cs typeface="Arial Unicode MS" panose="020B0604020202020204" charset="-122"/>
              </a:rPr>
              <a:t>美团到店、酒店及旅游</a:t>
            </a:r>
            <a:endParaRPr sz="1100">
              <a:latin typeface="Arial Unicode MS" panose="020B0604020202020204" charset="-122"/>
              <a:cs typeface="Arial Unicode MS" panose="020B0604020202020204" charset="-122"/>
            </a:endParaRPr>
          </a:p>
          <a:p>
            <a:pPr marL="66675" marR="187960">
              <a:lnSpc>
                <a:spcPct val="118000"/>
              </a:lnSpc>
            </a:pPr>
            <a:r>
              <a:rPr sz="1100" dirty="0">
                <a:latin typeface="Arial Unicode MS" panose="020B0604020202020204" charset="-122"/>
                <a:cs typeface="Arial Unicode MS" panose="020B0604020202020204" charset="-122"/>
              </a:rPr>
              <a:t>业务的最大营收来源。</a:t>
            </a:r>
            <a:r>
              <a:rPr sz="1100" spc="-35" dirty="0">
                <a:latin typeface="Arial Unicode MS" panose="020B0604020202020204" charset="-122"/>
                <a:cs typeface="Arial Unicode MS" panose="020B0604020202020204" charset="-122"/>
              </a:rPr>
              <a:t>2020 </a:t>
            </a:r>
            <a:r>
              <a:rPr sz="1100" dirty="0">
                <a:latin typeface="Arial Unicode MS" panose="020B0604020202020204" charset="-122"/>
                <a:cs typeface="Arial Unicode MS" panose="020B0604020202020204" charset="-122"/>
              </a:rPr>
              <a:t>年</a:t>
            </a:r>
            <a:r>
              <a:rPr sz="1100" spc="30" dirty="0">
                <a:latin typeface="Arial Unicode MS" panose="020B0604020202020204" charset="-122"/>
                <a:cs typeface="Arial Unicode MS" panose="020B0604020202020204" charset="-122"/>
              </a:rPr>
              <a:t>1-9</a:t>
            </a:r>
            <a:endParaRPr sz="1100">
              <a:latin typeface="Arial Unicode MS" panose="020B0604020202020204" charset="-122"/>
              <a:cs typeface="Arial Unicode MS" panose="020B0604020202020204" charset="-122"/>
            </a:endParaRPr>
          </a:p>
          <a:p>
            <a:pPr marL="66675">
              <a:lnSpc>
                <a:spcPct val="100000"/>
              </a:lnSpc>
              <a:spcBef>
                <a:spcPts val="240"/>
              </a:spcBef>
            </a:pPr>
            <a:r>
              <a:rPr sz="1100" dirty="0">
                <a:latin typeface="Arial Unicode MS" panose="020B0604020202020204" charset="-122"/>
                <a:cs typeface="Arial Unicode MS" panose="020B0604020202020204" charset="-122"/>
              </a:rPr>
              <a:t>月，在线营销服务已约占</a:t>
            </a:r>
            <a:r>
              <a:rPr sz="1100" b="1" spc="-210" dirty="0">
                <a:solidFill>
                  <a:srgbClr val="970201"/>
                </a:solidFill>
                <a:latin typeface="Microsoft YaHei"/>
                <a:cs typeface="Microsoft YaHei"/>
              </a:rPr>
              <a:t>53%</a:t>
            </a:r>
            <a:endParaRPr sz="1100">
              <a:latin typeface="Microsoft YaHei"/>
              <a:cs typeface="Microsoft YaHei"/>
            </a:endParaRPr>
          </a:p>
          <a:p>
            <a:pPr marL="66675" marR="62865">
              <a:lnSpc>
                <a:spcPct val="118000"/>
              </a:lnSpc>
            </a:pPr>
            <a:r>
              <a:rPr sz="1100" dirty="0">
                <a:latin typeface="Arial Unicode MS" panose="020B0604020202020204" charset="-122"/>
                <a:cs typeface="Arial Unicode MS" panose="020B0604020202020204" charset="-122"/>
              </a:rPr>
              <a:t>，主要原因在于美团持续为商 家提供性价比高、多元化的营 销产品及工具，提升商家的广 告投放比例。加之美团</a:t>
            </a:r>
            <a:r>
              <a:rPr sz="1100" spc="-40" dirty="0">
                <a:latin typeface="Arial Unicode MS" panose="020B0604020202020204" charset="-122"/>
                <a:cs typeface="Arial Unicode MS" panose="020B0604020202020204" charset="-122"/>
              </a:rPr>
              <a:t>2019  </a:t>
            </a:r>
            <a:r>
              <a:rPr sz="1100" dirty="0">
                <a:latin typeface="Arial Unicode MS" panose="020B0604020202020204" charset="-122"/>
                <a:cs typeface="Arial Unicode MS" panose="020B0604020202020204" charset="-122"/>
              </a:rPr>
              <a:t>年举行大量推广活动及运营活 动（如大牌美食狂欢节等）持 续提升其运营能力，吸引广告</a:t>
            </a:r>
            <a:endParaRPr sz="1100">
              <a:latin typeface="Arial Unicode MS" panose="020B0604020202020204" charset="-122"/>
              <a:cs typeface="Arial Unicode MS" panose="020B0604020202020204" charset="-122"/>
            </a:endParaRPr>
          </a:p>
        </p:txBody>
      </p:sp>
      <p:sp>
        <p:nvSpPr>
          <p:cNvPr id="118" name="object 118"/>
          <p:cNvSpPr txBox="1"/>
          <p:nvPr/>
        </p:nvSpPr>
        <p:spPr>
          <a:xfrm>
            <a:off x="9960016" y="6198332"/>
            <a:ext cx="1651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主</a:t>
            </a:r>
            <a:endParaRPr sz="1100">
              <a:latin typeface="Arial Unicode MS" panose="020B0604020202020204" charset="-122"/>
              <a:cs typeface="Arial Unicode MS" panose="020B0604020202020204" charset="-122"/>
            </a:endParaRPr>
          </a:p>
        </p:txBody>
      </p:sp>
      <p:grpSp>
        <p:nvGrpSpPr>
          <p:cNvPr id="119" name="object 119"/>
          <p:cNvGrpSpPr/>
          <p:nvPr/>
        </p:nvGrpSpPr>
        <p:grpSpPr>
          <a:xfrm>
            <a:off x="6687588" y="1977883"/>
            <a:ext cx="3162300" cy="3472815"/>
            <a:chOff x="6687588" y="1977883"/>
            <a:chExt cx="3162300" cy="3472815"/>
          </a:xfrm>
        </p:grpSpPr>
        <p:sp>
          <p:nvSpPr>
            <p:cNvPr id="120" name="object 120"/>
            <p:cNvSpPr/>
            <p:nvPr/>
          </p:nvSpPr>
          <p:spPr>
            <a:xfrm>
              <a:off x="6868162" y="4769877"/>
              <a:ext cx="346710" cy="674370"/>
            </a:xfrm>
            <a:custGeom>
              <a:avLst/>
              <a:gdLst/>
              <a:ahLst/>
              <a:cxnLst/>
              <a:rect l="l" t="t" r="r" b="b"/>
              <a:pathLst>
                <a:path w="346709" h="674370">
                  <a:moveTo>
                    <a:pt x="346660" y="673854"/>
                  </a:moveTo>
                  <a:lnTo>
                    <a:pt x="0" y="673854"/>
                  </a:lnTo>
                  <a:lnTo>
                    <a:pt x="0" y="0"/>
                  </a:lnTo>
                  <a:lnTo>
                    <a:pt x="346660" y="0"/>
                  </a:lnTo>
                  <a:lnTo>
                    <a:pt x="346660" y="673854"/>
                  </a:lnTo>
                  <a:close/>
                </a:path>
              </a:pathLst>
            </a:custGeom>
            <a:solidFill>
              <a:srgbClr val="899397"/>
            </a:solidFill>
          </p:spPr>
          <p:txBody>
            <a:bodyPr wrap="square" lIns="0" tIns="0" rIns="0" bIns="0" rtlCol="0"/>
            <a:lstStyle/>
            <a:p/>
          </p:txBody>
        </p:sp>
        <p:sp>
          <p:nvSpPr>
            <p:cNvPr id="121" name="object 121"/>
            <p:cNvSpPr/>
            <p:nvPr/>
          </p:nvSpPr>
          <p:spPr>
            <a:xfrm>
              <a:off x="6868162" y="4769877"/>
              <a:ext cx="346710" cy="674370"/>
            </a:xfrm>
            <a:custGeom>
              <a:avLst/>
              <a:gdLst/>
              <a:ahLst/>
              <a:cxnLst/>
              <a:rect l="l" t="t" r="r" b="b"/>
              <a:pathLst>
                <a:path w="346709" h="674370">
                  <a:moveTo>
                    <a:pt x="0" y="0"/>
                  </a:moveTo>
                  <a:lnTo>
                    <a:pt x="346660" y="0"/>
                  </a:lnTo>
                  <a:lnTo>
                    <a:pt x="346660" y="673854"/>
                  </a:lnTo>
                  <a:lnTo>
                    <a:pt x="0" y="673854"/>
                  </a:lnTo>
                  <a:lnTo>
                    <a:pt x="0" y="0"/>
                  </a:lnTo>
                  <a:close/>
                </a:path>
              </a:pathLst>
            </a:custGeom>
            <a:ln w="3175">
              <a:solidFill>
                <a:srgbClr val="000000"/>
              </a:solidFill>
            </a:ln>
          </p:spPr>
          <p:txBody>
            <a:bodyPr wrap="square" lIns="0" tIns="0" rIns="0" bIns="0" rtlCol="0"/>
            <a:lstStyle/>
            <a:p/>
          </p:txBody>
        </p:sp>
        <p:sp>
          <p:nvSpPr>
            <p:cNvPr id="122" name="object 122"/>
            <p:cNvSpPr/>
            <p:nvPr/>
          </p:nvSpPr>
          <p:spPr>
            <a:xfrm>
              <a:off x="6868162" y="4769877"/>
              <a:ext cx="346710" cy="674370"/>
            </a:xfrm>
            <a:custGeom>
              <a:avLst/>
              <a:gdLst/>
              <a:ahLst/>
              <a:cxnLst/>
              <a:rect l="l" t="t" r="r" b="b"/>
              <a:pathLst>
                <a:path w="346709" h="674370">
                  <a:moveTo>
                    <a:pt x="346660" y="673854"/>
                  </a:moveTo>
                  <a:lnTo>
                    <a:pt x="0" y="673854"/>
                  </a:lnTo>
                  <a:lnTo>
                    <a:pt x="0" y="0"/>
                  </a:lnTo>
                  <a:lnTo>
                    <a:pt x="346660" y="0"/>
                  </a:lnTo>
                  <a:lnTo>
                    <a:pt x="346660" y="673854"/>
                  </a:lnTo>
                  <a:close/>
                </a:path>
              </a:pathLst>
            </a:custGeom>
            <a:solidFill>
              <a:srgbClr val="000000"/>
            </a:solidFill>
          </p:spPr>
          <p:txBody>
            <a:bodyPr wrap="square" lIns="0" tIns="0" rIns="0" bIns="0" rtlCol="0"/>
            <a:lstStyle/>
            <a:p/>
          </p:txBody>
        </p:sp>
        <p:sp>
          <p:nvSpPr>
            <p:cNvPr id="123" name="object 123"/>
            <p:cNvSpPr/>
            <p:nvPr/>
          </p:nvSpPr>
          <p:spPr>
            <a:xfrm>
              <a:off x="6868162" y="4769877"/>
              <a:ext cx="346710" cy="674370"/>
            </a:xfrm>
            <a:custGeom>
              <a:avLst/>
              <a:gdLst/>
              <a:ahLst/>
              <a:cxnLst/>
              <a:rect l="l" t="t" r="r" b="b"/>
              <a:pathLst>
                <a:path w="346709" h="674370">
                  <a:moveTo>
                    <a:pt x="0" y="0"/>
                  </a:moveTo>
                  <a:lnTo>
                    <a:pt x="346660" y="0"/>
                  </a:lnTo>
                  <a:lnTo>
                    <a:pt x="346660" y="673854"/>
                  </a:lnTo>
                  <a:lnTo>
                    <a:pt x="0" y="673854"/>
                  </a:lnTo>
                  <a:lnTo>
                    <a:pt x="0" y="0"/>
                  </a:lnTo>
                  <a:close/>
                </a:path>
              </a:pathLst>
            </a:custGeom>
            <a:ln w="9525">
              <a:solidFill>
                <a:srgbClr val="000000"/>
              </a:solidFill>
            </a:ln>
          </p:spPr>
          <p:txBody>
            <a:bodyPr wrap="square" lIns="0" tIns="0" rIns="0" bIns="0" rtlCol="0"/>
            <a:lstStyle/>
            <a:p/>
          </p:txBody>
        </p:sp>
        <p:sp>
          <p:nvSpPr>
            <p:cNvPr id="124" name="object 124"/>
            <p:cNvSpPr/>
            <p:nvPr/>
          </p:nvSpPr>
          <p:spPr>
            <a:xfrm>
              <a:off x="6868162" y="4477480"/>
              <a:ext cx="346710" cy="292735"/>
            </a:xfrm>
            <a:custGeom>
              <a:avLst/>
              <a:gdLst/>
              <a:ahLst/>
              <a:cxnLst/>
              <a:rect l="l" t="t" r="r" b="b"/>
              <a:pathLst>
                <a:path w="346709" h="292735">
                  <a:moveTo>
                    <a:pt x="346660" y="292396"/>
                  </a:moveTo>
                  <a:lnTo>
                    <a:pt x="0" y="292396"/>
                  </a:lnTo>
                  <a:lnTo>
                    <a:pt x="0" y="0"/>
                  </a:lnTo>
                  <a:lnTo>
                    <a:pt x="346660" y="0"/>
                  </a:lnTo>
                  <a:lnTo>
                    <a:pt x="346660" y="292396"/>
                  </a:lnTo>
                  <a:close/>
                </a:path>
              </a:pathLst>
            </a:custGeom>
            <a:solidFill>
              <a:srgbClr val="D9D9D9"/>
            </a:solidFill>
          </p:spPr>
          <p:txBody>
            <a:bodyPr wrap="square" lIns="0" tIns="0" rIns="0" bIns="0" rtlCol="0"/>
            <a:lstStyle/>
            <a:p/>
          </p:txBody>
        </p:sp>
        <p:sp>
          <p:nvSpPr>
            <p:cNvPr id="125" name="object 125"/>
            <p:cNvSpPr/>
            <p:nvPr/>
          </p:nvSpPr>
          <p:spPr>
            <a:xfrm>
              <a:off x="6868162" y="4477480"/>
              <a:ext cx="346710" cy="292735"/>
            </a:xfrm>
            <a:custGeom>
              <a:avLst/>
              <a:gdLst/>
              <a:ahLst/>
              <a:cxnLst/>
              <a:rect l="l" t="t" r="r" b="b"/>
              <a:pathLst>
                <a:path w="346709" h="292735">
                  <a:moveTo>
                    <a:pt x="0" y="0"/>
                  </a:moveTo>
                  <a:lnTo>
                    <a:pt x="346660" y="0"/>
                  </a:lnTo>
                  <a:lnTo>
                    <a:pt x="346660" y="292396"/>
                  </a:lnTo>
                  <a:lnTo>
                    <a:pt x="0" y="292396"/>
                  </a:lnTo>
                  <a:lnTo>
                    <a:pt x="0" y="0"/>
                  </a:lnTo>
                  <a:close/>
                </a:path>
              </a:pathLst>
            </a:custGeom>
            <a:ln w="3175">
              <a:solidFill>
                <a:srgbClr val="000000"/>
              </a:solidFill>
            </a:ln>
          </p:spPr>
          <p:txBody>
            <a:bodyPr wrap="square" lIns="0" tIns="0" rIns="0" bIns="0" rtlCol="0"/>
            <a:lstStyle/>
            <a:p/>
          </p:txBody>
        </p:sp>
        <p:sp>
          <p:nvSpPr>
            <p:cNvPr id="126" name="object 126"/>
            <p:cNvSpPr/>
            <p:nvPr/>
          </p:nvSpPr>
          <p:spPr>
            <a:xfrm>
              <a:off x="6868162" y="4477480"/>
              <a:ext cx="346710" cy="292735"/>
            </a:xfrm>
            <a:custGeom>
              <a:avLst/>
              <a:gdLst/>
              <a:ahLst/>
              <a:cxnLst/>
              <a:rect l="l" t="t" r="r" b="b"/>
              <a:pathLst>
                <a:path w="346709" h="292735">
                  <a:moveTo>
                    <a:pt x="346660" y="292396"/>
                  </a:moveTo>
                  <a:lnTo>
                    <a:pt x="0" y="292396"/>
                  </a:lnTo>
                  <a:lnTo>
                    <a:pt x="0" y="0"/>
                  </a:lnTo>
                  <a:lnTo>
                    <a:pt x="346660" y="0"/>
                  </a:lnTo>
                  <a:lnTo>
                    <a:pt x="346660" y="292396"/>
                  </a:lnTo>
                  <a:close/>
                </a:path>
              </a:pathLst>
            </a:custGeom>
            <a:solidFill>
              <a:srgbClr val="000000"/>
            </a:solidFill>
          </p:spPr>
          <p:txBody>
            <a:bodyPr wrap="square" lIns="0" tIns="0" rIns="0" bIns="0" rtlCol="0"/>
            <a:lstStyle/>
            <a:p/>
          </p:txBody>
        </p:sp>
        <p:sp>
          <p:nvSpPr>
            <p:cNvPr id="127" name="object 127"/>
            <p:cNvSpPr/>
            <p:nvPr/>
          </p:nvSpPr>
          <p:spPr>
            <a:xfrm>
              <a:off x="6868162" y="4477480"/>
              <a:ext cx="346710" cy="292735"/>
            </a:xfrm>
            <a:custGeom>
              <a:avLst/>
              <a:gdLst/>
              <a:ahLst/>
              <a:cxnLst/>
              <a:rect l="l" t="t" r="r" b="b"/>
              <a:pathLst>
                <a:path w="346709" h="292735">
                  <a:moveTo>
                    <a:pt x="0" y="0"/>
                  </a:moveTo>
                  <a:lnTo>
                    <a:pt x="346660" y="0"/>
                  </a:lnTo>
                  <a:lnTo>
                    <a:pt x="346660" y="292396"/>
                  </a:lnTo>
                  <a:lnTo>
                    <a:pt x="0" y="292396"/>
                  </a:lnTo>
                  <a:lnTo>
                    <a:pt x="0" y="0"/>
                  </a:lnTo>
                  <a:close/>
                </a:path>
              </a:pathLst>
            </a:custGeom>
            <a:ln w="9525">
              <a:solidFill>
                <a:srgbClr val="353535"/>
              </a:solidFill>
            </a:ln>
          </p:spPr>
          <p:txBody>
            <a:bodyPr wrap="square" lIns="0" tIns="0" rIns="0" bIns="0" rtlCol="0"/>
            <a:lstStyle/>
            <a:p/>
          </p:txBody>
        </p:sp>
        <p:sp>
          <p:nvSpPr>
            <p:cNvPr id="128" name="object 128"/>
            <p:cNvSpPr/>
            <p:nvPr/>
          </p:nvSpPr>
          <p:spPr>
            <a:xfrm>
              <a:off x="6868162" y="4472365"/>
              <a:ext cx="346710" cy="5715"/>
            </a:xfrm>
            <a:custGeom>
              <a:avLst/>
              <a:gdLst/>
              <a:ahLst/>
              <a:cxnLst/>
              <a:rect l="l" t="t" r="r" b="b"/>
              <a:pathLst>
                <a:path w="346709" h="5714">
                  <a:moveTo>
                    <a:pt x="346660" y="5114"/>
                  </a:moveTo>
                  <a:lnTo>
                    <a:pt x="0" y="5114"/>
                  </a:lnTo>
                  <a:lnTo>
                    <a:pt x="0" y="0"/>
                  </a:lnTo>
                  <a:lnTo>
                    <a:pt x="346660" y="0"/>
                  </a:lnTo>
                  <a:lnTo>
                    <a:pt x="346660" y="5114"/>
                  </a:lnTo>
                  <a:close/>
                </a:path>
              </a:pathLst>
            </a:custGeom>
            <a:solidFill>
              <a:srgbClr val="F2F2F2"/>
            </a:solidFill>
          </p:spPr>
          <p:txBody>
            <a:bodyPr wrap="square" lIns="0" tIns="0" rIns="0" bIns="0" rtlCol="0"/>
            <a:lstStyle/>
            <a:p/>
          </p:txBody>
        </p:sp>
        <p:sp>
          <p:nvSpPr>
            <p:cNvPr id="129" name="object 129"/>
            <p:cNvSpPr/>
            <p:nvPr/>
          </p:nvSpPr>
          <p:spPr>
            <a:xfrm>
              <a:off x="6868162" y="4472365"/>
              <a:ext cx="346710" cy="5715"/>
            </a:xfrm>
            <a:custGeom>
              <a:avLst/>
              <a:gdLst/>
              <a:ahLst/>
              <a:cxnLst/>
              <a:rect l="l" t="t" r="r" b="b"/>
              <a:pathLst>
                <a:path w="346709" h="5714">
                  <a:moveTo>
                    <a:pt x="0" y="0"/>
                  </a:moveTo>
                  <a:lnTo>
                    <a:pt x="346660" y="0"/>
                  </a:lnTo>
                  <a:lnTo>
                    <a:pt x="346660" y="5114"/>
                  </a:lnTo>
                  <a:lnTo>
                    <a:pt x="0" y="5114"/>
                  </a:lnTo>
                  <a:lnTo>
                    <a:pt x="0" y="0"/>
                  </a:lnTo>
                  <a:close/>
                </a:path>
              </a:pathLst>
            </a:custGeom>
            <a:ln w="3175">
              <a:solidFill>
                <a:srgbClr val="000000"/>
              </a:solidFill>
            </a:ln>
          </p:spPr>
          <p:txBody>
            <a:bodyPr wrap="square" lIns="0" tIns="0" rIns="0" bIns="0" rtlCol="0"/>
            <a:lstStyle/>
            <a:p/>
          </p:txBody>
        </p:sp>
        <p:sp>
          <p:nvSpPr>
            <p:cNvPr id="130" name="object 130"/>
            <p:cNvSpPr/>
            <p:nvPr/>
          </p:nvSpPr>
          <p:spPr>
            <a:xfrm>
              <a:off x="6868162" y="4472365"/>
              <a:ext cx="346710" cy="5715"/>
            </a:xfrm>
            <a:custGeom>
              <a:avLst/>
              <a:gdLst/>
              <a:ahLst/>
              <a:cxnLst/>
              <a:rect l="l" t="t" r="r" b="b"/>
              <a:pathLst>
                <a:path w="346709" h="5714">
                  <a:moveTo>
                    <a:pt x="346660" y="5114"/>
                  </a:moveTo>
                  <a:lnTo>
                    <a:pt x="0" y="5114"/>
                  </a:lnTo>
                  <a:lnTo>
                    <a:pt x="0" y="0"/>
                  </a:lnTo>
                  <a:lnTo>
                    <a:pt x="346660" y="0"/>
                  </a:lnTo>
                  <a:lnTo>
                    <a:pt x="346660" y="5114"/>
                  </a:lnTo>
                  <a:close/>
                </a:path>
              </a:pathLst>
            </a:custGeom>
            <a:solidFill>
              <a:srgbClr val="000000"/>
            </a:solidFill>
          </p:spPr>
          <p:txBody>
            <a:bodyPr wrap="square" lIns="0" tIns="0" rIns="0" bIns="0" rtlCol="0"/>
            <a:lstStyle/>
            <a:p/>
          </p:txBody>
        </p:sp>
        <p:sp>
          <p:nvSpPr>
            <p:cNvPr id="131" name="object 131"/>
            <p:cNvSpPr/>
            <p:nvPr/>
          </p:nvSpPr>
          <p:spPr>
            <a:xfrm>
              <a:off x="7492152" y="4456257"/>
              <a:ext cx="346710" cy="988060"/>
            </a:xfrm>
            <a:custGeom>
              <a:avLst/>
              <a:gdLst/>
              <a:ahLst/>
              <a:cxnLst/>
              <a:rect l="l" t="t" r="r" b="b"/>
              <a:pathLst>
                <a:path w="346709" h="988060">
                  <a:moveTo>
                    <a:pt x="346660" y="987474"/>
                  </a:moveTo>
                  <a:lnTo>
                    <a:pt x="0" y="987474"/>
                  </a:lnTo>
                  <a:lnTo>
                    <a:pt x="0" y="0"/>
                  </a:lnTo>
                  <a:lnTo>
                    <a:pt x="346660" y="0"/>
                  </a:lnTo>
                  <a:lnTo>
                    <a:pt x="346660" y="987474"/>
                  </a:lnTo>
                  <a:close/>
                </a:path>
              </a:pathLst>
            </a:custGeom>
            <a:solidFill>
              <a:srgbClr val="899397"/>
            </a:solidFill>
          </p:spPr>
          <p:txBody>
            <a:bodyPr wrap="square" lIns="0" tIns="0" rIns="0" bIns="0" rtlCol="0"/>
            <a:lstStyle/>
            <a:p/>
          </p:txBody>
        </p:sp>
        <p:sp>
          <p:nvSpPr>
            <p:cNvPr id="132" name="object 132"/>
            <p:cNvSpPr/>
            <p:nvPr/>
          </p:nvSpPr>
          <p:spPr>
            <a:xfrm>
              <a:off x="7492152" y="4456257"/>
              <a:ext cx="346710" cy="988060"/>
            </a:xfrm>
            <a:custGeom>
              <a:avLst/>
              <a:gdLst/>
              <a:ahLst/>
              <a:cxnLst/>
              <a:rect l="l" t="t" r="r" b="b"/>
              <a:pathLst>
                <a:path w="346709" h="988060">
                  <a:moveTo>
                    <a:pt x="0" y="0"/>
                  </a:moveTo>
                  <a:lnTo>
                    <a:pt x="346660" y="0"/>
                  </a:lnTo>
                  <a:lnTo>
                    <a:pt x="346660" y="987474"/>
                  </a:lnTo>
                  <a:lnTo>
                    <a:pt x="0" y="987474"/>
                  </a:lnTo>
                  <a:lnTo>
                    <a:pt x="0" y="0"/>
                  </a:lnTo>
                  <a:close/>
                </a:path>
              </a:pathLst>
            </a:custGeom>
            <a:ln w="3175">
              <a:solidFill>
                <a:srgbClr val="000000"/>
              </a:solidFill>
            </a:ln>
          </p:spPr>
          <p:txBody>
            <a:bodyPr wrap="square" lIns="0" tIns="0" rIns="0" bIns="0" rtlCol="0"/>
            <a:lstStyle/>
            <a:p/>
          </p:txBody>
        </p:sp>
        <p:sp>
          <p:nvSpPr>
            <p:cNvPr id="133" name="object 133"/>
            <p:cNvSpPr/>
            <p:nvPr/>
          </p:nvSpPr>
          <p:spPr>
            <a:xfrm>
              <a:off x="7492152" y="4456257"/>
              <a:ext cx="346710" cy="988060"/>
            </a:xfrm>
            <a:custGeom>
              <a:avLst/>
              <a:gdLst/>
              <a:ahLst/>
              <a:cxnLst/>
              <a:rect l="l" t="t" r="r" b="b"/>
              <a:pathLst>
                <a:path w="346709" h="988060">
                  <a:moveTo>
                    <a:pt x="346660" y="987474"/>
                  </a:moveTo>
                  <a:lnTo>
                    <a:pt x="0" y="987474"/>
                  </a:lnTo>
                  <a:lnTo>
                    <a:pt x="0" y="0"/>
                  </a:lnTo>
                  <a:lnTo>
                    <a:pt x="346660" y="0"/>
                  </a:lnTo>
                  <a:lnTo>
                    <a:pt x="346660" y="987474"/>
                  </a:lnTo>
                  <a:close/>
                </a:path>
              </a:pathLst>
            </a:custGeom>
            <a:solidFill>
              <a:srgbClr val="000000"/>
            </a:solidFill>
          </p:spPr>
          <p:txBody>
            <a:bodyPr wrap="square" lIns="0" tIns="0" rIns="0" bIns="0" rtlCol="0"/>
            <a:lstStyle/>
            <a:p/>
          </p:txBody>
        </p:sp>
        <p:sp>
          <p:nvSpPr>
            <p:cNvPr id="134" name="object 134"/>
            <p:cNvSpPr/>
            <p:nvPr/>
          </p:nvSpPr>
          <p:spPr>
            <a:xfrm>
              <a:off x="7492152" y="4456257"/>
              <a:ext cx="346710" cy="988060"/>
            </a:xfrm>
            <a:custGeom>
              <a:avLst/>
              <a:gdLst/>
              <a:ahLst/>
              <a:cxnLst/>
              <a:rect l="l" t="t" r="r" b="b"/>
              <a:pathLst>
                <a:path w="346709" h="988060">
                  <a:moveTo>
                    <a:pt x="0" y="0"/>
                  </a:moveTo>
                  <a:lnTo>
                    <a:pt x="346660" y="0"/>
                  </a:lnTo>
                  <a:lnTo>
                    <a:pt x="346660" y="987474"/>
                  </a:lnTo>
                  <a:lnTo>
                    <a:pt x="0" y="987474"/>
                  </a:lnTo>
                  <a:lnTo>
                    <a:pt x="0" y="0"/>
                  </a:lnTo>
                  <a:close/>
                </a:path>
              </a:pathLst>
            </a:custGeom>
            <a:ln w="9525">
              <a:solidFill>
                <a:srgbClr val="000000"/>
              </a:solidFill>
            </a:ln>
          </p:spPr>
          <p:txBody>
            <a:bodyPr wrap="square" lIns="0" tIns="0" rIns="0" bIns="0" rtlCol="0"/>
            <a:lstStyle/>
            <a:p/>
          </p:txBody>
        </p:sp>
        <p:sp>
          <p:nvSpPr>
            <p:cNvPr id="135" name="object 135"/>
            <p:cNvSpPr/>
            <p:nvPr/>
          </p:nvSpPr>
          <p:spPr>
            <a:xfrm>
              <a:off x="7492152" y="3951170"/>
              <a:ext cx="346710" cy="505459"/>
            </a:xfrm>
            <a:custGeom>
              <a:avLst/>
              <a:gdLst/>
              <a:ahLst/>
              <a:cxnLst/>
              <a:rect l="l" t="t" r="r" b="b"/>
              <a:pathLst>
                <a:path w="346709" h="505460">
                  <a:moveTo>
                    <a:pt x="346660" y="505086"/>
                  </a:moveTo>
                  <a:lnTo>
                    <a:pt x="0" y="505086"/>
                  </a:lnTo>
                  <a:lnTo>
                    <a:pt x="0" y="0"/>
                  </a:lnTo>
                  <a:lnTo>
                    <a:pt x="346660" y="0"/>
                  </a:lnTo>
                  <a:lnTo>
                    <a:pt x="346660" y="505086"/>
                  </a:lnTo>
                  <a:close/>
                </a:path>
              </a:pathLst>
            </a:custGeom>
            <a:solidFill>
              <a:srgbClr val="D9D9D9"/>
            </a:solidFill>
          </p:spPr>
          <p:txBody>
            <a:bodyPr wrap="square" lIns="0" tIns="0" rIns="0" bIns="0" rtlCol="0"/>
            <a:lstStyle/>
            <a:p/>
          </p:txBody>
        </p:sp>
        <p:sp>
          <p:nvSpPr>
            <p:cNvPr id="136" name="object 136"/>
            <p:cNvSpPr/>
            <p:nvPr/>
          </p:nvSpPr>
          <p:spPr>
            <a:xfrm>
              <a:off x="7492152" y="3951170"/>
              <a:ext cx="346710" cy="505459"/>
            </a:xfrm>
            <a:custGeom>
              <a:avLst/>
              <a:gdLst/>
              <a:ahLst/>
              <a:cxnLst/>
              <a:rect l="l" t="t" r="r" b="b"/>
              <a:pathLst>
                <a:path w="346709" h="505460">
                  <a:moveTo>
                    <a:pt x="0" y="0"/>
                  </a:moveTo>
                  <a:lnTo>
                    <a:pt x="346660" y="0"/>
                  </a:lnTo>
                  <a:lnTo>
                    <a:pt x="346660" y="505086"/>
                  </a:lnTo>
                  <a:lnTo>
                    <a:pt x="0" y="505086"/>
                  </a:lnTo>
                  <a:lnTo>
                    <a:pt x="0" y="0"/>
                  </a:lnTo>
                  <a:close/>
                </a:path>
              </a:pathLst>
            </a:custGeom>
            <a:ln w="3175">
              <a:solidFill>
                <a:srgbClr val="000000"/>
              </a:solidFill>
            </a:ln>
          </p:spPr>
          <p:txBody>
            <a:bodyPr wrap="square" lIns="0" tIns="0" rIns="0" bIns="0" rtlCol="0"/>
            <a:lstStyle/>
            <a:p/>
          </p:txBody>
        </p:sp>
        <p:sp>
          <p:nvSpPr>
            <p:cNvPr id="137" name="object 137"/>
            <p:cNvSpPr/>
            <p:nvPr/>
          </p:nvSpPr>
          <p:spPr>
            <a:xfrm>
              <a:off x="7492152" y="3951170"/>
              <a:ext cx="346710" cy="505459"/>
            </a:xfrm>
            <a:custGeom>
              <a:avLst/>
              <a:gdLst/>
              <a:ahLst/>
              <a:cxnLst/>
              <a:rect l="l" t="t" r="r" b="b"/>
              <a:pathLst>
                <a:path w="346709" h="505460">
                  <a:moveTo>
                    <a:pt x="346660" y="505086"/>
                  </a:moveTo>
                  <a:lnTo>
                    <a:pt x="0" y="505086"/>
                  </a:lnTo>
                  <a:lnTo>
                    <a:pt x="0" y="0"/>
                  </a:lnTo>
                  <a:lnTo>
                    <a:pt x="346660" y="0"/>
                  </a:lnTo>
                  <a:lnTo>
                    <a:pt x="346660" y="505086"/>
                  </a:lnTo>
                  <a:close/>
                </a:path>
              </a:pathLst>
            </a:custGeom>
            <a:solidFill>
              <a:srgbClr val="000000"/>
            </a:solidFill>
          </p:spPr>
          <p:txBody>
            <a:bodyPr wrap="square" lIns="0" tIns="0" rIns="0" bIns="0" rtlCol="0"/>
            <a:lstStyle/>
            <a:p/>
          </p:txBody>
        </p:sp>
        <p:sp>
          <p:nvSpPr>
            <p:cNvPr id="138" name="object 138"/>
            <p:cNvSpPr/>
            <p:nvPr/>
          </p:nvSpPr>
          <p:spPr>
            <a:xfrm>
              <a:off x="7492152" y="3951170"/>
              <a:ext cx="346710" cy="505459"/>
            </a:xfrm>
            <a:custGeom>
              <a:avLst/>
              <a:gdLst/>
              <a:ahLst/>
              <a:cxnLst/>
              <a:rect l="l" t="t" r="r" b="b"/>
              <a:pathLst>
                <a:path w="346709" h="505460">
                  <a:moveTo>
                    <a:pt x="0" y="0"/>
                  </a:moveTo>
                  <a:lnTo>
                    <a:pt x="346660" y="0"/>
                  </a:lnTo>
                  <a:lnTo>
                    <a:pt x="346660" y="505086"/>
                  </a:lnTo>
                  <a:lnTo>
                    <a:pt x="0" y="505086"/>
                  </a:lnTo>
                  <a:lnTo>
                    <a:pt x="0" y="0"/>
                  </a:lnTo>
                  <a:close/>
                </a:path>
              </a:pathLst>
            </a:custGeom>
            <a:ln w="9525">
              <a:solidFill>
                <a:srgbClr val="353535"/>
              </a:solidFill>
            </a:ln>
          </p:spPr>
          <p:txBody>
            <a:bodyPr wrap="square" lIns="0" tIns="0" rIns="0" bIns="0" rtlCol="0"/>
            <a:lstStyle/>
            <a:p/>
          </p:txBody>
        </p:sp>
        <p:sp>
          <p:nvSpPr>
            <p:cNvPr id="139" name="object 139"/>
            <p:cNvSpPr/>
            <p:nvPr/>
          </p:nvSpPr>
          <p:spPr>
            <a:xfrm>
              <a:off x="7492152" y="3941926"/>
              <a:ext cx="346710" cy="9525"/>
            </a:xfrm>
            <a:custGeom>
              <a:avLst/>
              <a:gdLst/>
              <a:ahLst/>
              <a:cxnLst/>
              <a:rect l="l" t="t" r="r" b="b"/>
              <a:pathLst>
                <a:path w="346709" h="9525">
                  <a:moveTo>
                    <a:pt x="346660" y="9243"/>
                  </a:moveTo>
                  <a:lnTo>
                    <a:pt x="0" y="9243"/>
                  </a:lnTo>
                  <a:lnTo>
                    <a:pt x="0" y="0"/>
                  </a:lnTo>
                  <a:lnTo>
                    <a:pt x="346660" y="0"/>
                  </a:lnTo>
                  <a:lnTo>
                    <a:pt x="346660" y="9243"/>
                  </a:lnTo>
                  <a:close/>
                </a:path>
              </a:pathLst>
            </a:custGeom>
            <a:solidFill>
              <a:srgbClr val="F2F2F2"/>
            </a:solidFill>
          </p:spPr>
          <p:txBody>
            <a:bodyPr wrap="square" lIns="0" tIns="0" rIns="0" bIns="0" rtlCol="0"/>
            <a:lstStyle/>
            <a:p/>
          </p:txBody>
        </p:sp>
        <p:sp>
          <p:nvSpPr>
            <p:cNvPr id="140" name="object 140"/>
            <p:cNvSpPr/>
            <p:nvPr/>
          </p:nvSpPr>
          <p:spPr>
            <a:xfrm>
              <a:off x="7492152" y="3941926"/>
              <a:ext cx="346710" cy="9525"/>
            </a:xfrm>
            <a:custGeom>
              <a:avLst/>
              <a:gdLst/>
              <a:ahLst/>
              <a:cxnLst/>
              <a:rect l="l" t="t" r="r" b="b"/>
              <a:pathLst>
                <a:path w="346709" h="9525">
                  <a:moveTo>
                    <a:pt x="0" y="0"/>
                  </a:moveTo>
                  <a:lnTo>
                    <a:pt x="346660" y="0"/>
                  </a:lnTo>
                  <a:lnTo>
                    <a:pt x="346660" y="9243"/>
                  </a:lnTo>
                  <a:lnTo>
                    <a:pt x="0" y="9243"/>
                  </a:lnTo>
                  <a:lnTo>
                    <a:pt x="0" y="0"/>
                  </a:lnTo>
                  <a:close/>
                </a:path>
              </a:pathLst>
            </a:custGeom>
            <a:ln w="3175">
              <a:solidFill>
                <a:srgbClr val="000000"/>
              </a:solidFill>
            </a:ln>
          </p:spPr>
          <p:txBody>
            <a:bodyPr wrap="square" lIns="0" tIns="0" rIns="0" bIns="0" rtlCol="0"/>
            <a:lstStyle/>
            <a:p/>
          </p:txBody>
        </p:sp>
        <p:sp>
          <p:nvSpPr>
            <p:cNvPr id="141" name="object 141"/>
            <p:cNvSpPr/>
            <p:nvPr/>
          </p:nvSpPr>
          <p:spPr>
            <a:xfrm>
              <a:off x="7492152" y="3941926"/>
              <a:ext cx="346710" cy="9525"/>
            </a:xfrm>
            <a:custGeom>
              <a:avLst/>
              <a:gdLst/>
              <a:ahLst/>
              <a:cxnLst/>
              <a:rect l="l" t="t" r="r" b="b"/>
              <a:pathLst>
                <a:path w="346709" h="9525">
                  <a:moveTo>
                    <a:pt x="346660" y="9243"/>
                  </a:moveTo>
                  <a:lnTo>
                    <a:pt x="0" y="9243"/>
                  </a:lnTo>
                  <a:lnTo>
                    <a:pt x="0" y="0"/>
                  </a:lnTo>
                  <a:lnTo>
                    <a:pt x="346660" y="0"/>
                  </a:lnTo>
                  <a:lnTo>
                    <a:pt x="346660" y="9243"/>
                  </a:lnTo>
                  <a:close/>
                </a:path>
              </a:pathLst>
            </a:custGeom>
            <a:solidFill>
              <a:srgbClr val="000000"/>
            </a:solidFill>
          </p:spPr>
          <p:txBody>
            <a:bodyPr wrap="square" lIns="0" tIns="0" rIns="0" bIns="0" rtlCol="0"/>
            <a:lstStyle/>
            <a:p/>
          </p:txBody>
        </p:sp>
        <p:sp>
          <p:nvSpPr>
            <p:cNvPr id="142" name="object 142"/>
            <p:cNvSpPr/>
            <p:nvPr/>
          </p:nvSpPr>
          <p:spPr>
            <a:xfrm>
              <a:off x="7492152" y="3941926"/>
              <a:ext cx="346710" cy="9525"/>
            </a:xfrm>
            <a:custGeom>
              <a:avLst/>
              <a:gdLst/>
              <a:ahLst/>
              <a:cxnLst/>
              <a:rect l="l" t="t" r="r" b="b"/>
              <a:pathLst>
                <a:path w="346709" h="9525">
                  <a:moveTo>
                    <a:pt x="0" y="0"/>
                  </a:moveTo>
                  <a:lnTo>
                    <a:pt x="346660" y="0"/>
                  </a:lnTo>
                  <a:lnTo>
                    <a:pt x="346660" y="9243"/>
                  </a:lnTo>
                  <a:lnTo>
                    <a:pt x="0" y="9243"/>
                  </a:lnTo>
                  <a:lnTo>
                    <a:pt x="0" y="0"/>
                  </a:lnTo>
                  <a:close/>
                </a:path>
              </a:pathLst>
            </a:custGeom>
            <a:ln w="9525">
              <a:solidFill>
                <a:srgbClr val="000000"/>
              </a:solidFill>
            </a:ln>
          </p:spPr>
          <p:txBody>
            <a:bodyPr wrap="square" lIns="0" tIns="0" rIns="0" bIns="0" rtlCol="0"/>
            <a:lstStyle/>
            <a:p/>
          </p:txBody>
        </p:sp>
        <p:sp>
          <p:nvSpPr>
            <p:cNvPr id="143" name="object 143"/>
            <p:cNvSpPr/>
            <p:nvPr/>
          </p:nvSpPr>
          <p:spPr>
            <a:xfrm>
              <a:off x="8116142" y="4192500"/>
              <a:ext cx="346710" cy="1251585"/>
            </a:xfrm>
            <a:custGeom>
              <a:avLst/>
              <a:gdLst/>
              <a:ahLst/>
              <a:cxnLst/>
              <a:rect l="l" t="t" r="r" b="b"/>
              <a:pathLst>
                <a:path w="346709" h="1251585">
                  <a:moveTo>
                    <a:pt x="346660" y="1251230"/>
                  </a:moveTo>
                  <a:lnTo>
                    <a:pt x="0" y="1251230"/>
                  </a:lnTo>
                  <a:lnTo>
                    <a:pt x="0" y="0"/>
                  </a:lnTo>
                  <a:lnTo>
                    <a:pt x="346660" y="0"/>
                  </a:lnTo>
                  <a:lnTo>
                    <a:pt x="346660" y="1251230"/>
                  </a:lnTo>
                  <a:close/>
                </a:path>
              </a:pathLst>
            </a:custGeom>
            <a:solidFill>
              <a:srgbClr val="899397"/>
            </a:solidFill>
          </p:spPr>
          <p:txBody>
            <a:bodyPr wrap="square" lIns="0" tIns="0" rIns="0" bIns="0" rtlCol="0"/>
            <a:lstStyle/>
            <a:p/>
          </p:txBody>
        </p:sp>
        <p:sp>
          <p:nvSpPr>
            <p:cNvPr id="144" name="object 144"/>
            <p:cNvSpPr/>
            <p:nvPr/>
          </p:nvSpPr>
          <p:spPr>
            <a:xfrm>
              <a:off x="8116142" y="4192500"/>
              <a:ext cx="346710" cy="1251585"/>
            </a:xfrm>
            <a:custGeom>
              <a:avLst/>
              <a:gdLst/>
              <a:ahLst/>
              <a:cxnLst/>
              <a:rect l="l" t="t" r="r" b="b"/>
              <a:pathLst>
                <a:path w="346709" h="1251585">
                  <a:moveTo>
                    <a:pt x="0" y="0"/>
                  </a:moveTo>
                  <a:lnTo>
                    <a:pt x="346660" y="0"/>
                  </a:lnTo>
                  <a:lnTo>
                    <a:pt x="346660" y="1251230"/>
                  </a:lnTo>
                  <a:lnTo>
                    <a:pt x="0" y="1251230"/>
                  </a:lnTo>
                  <a:lnTo>
                    <a:pt x="0" y="0"/>
                  </a:lnTo>
                  <a:close/>
                </a:path>
              </a:pathLst>
            </a:custGeom>
            <a:ln w="3175">
              <a:solidFill>
                <a:srgbClr val="000000"/>
              </a:solidFill>
            </a:ln>
          </p:spPr>
          <p:txBody>
            <a:bodyPr wrap="square" lIns="0" tIns="0" rIns="0" bIns="0" rtlCol="0"/>
            <a:lstStyle/>
            <a:p/>
          </p:txBody>
        </p:sp>
        <p:sp>
          <p:nvSpPr>
            <p:cNvPr id="145" name="object 145"/>
            <p:cNvSpPr/>
            <p:nvPr/>
          </p:nvSpPr>
          <p:spPr>
            <a:xfrm>
              <a:off x="8116142" y="4192500"/>
              <a:ext cx="346710" cy="1251585"/>
            </a:xfrm>
            <a:custGeom>
              <a:avLst/>
              <a:gdLst/>
              <a:ahLst/>
              <a:cxnLst/>
              <a:rect l="l" t="t" r="r" b="b"/>
              <a:pathLst>
                <a:path w="346709" h="1251585">
                  <a:moveTo>
                    <a:pt x="346660" y="1251230"/>
                  </a:moveTo>
                  <a:lnTo>
                    <a:pt x="0" y="1251230"/>
                  </a:lnTo>
                  <a:lnTo>
                    <a:pt x="0" y="0"/>
                  </a:lnTo>
                  <a:lnTo>
                    <a:pt x="346660" y="0"/>
                  </a:lnTo>
                  <a:lnTo>
                    <a:pt x="346660" y="1251230"/>
                  </a:lnTo>
                  <a:close/>
                </a:path>
              </a:pathLst>
            </a:custGeom>
            <a:solidFill>
              <a:srgbClr val="000000"/>
            </a:solidFill>
          </p:spPr>
          <p:txBody>
            <a:bodyPr wrap="square" lIns="0" tIns="0" rIns="0" bIns="0" rtlCol="0"/>
            <a:lstStyle/>
            <a:p/>
          </p:txBody>
        </p:sp>
        <p:sp>
          <p:nvSpPr>
            <p:cNvPr id="146" name="object 146"/>
            <p:cNvSpPr/>
            <p:nvPr/>
          </p:nvSpPr>
          <p:spPr>
            <a:xfrm>
              <a:off x="8116142" y="4192500"/>
              <a:ext cx="346710" cy="1251585"/>
            </a:xfrm>
            <a:custGeom>
              <a:avLst/>
              <a:gdLst/>
              <a:ahLst/>
              <a:cxnLst/>
              <a:rect l="l" t="t" r="r" b="b"/>
              <a:pathLst>
                <a:path w="346709" h="1251585">
                  <a:moveTo>
                    <a:pt x="0" y="0"/>
                  </a:moveTo>
                  <a:lnTo>
                    <a:pt x="346660" y="0"/>
                  </a:lnTo>
                  <a:lnTo>
                    <a:pt x="346660" y="1251230"/>
                  </a:lnTo>
                  <a:lnTo>
                    <a:pt x="0" y="1251230"/>
                  </a:lnTo>
                  <a:lnTo>
                    <a:pt x="0" y="0"/>
                  </a:lnTo>
                  <a:close/>
                </a:path>
              </a:pathLst>
            </a:custGeom>
            <a:ln w="9525">
              <a:solidFill>
                <a:srgbClr val="000000"/>
              </a:solidFill>
            </a:ln>
          </p:spPr>
          <p:txBody>
            <a:bodyPr wrap="square" lIns="0" tIns="0" rIns="0" bIns="0" rtlCol="0"/>
            <a:lstStyle/>
            <a:p/>
          </p:txBody>
        </p:sp>
        <p:sp>
          <p:nvSpPr>
            <p:cNvPr id="147" name="object 147"/>
            <p:cNvSpPr/>
            <p:nvPr/>
          </p:nvSpPr>
          <p:spPr>
            <a:xfrm>
              <a:off x="8116142" y="3260525"/>
              <a:ext cx="346710" cy="932180"/>
            </a:xfrm>
            <a:custGeom>
              <a:avLst/>
              <a:gdLst/>
              <a:ahLst/>
              <a:cxnLst/>
              <a:rect l="l" t="t" r="r" b="b"/>
              <a:pathLst>
                <a:path w="346709" h="932179">
                  <a:moveTo>
                    <a:pt x="346660" y="931974"/>
                  </a:moveTo>
                  <a:lnTo>
                    <a:pt x="0" y="931974"/>
                  </a:lnTo>
                  <a:lnTo>
                    <a:pt x="0" y="0"/>
                  </a:lnTo>
                  <a:lnTo>
                    <a:pt x="346660" y="0"/>
                  </a:lnTo>
                  <a:lnTo>
                    <a:pt x="346660" y="931974"/>
                  </a:lnTo>
                  <a:close/>
                </a:path>
              </a:pathLst>
            </a:custGeom>
            <a:solidFill>
              <a:srgbClr val="D9D9D9"/>
            </a:solidFill>
          </p:spPr>
          <p:txBody>
            <a:bodyPr wrap="square" lIns="0" tIns="0" rIns="0" bIns="0" rtlCol="0"/>
            <a:lstStyle/>
            <a:p/>
          </p:txBody>
        </p:sp>
        <p:sp>
          <p:nvSpPr>
            <p:cNvPr id="148" name="object 148"/>
            <p:cNvSpPr/>
            <p:nvPr/>
          </p:nvSpPr>
          <p:spPr>
            <a:xfrm>
              <a:off x="8116142" y="3260525"/>
              <a:ext cx="346710" cy="932180"/>
            </a:xfrm>
            <a:custGeom>
              <a:avLst/>
              <a:gdLst/>
              <a:ahLst/>
              <a:cxnLst/>
              <a:rect l="l" t="t" r="r" b="b"/>
              <a:pathLst>
                <a:path w="346709" h="932179">
                  <a:moveTo>
                    <a:pt x="0" y="0"/>
                  </a:moveTo>
                  <a:lnTo>
                    <a:pt x="346660" y="0"/>
                  </a:lnTo>
                  <a:lnTo>
                    <a:pt x="346660" y="931974"/>
                  </a:lnTo>
                  <a:lnTo>
                    <a:pt x="0" y="931974"/>
                  </a:lnTo>
                  <a:lnTo>
                    <a:pt x="0" y="0"/>
                  </a:lnTo>
                  <a:close/>
                </a:path>
              </a:pathLst>
            </a:custGeom>
            <a:ln w="3175">
              <a:solidFill>
                <a:srgbClr val="000000"/>
              </a:solidFill>
            </a:ln>
          </p:spPr>
          <p:txBody>
            <a:bodyPr wrap="square" lIns="0" tIns="0" rIns="0" bIns="0" rtlCol="0"/>
            <a:lstStyle/>
            <a:p/>
          </p:txBody>
        </p:sp>
        <p:sp>
          <p:nvSpPr>
            <p:cNvPr id="149" name="object 149"/>
            <p:cNvSpPr/>
            <p:nvPr/>
          </p:nvSpPr>
          <p:spPr>
            <a:xfrm>
              <a:off x="8116142" y="3260525"/>
              <a:ext cx="346710" cy="932180"/>
            </a:xfrm>
            <a:custGeom>
              <a:avLst/>
              <a:gdLst/>
              <a:ahLst/>
              <a:cxnLst/>
              <a:rect l="l" t="t" r="r" b="b"/>
              <a:pathLst>
                <a:path w="346709" h="932179">
                  <a:moveTo>
                    <a:pt x="346660" y="931974"/>
                  </a:moveTo>
                  <a:lnTo>
                    <a:pt x="0" y="931974"/>
                  </a:lnTo>
                  <a:lnTo>
                    <a:pt x="0" y="0"/>
                  </a:lnTo>
                  <a:lnTo>
                    <a:pt x="346660" y="0"/>
                  </a:lnTo>
                  <a:lnTo>
                    <a:pt x="346660" y="931974"/>
                  </a:lnTo>
                  <a:close/>
                </a:path>
              </a:pathLst>
            </a:custGeom>
            <a:solidFill>
              <a:srgbClr val="000000"/>
            </a:solidFill>
          </p:spPr>
          <p:txBody>
            <a:bodyPr wrap="square" lIns="0" tIns="0" rIns="0" bIns="0" rtlCol="0"/>
            <a:lstStyle/>
            <a:p/>
          </p:txBody>
        </p:sp>
        <p:sp>
          <p:nvSpPr>
            <p:cNvPr id="150" name="object 150"/>
            <p:cNvSpPr/>
            <p:nvPr/>
          </p:nvSpPr>
          <p:spPr>
            <a:xfrm>
              <a:off x="8116142" y="3260525"/>
              <a:ext cx="346710" cy="932180"/>
            </a:xfrm>
            <a:custGeom>
              <a:avLst/>
              <a:gdLst/>
              <a:ahLst/>
              <a:cxnLst/>
              <a:rect l="l" t="t" r="r" b="b"/>
              <a:pathLst>
                <a:path w="346709" h="932179">
                  <a:moveTo>
                    <a:pt x="0" y="0"/>
                  </a:moveTo>
                  <a:lnTo>
                    <a:pt x="346660" y="0"/>
                  </a:lnTo>
                  <a:lnTo>
                    <a:pt x="346660" y="931974"/>
                  </a:lnTo>
                  <a:lnTo>
                    <a:pt x="0" y="931974"/>
                  </a:lnTo>
                  <a:lnTo>
                    <a:pt x="0" y="0"/>
                  </a:lnTo>
                  <a:close/>
                </a:path>
              </a:pathLst>
            </a:custGeom>
            <a:ln w="9525">
              <a:solidFill>
                <a:srgbClr val="353535"/>
              </a:solidFill>
            </a:ln>
          </p:spPr>
          <p:txBody>
            <a:bodyPr wrap="square" lIns="0" tIns="0" rIns="0" bIns="0" rtlCol="0"/>
            <a:lstStyle/>
            <a:p/>
          </p:txBody>
        </p:sp>
        <p:sp>
          <p:nvSpPr>
            <p:cNvPr id="151" name="object 151"/>
            <p:cNvSpPr/>
            <p:nvPr/>
          </p:nvSpPr>
          <p:spPr>
            <a:xfrm>
              <a:off x="8116142" y="3251807"/>
              <a:ext cx="346710" cy="8890"/>
            </a:xfrm>
            <a:custGeom>
              <a:avLst/>
              <a:gdLst/>
              <a:ahLst/>
              <a:cxnLst/>
              <a:rect l="l" t="t" r="r" b="b"/>
              <a:pathLst>
                <a:path w="346709" h="8889">
                  <a:moveTo>
                    <a:pt x="346660" y="8717"/>
                  </a:moveTo>
                  <a:lnTo>
                    <a:pt x="0" y="8717"/>
                  </a:lnTo>
                  <a:lnTo>
                    <a:pt x="0" y="0"/>
                  </a:lnTo>
                  <a:lnTo>
                    <a:pt x="346660" y="0"/>
                  </a:lnTo>
                  <a:lnTo>
                    <a:pt x="346660" y="8717"/>
                  </a:lnTo>
                  <a:close/>
                </a:path>
              </a:pathLst>
            </a:custGeom>
            <a:solidFill>
              <a:srgbClr val="F2F2F2"/>
            </a:solidFill>
          </p:spPr>
          <p:txBody>
            <a:bodyPr wrap="square" lIns="0" tIns="0" rIns="0" bIns="0" rtlCol="0"/>
            <a:lstStyle/>
            <a:p/>
          </p:txBody>
        </p:sp>
        <p:sp>
          <p:nvSpPr>
            <p:cNvPr id="152" name="object 152"/>
            <p:cNvSpPr/>
            <p:nvPr/>
          </p:nvSpPr>
          <p:spPr>
            <a:xfrm>
              <a:off x="8116142" y="3251807"/>
              <a:ext cx="346710" cy="8890"/>
            </a:xfrm>
            <a:custGeom>
              <a:avLst/>
              <a:gdLst/>
              <a:ahLst/>
              <a:cxnLst/>
              <a:rect l="l" t="t" r="r" b="b"/>
              <a:pathLst>
                <a:path w="346709" h="8889">
                  <a:moveTo>
                    <a:pt x="0" y="0"/>
                  </a:moveTo>
                  <a:lnTo>
                    <a:pt x="346660" y="0"/>
                  </a:lnTo>
                  <a:lnTo>
                    <a:pt x="346660" y="8717"/>
                  </a:lnTo>
                  <a:lnTo>
                    <a:pt x="0" y="8717"/>
                  </a:lnTo>
                  <a:lnTo>
                    <a:pt x="0" y="0"/>
                  </a:lnTo>
                  <a:close/>
                </a:path>
              </a:pathLst>
            </a:custGeom>
            <a:ln w="3175">
              <a:solidFill>
                <a:srgbClr val="000000"/>
              </a:solidFill>
            </a:ln>
          </p:spPr>
          <p:txBody>
            <a:bodyPr wrap="square" lIns="0" tIns="0" rIns="0" bIns="0" rtlCol="0"/>
            <a:lstStyle/>
            <a:p/>
          </p:txBody>
        </p:sp>
        <p:sp>
          <p:nvSpPr>
            <p:cNvPr id="153" name="object 153"/>
            <p:cNvSpPr/>
            <p:nvPr/>
          </p:nvSpPr>
          <p:spPr>
            <a:xfrm>
              <a:off x="8116142" y="3251807"/>
              <a:ext cx="346710" cy="8890"/>
            </a:xfrm>
            <a:custGeom>
              <a:avLst/>
              <a:gdLst/>
              <a:ahLst/>
              <a:cxnLst/>
              <a:rect l="l" t="t" r="r" b="b"/>
              <a:pathLst>
                <a:path w="346709" h="8889">
                  <a:moveTo>
                    <a:pt x="346660" y="8717"/>
                  </a:moveTo>
                  <a:lnTo>
                    <a:pt x="0" y="8717"/>
                  </a:lnTo>
                  <a:lnTo>
                    <a:pt x="0" y="0"/>
                  </a:lnTo>
                  <a:lnTo>
                    <a:pt x="346660" y="0"/>
                  </a:lnTo>
                  <a:lnTo>
                    <a:pt x="346660" y="8717"/>
                  </a:lnTo>
                  <a:close/>
                </a:path>
              </a:pathLst>
            </a:custGeom>
            <a:solidFill>
              <a:srgbClr val="000000"/>
            </a:solidFill>
          </p:spPr>
          <p:txBody>
            <a:bodyPr wrap="square" lIns="0" tIns="0" rIns="0" bIns="0" rtlCol="0"/>
            <a:lstStyle/>
            <a:p/>
          </p:txBody>
        </p:sp>
        <p:sp>
          <p:nvSpPr>
            <p:cNvPr id="154" name="object 154"/>
            <p:cNvSpPr/>
            <p:nvPr/>
          </p:nvSpPr>
          <p:spPr>
            <a:xfrm>
              <a:off x="8116142" y="3251807"/>
              <a:ext cx="346710" cy="8890"/>
            </a:xfrm>
            <a:custGeom>
              <a:avLst/>
              <a:gdLst/>
              <a:ahLst/>
              <a:cxnLst/>
              <a:rect l="l" t="t" r="r" b="b"/>
              <a:pathLst>
                <a:path w="346709" h="8889">
                  <a:moveTo>
                    <a:pt x="0" y="0"/>
                  </a:moveTo>
                  <a:lnTo>
                    <a:pt x="346660" y="0"/>
                  </a:lnTo>
                  <a:lnTo>
                    <a:pt x="346660" y="8717"/>
                  </a:lnTo>
                  <a:lnTo>
                    <a:pt x="0" y="8717"/>
                  </a:lnTo>
                  <a:lnTo>
                    <a:pt x="0" y="0"/>
                  </a:lnTo>
                  <a:close/>
                </a:path>
              </a:pathLst>
            </a:custGeom>
            <a:ln w="9525">
              <a:solidFill>
                <a:srgbClr val="000000"/>
              </a:solidFill>
            </a:ln>
          </p:spPr>
          <p:txBody>
            <a:bodyPr wrap="square" lIns="0" tIns="0" rIns="0" bIns="0" rtlCol="0"/>
            <a:lstStyle/>
            <a:p/>
          </p:txBody>
        </p:sp>
        <p:sp>
          <p:nvSpPr>
            <p:cNvPr id="155" name="object 155"/>
            <p:cNvSpPr/>
            <p:nvPr/>
          </p:nvSpPr>
          <p:spPr>
            <a:xfrm>
              <a:off x="8740132" y="3827592"/>
              <a:ext cx="346710" cy="1616710"/>
            </a:xfrm>
            <a:custGeom>
              <a:avLst/>
              <a:gdLst/>
              <a:ahLst/>
              <a:cxnLst/>
              <a:rect l="l" t="t" r="r" b="b"/>
              <a:pathLst>
                <a:path w="346709" h="1616710">
                  <a:moveTo>
                    <a:pt x="346660" y="1616138"/>
                  </a:moveTo>
                  <a:lnTo>
                    <a:pt x="0" y="1616138"/>
                  </a:lnTo>
                  <a:lnTo>
                    <a:pt x="0" y="0"/>
                  </a:lnTo>
                  <a:lnTo>
                    <a:pt x="346660" y="0"/>
                  </a:lnTo>
                  <a:lnTo>
                    <a:pt x="346660" y="1616138"/>
                  </a:lnTo>
                  <a:close/>
                </a:path>
              </a:pathLst>
            </a:custGeom>
            <a:solidFill>
              <a:srgbClr val="899397"/>
            </a:solidFill>
          </p:spPr>
          <p:txBody>
            <a:bodyPr wrap="square" lIns="0" tIns="0" rIns="0" bIns="0" rtlCol="0"/>
            <a:lstStyle/>
            <a:p/>
          </p:txBody>
        </p:sp>
        <p:sp>
          <p:nvSpPr>
            <p:cNvPr id="156" name="object 156"/>
            <p:cNvSpPr/>
            <p:nvPr/>
          </p:nvSpPr>
          <p:spPr>
            <a:xfrm>
              <a:off x="8740132" y="3827592"/>
              <a:ext cx="346710" cy="1616710"/>
            </a:xfrm>
            <a:custGeom>
              <a:avLst/>
              <a:gdLst/>
              <a:ahLst/>
              <a:cxnLst/>
              <a:rect l="l" t="t" r="r" b="b"/>
              <a:pathLst>
                <a:path w="346709" h="1616710">
                  <a:moveTo>
                    <a:pt x="0" y="0"/>
                  </a:moveTo>
                  <a:lnTo>
                    <a:pt x="346660" y="0"/>
                  </a:lnTo>
                  <a:lnTo>
                    <a:pt x="346660" y="1616138"/>
                  </a:lnTo>
                  <a:lnTo>
                    <a:pt x="0" y="1616138"/>
                  </a:lnTo>
                  <a:lnTo>
                    <a:pt x="0" y="0"/>
                  </a:lnTo>
                  <a:close/>
                </a:path>
              </a:pathLst>
            </a:custGeom>
            <a:ln w="3175">
              <a:solidFill>
                <a:srgbClr val="000000"/>
              </a:solidFill>
            </a:ln>
          </p:spPr>
          <p:txBody>
            <a:bodyPr wrap="square" lIns="0" tIns="0" rIns="0" bIns="0" rtlCol="0"/>
            <a:lstStyle/>
            <a:p/>
          </p:txBody>
        </p:sp>
        <p:sp>
          <p:nvSpPr>
            <p:cNvPr id="157" name="object 157"/>
            <p:cNvSpPr/>
            <p:nvPr/>
          </p:nvSpPr>
          <p:spPr>
            <a:xfrm>
              <a:off x="8740132" y="3827592"/>
              <a:ext cx="346710" cy="1616710"/>
            </a:xfrm>
            <a:custGeom>
              <a:avLst/>
              <a:gdLst/>
              <a:ahLst/>
              <a:cxnLst/>
              <a:rect l="l" t="t" r="r" b="b"/>
              <a:pathLst>
                <a:path w="346709" h="1616710">
                  <a:moveTo>
                    <a:pt x="346660" y="1616138"/>
                  </a:moveTo>
                  <a:lnTo>
                    <a:pt x="0" y="1616138"/>
                  </a:lnTo>
                  <a:lnTo>
                    <a:pt x="0" y="0"/>
                  </a:lnTo>
                  <a:lnTo>
                    <a:pt x="346660" y="0"/>
                  </a:lnTo>
                  <a:lnTo>
                    <a:pt x="346660" y="1616138"/>
                  </a:lnTo>
                  <a:close/>
                </a:path>
              </a:pathLst>
            </a:custGeom>
            <a:solidFill>
              <a:srgbClr val="000000"/>
            </a:solidFill>
          </p:spPr>
          <p:txBody>
            <a:bodyPr wrap="square" lIns="0" tIns="0" rIns="0" bIns="0" rtlCol="0"/>
            <a:lstStyle/>
            <a:p/>
          </p:txBody>
        </p:sp>
        <p:sp>
          <p:nvSpPr>
            <p:cNvPr id="158" name="object 158"/>
            <p:cNvSpPr/>
            <p:nvPr/>
          </p:nvSpPr>
          <p:spPr>
            <a:xfrm>
              <a:off x="8740132" y="3827592"/>
              <a:ext cx="346710" cy="1616710"/>
            </a:xfrm>
            <a:custGeom>
              <a:avLst/>
              <a:gdLst/>
              <a:ahLst/>
              <a:cxnLst/>
              <a:rect l="l" t="t" r="r" b="b"/>
              <a:pathLst>
                <a:path w="346709" h="1616710">
                  <a:moveTo>
                    <a:pt x="0" y="0"/>
                  </a:moveTo>
                  <a:lnTo>
                    <a:pt x="346660" y="0"/>
                  </a:lnTo>
                  <a:lnTo>
                    <a:pt x="346660" y="1616138"/>
                  </a:lnTo>
                  <a:lnTo>
                    <a:pt x="0" y="1616138"/>
                  </a:lnTo>
                  <a:lnTo>
                    <a:pt x="0" y="0"/>
                  </a:lnTo>
                  <a:close/>
                </a:path>
              </a:pathLst>
            </a:custGeom>
            <a:ln w="9525">
              <a:solidFill>
                <a:srgbClr val="000000"/>
              </a:solidFill>
            </a:ln>
          </p:spPr>
          <p:txBody>
            <a:bodyPr wrap="square" lIns="0" tIns="0" rIns="0" bIns="0" rtlCol="0"/>
            <a:lstStyle/>
            <a:p/>
          </p:txBody>
        </p:sp>
        <p:sp>
          <p:nvSpPr>
            <p:cNvPr id="159" name="object 159"/>
            <p:cNvSpPr/>
            <p:nvPr/>
          </p:nvSpPr>
          <p:spPr>
            <a:xfrm>
              <a:off x="8740132" y="2372389"/>
              <a:ext cx="346710" cy="1455420"/>
            </a:xfrm>
            <a:custGeom>
              <a:avLst/>
              <a:gdLst/>
              <a:ahLst/>
              <a:cxnLst/>
              <a:rect l="l" t="t" r="r" b="b"/>
              <a:pathLst>
                <a:path w="346709" h="1455420">
                  <a:moveTo>
                    <a:pt x="346660" y="1455203"/>
                  </a:moveTo>
                  <a:lnTo>
                    <a:pt x="0" y="1455203"/>
                  </a:lnTo>
                  <a:lnTo>
                    <a:pt x="0" y="0"/>
                  </a:lnTo>
                  <a:lnTo>
                    <a:pt x="346660" y="0"/>
                  </a:lnTo>
                  <a:lnTo>
                    <a:pt x="346660" y="1455203"/>
                  </a:lnTo>
                  <a:close/>
                </a:path>
              </a:pathLst>
            </a:custGeom>
            <a:solidFill>
              <a:srgbClr val="D9D9D9"/>
            </a:solidFill>
          </p:spPr>
          <p:txBody>
            <a:bodyPr wrap="square" lIns="0" tIns="0" rIns="0" bIns="0" rtlCol="0"/>
            <a:lstStyle/>
            <a:p/>
          </p:txBody>
        </p:sp>
        <p:sp>
          <p:nvSpPr>
            <p:cNvPr id="160" name="object 160"/>
            <p:cNvSpPr/>
            <p:nvPr/>
          </p:nvSpPr>
          <p:spPr>
            <a:xfrm>
              <a:off x="8740132" y="2372389"/>
              <a:ext cx="346710" cy="1455420"/>
            </a:xfrm>
            <a:custGeom>
              <a:avLst/>
              <a:gdLst/>
              <a:ahLst/>
              <a:cxnLst/>
              <a:rect l="l" t="t" r="r" b="b"/>
              <a:pathLst>
                <a:path w="346709" h="1455420">
                  <a:moveTo>
                    <a:pt x="0" y="0"/>
                  </a:moveTo>
                  <a:lnTo>
                    <a:pt x="346660" y="0"/>
                  </a:lnTo>
                  <a:lnTo>
                    <a:pt x="346660" y="1455203"/>
                  </a:lnTo>
                  <a:lnTo>
                    <a:pt x="0" y="1455203"/>
                  </a:lnTo>
                  <a:lnTo>
                    <a:pt x="0" y="0"/>
                  </a:lnTo>
                  <a:close/>
                </a:path>
              </a:pathLst>
            </a:custGeom>
            <a:ln w="3175">
              <a:solidFill>
                <a:srgbClr val="000000"/>
              </a:solidFill>
            </a:ln>
          </p:spPr>
          <p:txBody>
            <a:bodyPr wrap="square" lIns="0" tIns="0" rIns="0" bIns="0" rtlCol="0"/>
            <a:lstStyle/>
            <a:p/>
          </p:txBody>
        </p:sp>
        <p:sp>
          <p:nvSpPr>
            <p:cNvPr id="161" name="object 161"/>
            <p:cNvSpPr/>
            <p:nvPr/>
          </p:nvSpPr>
          <p:spPr>
            <a:xfrm>
              <a:off x="8740132" y="2372389"/>
              <a:ext cx="346710" cy="1455420"/>
            </a:xfrm>
            <a:custGeom>
              <a:avLst/>
              <a:gdLst/>
              <a:ahLst/>
              <a:cxnLst/>
              <a:rect l="l" t="t" r="r" b="b"/>
              <a:pathLst>
                <a:path w="346709" h="1455420">
                  <a:moveTo>
                    <a:pt x="346660" y="1455203"/>
                  </a:moveTo>
                  <a:lnTo>
                    <a:pt x="0" y="1455203"/>
                  </a:lnTo>
                  <a:lnTo>
                    <a:pt x="0" y="0"/>
                  </a:lnTo>
                  <a:lnTo>
                    <a:pt x="346660" y="0"/>
                  </a:lnTo>
                  <a:lnTo>
                    <a:pt x="346660" y="1455203"/>
                  </a:lnTo>
                  <a:close/>
                </a:path>
              </a:pathLst>
            </a:custGeom>
            <a:solidFill>
              <a:srgbClr val="000000"/>
            </a:solidFill>
          </p:spPr>
          <p:txBody>
            <a:bodyPr wrap="square" lIns="0" tIns="0" rIns="0" bIns="0" rtlCol="0"/>
            <a:lstStyle/>
            <a:p/>
          </p:txBody>
        </p:sp>
        <p:sp>
          <p:nvSpPr>
            <p:cNvPr id="162" name="object 162"/>
            <p:cNvSpPr/>
            <p:nvPr/>
          </p:nvSpPr>
          <p:spPr>
            <a:xfrm>
              <a:off x="8740132" y="2372389"/>
              <a:ext cx="346710" cy="1455420"/>
            </a:xfrm>
            <a:custGeom>
              <a:avLst/>
              <a:gdLst/>
              <a:ahLst/>
              <a:cxnLst/>
              <a:rect l="l" t="t" r="r" b="b"/>
              <a:pathLst>
                <a:path w="346709" h="1455420">
                  <a:moveTo>
                    <a:pt x="0" y="0"/>
                  </a:moveTo>
                  <a:lnTo>
                    <a:pt x="346660" y="0"/>
                  </a:lnTo>
                  <a:lnTo>
                    <a:pt x="346660" y="1455203"/>
                  </a:lnTo>
                  <a:lnTo>
                    <a:pt x="0" y="1455203"/>
                  </a:lnTo>
                  <a:lnTo>
                    <a:pt x="0" y="0"/>
                  </a:lnTo>
                  <a:close/>
                </a:path>
              </a:pathLst>
            </a:custGeom>
            <a:ln w="9525">
              <a:solidFill>
                <a:srgbClr val="353535"/>
              </a:solidFill>
            </a:ln>
          </p:spPr>
          <p:txBody>
            <a:bodyPr wrap="square" lIns="0" tIns="0" rIns="0" bIns="0" rtlCol="0"/>
            <a:lstStyle/>
            <a:p/>
          </p:txBody>
        </p:sp>
        <p:sp>
          <p:nvSpPr>
            <p:cNvPr id="163" name="object 163"/>
            <p:cNvSpPr/>
            <p:nvPr/>
          </p:nvSpPr>
          <p:spPr>
            <a:xfrm>
              <a:off x="8740132" y="2361360"/>
              <a:ext cx="346710" cy="11430"/>
            </a:xfrm>
            <a:custGeom>
              <a:avLst/>
              <a:gdLst/>
              <a:ahLst/>
              <a:cxnLst/>
              <a:rect l="l" t="t" r="r" b="b"/>
              <a:pathLst>
                <a:path w="346709" h="11430">
                  <a:moveTo>
                    <a:pt x="346660" y="11028"/>
                  </a:moveTo>
                  <a:lnTo>
                    <a:pt x="0" y="11028"/>
                  </a:lnTo>
                  <a:lnTo>
                    <a:pt x="0" y="0"/>
                  </a:lnTo>
                  <a:lnTo>
                    <a:pt x="346660" y="0"/>
                  </a:lnTo>
                  <a:lnTo>
                    <a:pt x="346660" y="11028"/>
                  </a:lnTo>
                  <a:close/>
                </a:path>
              </a:pathLst>
            </a:custGeom>
            <a:solidFill>
              <a:srgbClr val="F2F2F2"/>
            </a:solidFill>
          </p:spPr>
          <p:txBody>
            <a:bodyPr wrap="square" lIns="0" tIns="0" rIns="0" bIns="0" rtlCol="0"/>
            <a:lstStyle/>
            <a:p/>
          </p:txBody>
        </p:sp>
        <p:sp>
          <p:nvSpPr>
            <p:cNvPr id="164" name="object 164"/>
            <p:cNvSpPr/>
            <p:nvPr/>
          </p:nvSpPr>
          <p:spPr>
            <a:xfrm>
              <a:off x="8740132" y="2361360"/>
              <a:ext cx="346710" cy="11430"/>
            </a:xfrm>
            <a:custGeom>
              <a:avLst/>
              <a:gdLst/>
              <a:ahLst/>
              <a:cxnLst/>
              <a:rect l="l" t="t" r="r" b="b"/>
              <a:pathLst>
                <a:path w="346709" h="11430">
                  <a:moveTo>
                    <a:pt x="0" y="0"/>
                  </a:moveTo>
                  <a:lnTo>
                    <a:pt x="346660" y="0"/>
                  </a:lnTo>
                  <a:lnTo>
                    <a:pt x="346660" y="11028"/>
                  </a:lnTo>
                  <a:lnTo>
                    <a:pt x="0" y="11028"/>
                  </a:lnTo>
                  <a:lnTo>
                    <a:pt x="0" y="0"/>
                  </a:lnTo>
                  <a:close/>
                </a:path>
              </a:pathLst>
            </a:custGeom>
            <a:ln w="3175">
              <a:solidFill>
                <a:srgbClr val="000000"/>
              </a:solidFill>
            </a:ln>
          </p:spPr>
          <p:txBody>
            <a:bodyPr wrap="square" lIns="0" tIns="0" rIns="0" bIns="0" rtlCol="0"/>
            <a:lstStyle/>
            <a:p/>
          </p:txBody>
        </p:sp>
        <p:sp>
          <p:nvSpPr>
            <p:cNvPr id="165" name="object 165"/>
            <p:cNvSpPr/>
            <p:nvPr/>
          </p:nvSpPr>
          <p:spPr>
            <a:xfrm>
              <a:off x="8740132" y="2361360"/>
              <a:ext cx="346710" cy="11430"/>
            </a:xfrm>
            <a:custGeom>
              <a:avLst/>
              <a:gdLst/>
              <a:ahLst/>
              <a:cxnLst/>
              <a:rect l="l" t="t" r="r" b="b"/>
              <a:pathLst>
                <a:path w="346709" h="11430">
                  <a:moveTo>
                    <a:pt x="346660" y="11028"/>
                  </a:moveTo>
                  <a:lnTo>
                    <a:pt x="0" y="11028"/>
                  </a:lnTo>
                  <a:lnTo>
                    <a:pt x="0" y="0"/>
                  </a:lnTo>
                  <a:lnTo>
                    <a:pt x="346660" y="0"/>
                  </a:lnTo>
                  <a:lnTo>
                    <a:pt x="346660" y="11028"/>
                  </a:lnTo>
                  <a:close/>
                </a:path>
              </a:pathLst>
            </a:custGeom>
            <a:solidFill>
              <a:srgbClr val="000000"/>
            </a:solidFill>
          </p:spPr>
          <p:txBody>
            <a:bodyPr wrap="square" lIns="0" tIns="0" rIns="0" bIns="0" rtlCol="0"/>
            <a:lstStyle/>
            <a:p/>
          </p:txBody>
        </p:sp>
        <p:sp>
          <p:nvSpPr>
            <p:cNvPr id="166" name="object 166"/>
            <p:cNvSpPr/>
            <p:nvPr/>
          </p:nvSpPr>
          <p:spPr>
            <a:xfrm>
              <a:off x="8740132" y="2361360"/>
              <a:ext cx="346710" cy="11430"/>
            </a:xfrm>
            <a:custGeom>
              <a:avLst/>
              <a:gdLst/>
              <a:ahLst/>
              <a:cxnLst/>
              <a:rect l="l" t="t" r="r" b="b"/>
              <a:pathLst>
                <a:path w="346709" h="11430">
                  <a:moveTo>
                    <a:pt x="0" y="0"/>
                  </a:moveTo>
                  <a:lnTo>
                    <a:pt x="346660" y="0"/>
                  </a:lnTo>
                  <a:lnTo>
                    <a:pt x="346660" y="11028"/>
                  </a:lnTo>
                  <a:lnTo>
                    <a:pt x="0" y="11028"/>
                  </a:lnTo>
                  <a:lnTo>
                    <a:pt x="0" y="0"/>
                  </a:lnTo>
                  <a:close/>
                </a:path>
              </a:pathLst>
            </a:custGeom>
            <a:ln w="9525">
              <a:solidFill>
                <a:srgbClr val="000000"/>
              </a:solidFill>
            </a:ln>
          </p:spPr>
          <p:txBody>
            <a:bodyPr wrap="square" lIns="0" tIns="0" rIns="0" bIns="0" rtlCol="0"/>
            <a:lstStyle/>
            <a:p/>
          </p:txBody>
        </p:sp>
        <p:sp>
          <p:nvSpPr>
            <p:cNvPr id="167" name="object 167"/>
            <p:cNvSpPr/>
            <p:nvPr/>
          </p:nvSpPr>
          <p:spPr>
            <a:xfrm>
              <a:off x="9364121" y="4528902"/>
              <a:ext cx="346710" cy="915035"/>
            </a:xfrm>
            <a:custGeom>
              <a:avLst/>
              <a:gdLst/>
              <a:ahLst/>
              <a:cxnLst/>
              <a:rect l="l" t="t" r="r" b="b"/>
              <a:pathLst>
                <a:path w="346709" h="915035">
                  <a:moveTo>
                    <a:pt x="346660" y="914829"/>
                  </a:moveTo>
                  <a:lnTo>
                    <a:pt x="0" y="914829"/>
                  </a:lnTo>
                  <a:lnTo>
                    <a:pt x="0" y="0"/>
                  </a:lnTo>
                  <a:lnTo>
                    <a:pt x="346660" y="0"/>
                  </a:lnTo>
                  <a:lnTo>
                    <a:pt x="346660" y="914829"/>
                  </a:lnTo>
                  <a:close/>
                </a:path>
              </a:pathLst>
            </a:custGeom>
            <a:solidFill>
              <a:srgbClr val="899397"/>
            </a:solidFill>
          </p:spPr>
          <p:txBody>
            <a:bodyPr wrap="square" lIns="0" tIns="0" rIns="0" bIns="0" rtlCol="0"/>
            <a:lstStyle/>
            <a:p/>
          </p:txBody>
        </p:sp>
        <p:sp>
          <p:nvSpPr>
            <p:cNvPr id="168" name="object 168"/>
            <p:cNvSpPr/>
            <p:nvPr/>
          </p:nvSpPr>
          <p:spPr>
            <a:xfrm>
              <a:off x="9364121" y="4528902"/>
              <a:ext cx="346710" cy="915035"/>
            </a:xfrm>
            <a:custGeom>
              <a:avLst/>
              <a:gdLst/>
              <a:ahLst/>
              <a:cxnLst/>
              <a:rect l="l" t="t" r="r" b="b"/>
              <a:pathLst>
                <a:path w="346709" h="915035">
                  <a:moveTo>
                    <a:pt x="0" y="0"/>
                  </a:moveTo>
                  <a:lnTo>
                    <a:pt x="346660" y="0"/>
                  </a:lnTo>
                  <a:lnTo>
                    <a:pt x="346660" y="914829"/>
                  </a:lnTo>
                  <a:lnTo>
                    <a:pt x="0" y="914829"/>
                  </a:lnTo>
                  <a:lnTo>
                    <a:pt x="0" y="0"/>
                  </a:lnTo>
                  <a:close/>
                </a:path>
              </a:pathLst>
            </a:custGeom>
            <a:ln w="3175">
              <a:solidFill>
                <a:srgbClr val="000000"/>
              </a:solidFill>
            </a:ln>
          </p:spPr>
          <p:txBody>
            <a:bodyPr wrap="square" lIns="0" tIns="0" rIns="0" bIns="0" rtlCol="0"/>
            <a:lstStyle/>
            <a:p/>
          </p:txBody>
        </p:sp>
        <p:sp>
          <p:nvSpPr>
            <p:cNvPr id="169" name="object 169"/>
            <p:cNvSpPr/>
            <p:nvPr/>
          </p:nvSpPr>
          <p:spPr>
            <a:xfrm>
              <a:off x="9364121" y="4528902"/>
              <a:ext cx="346710" cy="915035"/>
            </a:xfrm>
            <a:custGeom>
              <a:avLst/>
              <a:gdLst/>
              <a:ahLst/>
              <a:cxnLst/>
              <a:rect l="l" t="t" r="r" b="b"/>
              <a:pathLst>
                <a:path w="346709" h="915035">
                  <a:moveTo>
                    <a:pt x="346660" y="914829"/>
                  </a:moveTo>
                  <a:lnTo>
                    <a:pt x="0" y="914829"/>
                  </a:lnTo>
                  <a:lnTo>
                    <a:pt x="0" y="0"/>
                  </a:lnTo>
                  <a:lnTo>
                    <a:pt x="346660" y="0"/>
                  </a:lnTo>
                  <a:lnTo>
                    <a:pt x="346660" y="914829"/>
                  </a:lnTo>
                  <a:close/>
                </a:path>
              </a:pathLst>
            </a:custGeom>
            <a:solidFill>
              <a:srgbClr val="000000"/>
            </a:solidFill>
          </p:spPr>
          <p:txBody>
            <a:bodyPr wrap="square" lIns="0" tIns="0" rIns="0" bIns="0" rtlCol="0"/>
            <a:lstStyle/>
            <a:p/>
          </p:txBody>
        </p:sp>
        <p:sp>
          <p:nvSpPr>
            <p:cNvPr id="170" name="object 170"/>
            <p:cNvSpPr/>
            <p:nvPr/>
          </p:nvSpPr>
          <p:spPr>
            <a:xfrm>
              <a:off x="9364121" y="4528902"/>
              <a:ext cx="346710" cy="915035"/>
            </a:xfrm>
            <a:custGeom>
              <a:avLst/>
              <a:gdLst/>
              <a:ahLst/>
              <a:cxnLst/>
              <a:rect l="l" t="t" r="r" b="b"/>
              <a:pathLst>
                <a:path w="346709" h="915035">
                  <a:moveTo>
                    <a:pt x="0" y="0"/>
                  </a:moveTo>
                  <a:lnTo>
                    <a:pt x="346660" y="0"/>
                  </a:lnTo>
                  <a:lnTo>
                    <a:pt x="346660" y="914829"/>
                  </a:lnTo>
                  <a:lnTo>
                    <a:pt x="0" y="914829"/>
                  </a:lnTo>
                  <a:lnTo>
                    <a:pt x="0" y="0"/>
                  </a:lnTo>
                  <a:close/>
                </a:path>
              </a:pathLst>
            </a:custGeom>
            <a:ln w="9525">
              <a:solidFill>
                <a:srgbClr val="000000"/>
              </a:solidFill>
            </a:ln>
          </p:spPr>
          <p:txBody>
            <a:bodyPr wrap="square" lIns="0" tIns="0" rIns="0" bIns="0" rtlCol="0"/>
            <a:lstStyle/>
            <a:p/>
          </p:txBody>
        </p:sp>
        <p:sp>
          <p:nvSpPr>
            <p:cNvPr id="171" name="object 171"/>
            <p:cNvSpPr/>
            <p:nvPr/>
          </p:nvSpPr>
          <p:spPr>
            <a:xfrm>
              <a:off x="9364121" y="3494235"/>
              <a:ext cx="346710" cy="1035050"/>
            </a:xfrm>
            <a:custGeom>
              <a:avLst/>
              <a:gdLst/>
              <a:ahLst/>
              <a:cxnLst/>
              <a:rect l="l" t="t" r="r" b="b"/>
              <a:pathLst>
                <a:path w="346709" h="1035050">
                  <a:moveTo>
                    <a:pt x="346660" y="1034666"/>
                  </a:moveTo>
                  <a:lnTo>
                    <a:pt x="0" y="1034666"/>
                  </a:lnTo>
                  <a:lnTo>
                    <a:pt x="0" y="0"/>
                  </a:lnTo>
                  <a:lnTo>
                    <a:pt x="346660" y="0"/>
                  </a:lnTo>
                  <a:lnTo>
                    <a:pt x="346660" y="1034666"/>
                  </a:lnTo>
                  <a:close/>
                </a:path>
              </a:pathLst>
            </a:custGeom>
            <a:solidFill>
              <a:srgbClr val="D9D9D9"/>
            </a:solidFill>
          </p:spPr>
          <p:txBody>
            <a:bodyPr wrap="square" lIns="0" tIns="0" rIns="0" bIns="0" rtlCol="0"/>
            <a:lstStyle/>
            <a:p/>
          </p:txBody>
        </p:sp>
        <p:sp>
          <p:nvSpPr>
            <p:cNvPr id="172" name="object 172"/>
            <p:cNvSpPr/>
            <p:nvPr/>
          </p:nvSpPr>
          <p:spPr>
            <a:xfrm>
              <a:off x="9364121" y="3494235"/>
              <a:ext cx="346710" cy="1035050"/>
            </a:xfrm>
            <a:custGeom>
              <a:avLst/>
              <a:gdLst/>
              <a:ahLst/>
              <a:cxnLst/>
              <a:rect l="l" t="t" r="r" b="b"/>
              <a:pathLst>
                <a:path w="346709" h="1035050">
                  <a:moveTo>
                    <a:pt x="0" y="0"/>
                  </a:moveTo>
                  <a:lnTo>
                    <a:pt x="346660" y="0"/>
                  </a:lnTo>
                  <a:lnTo>
                    <a:pt x="346660" y="1034666"/>
                  </a:lnTo>
                  <a:lnTo>
                    <a:pt x="0" y="1034666"/>
                  </a:lnTo>
                  <a:lnTo>
                    <a:pt x="0" y="0"/>
                  </a:lnTo>
                  <a:close/>
                </a:path>
              </a:pathLst>
            </a:custGeom>
            <a:ln w="3175">
              <a:solidFill>
                <a:srgbClr val="000000"/>
              </a:solidFill>
            </a:ln>
          </p:spPr>
          <p:txBody>
            <a:bodyPr wrap="square" lIns="0" tIns="0" rIns="0" bIns="0" rtlCol="0"/>
            <a:lstStyle/>
            <a:p/>
          </p:txBody>
        </p:sp>
        <p:sp>
          <p:nvSpPr>
            <p:cNvPr id="173" name="object 173"/>
            <p:cNvSpPr/>
            <p:nvPr/>
          </p:nvSpPr>
          <p:spPr>
            <a:xfrm>
              <a:off x="9364121" y="3494235"/>
              <a:ext cx="346710" cy="1035050"/>
            </a:xfrm>
            <a:custGeom>
              <a:avLst/>
              <a:gdLst/>
              <a:ahLst/>
              <a:cxnLst/>
              <a:rect l="l" t="t" r="r" b="b"/>
              <a:pathLst>
                <a:path w="346709" h="1035050">
                  <a:moveTo>
                    <a:pt x="346660" y="1034666"/>
                  </a:moveTo>
                  <a:lnTo>
                    <a:pt x="0" y="1034666"/>
                  </a:lnTo>
                  <a:lnTo>
                    <a:pt x="0" y="0"/>
                  </a:lnTo>
                  <a:lnTo>
                    <a:pt x="346660" y="0"/>
                  </a:lnTo>
                  <a:lnTo>
                    <a:pt x="346660" y="1034666"/>
                  </a:lnTo>
                  <a:close/>
                </a:path>
              </a:pathLst>
            </a:custGeom>
            <a:solidFill>
              <a:srgbClr val="000000"/>
            </a:solidFill>
          </p:spPr>
          <p:txBody>
            <a:bodyPr wrap="square" lIns="0" tIns="0" rIns="0" bIns="0" rtlCol="0"/>
            <a:lstStyle/>
            <a:p/>
          </p:txBody>
        </p:sp>
        <p:sp>
          <p:nvSpPr>
            <p:cNvPr id="174" name="object 174"/>
            <p:cNvSpPr/>
            <p:nvPr/>
          </p:nvSpPr>
          <p:spPr>
            <a:xfrm>
              <a:off x="9364121" y="3494235"/>
              <a:ext cx="346710" cy="1035050"/>
            </a:xfrm>
            <a:custGeom>
              <a:avLst/>
              <a:gdLst/>
              <a:ahLst/>
              <a:cxnLst/>
              <a:rect l="l" t="t" r="r" b="b"/>
              <a:pathLst>
                <a:path w="346709" h="1035050">
                  <a:moveTo>
                    <a:pt x="0" y="0"/>
                  </a:moveTo>
                  <a:lnTo>
                    <a:pt x="346660" y="0"/>
                  </a:lnTo>
                  <a:lnTo>
                    <a:pt x="346660" y="1034666"/>
                  </a:lnTo>
                  <a:lnTo>
                    <a:pt x="0" y="1034666"/>
                  </a:lnTo>
                  <a:lnTo>
                    <a:pt x="0" y="0"/>
                  </a:lnTo>
                  <a:close/>
                </a:path>
              </a:pathLst>
            </a:custGeom>
            <a:ln w="9525">
              <a:solidFill>
                <a:srgbClr val="353535"/>
              </a:solidFill>
            </a:ln>
          </p:spPr>
          <p:txBody>
            <a:bodyPr wrap="square" lIns="0" tIns="0" rIns="0" bIns="0" rtlCol="0"/>
            <a:lstStyle/>
            <a:p/>
          </p:txBody>
        </p:sp>
        <p:sp>
          <p:nvSpPr>
            <p:cNvPr id="175" name="object 175"/>
            <p:cNvSpPr/>
            <p:nvPr/>
          </p:nvSpPr>
          <p:spPr>
            <a:xfrm>
              <a:off x="9364121" y="3490084"/>
              <a:ext cx="346710" cy="4445"/>
            </a:xfrm>
            <a:custGeom>
              <a:avLst/>
              <a:gdLst/>
              <a:ahLst/>
              <a:cxnLst/>
              <a:rect l="l" t="t" r="r" b="b"/>
              <a:pathLst>
                <a:path w="346709" h="4445">
                  <a:moveTo>
                    <a:pt x="346660" y="4151"/>
                  </a:moveTo>
                  <a:lnTo>
                    <a:pt x="0" y="4151"/>
                  </a:lnTo>
                  <a:lnTo>
                    <a:pt x="0" y="0"/>
                  </a:lnTo>
                  <a:lnTo>
                    <a:pt x="346660" y="0"/>
                  </a:lnTo>
                  <a:lnTo>
                    <a:pt x="346660" y="4151"/>
                  </a:lnTo>
                  <a:close/>
                </a:path>
              </a:pathLst>
            </a:custGeom>
            <a:solidFill>
              <a:srgbClr val="F2F2F2"/>
            </a:solidFill>
          </p:spPr>
          <p:txBody>
            <a:bodyPr wrap="square" lIns="0" tIns="0" rIns="0" bIns="0" rtlCol="0"/>
            <a:lstStyle/>
            <a:p/>
          </p:txBody>
        </p:sp>
        <p:sp>
          <p:nvSpPr>
            <p:cNvPr id="176" name="object 176"/>
            <p:cNvSpPr/>
            <p:nvPr/>
          </p:nvSpPr>
          <p:spPr>
            <a:xfrm>
              <a:off x="9364121" y="3490084"/>
              <a:ext cx="346710" cy="4445"/>
            </a:xfrm>
            <a:custGeom>
              <a:avLst/>
              <a:gdLst/>
              <a:ahLst/>
              <a:cxnLst/>
              <a:rect l="l" t="t" r="r" b="b"/>
              <a:pathLst>
                <a:path w="346709" h="4445">
                  <a:moveTo>
                    <a:pt x="0" y="0"/>
                  </a:moveTo>
                  <a:lnTo>
                    <a:pt x="346660" y="0"/>
                  </a:lnTo>
                  <a:lnTo>
                    <a:pt x="346660" y="4151"/>
                  </a:lnTo>
                  <a:lnTo>
                    <a:pt x="0" y="4151"/>
                  </a:lnTo>
                  <a:lnTo>
                    <a:pt x="0" y="0"/>
                  </a:lnTo>
                  <a:close/>
                </a:path>
              </a:pathLst>
            </a:custGeom>
            <a:ln w="3175">
              <a:solidFill>
                <a:srgbClr val="000000"/>
              </a:solidFill>
            </a:ln>
          </p:spPr>
          <p:txBody>
            <a:bodyPr wrap="square" lIns="0" tIns="0" rIns="0" bIns="0" rtlCol="0"/>
            <a:lstStyle/>
            <a:p/>
          </p:txBody>
        </p:sp>
        <p:sp>
          <p:nvSpPr>
            <p:cNvPr id="177" name="object 177"/>
            <p:cNvSpPr/>
            <p:nvPr/>
          </p:nvSpPr>
          <p:spPr>
            <a:xfrm>
              <a:off x="9364121" y="3490084"/>
              <a:ext cx="346710" cy="4445"/>
            </a:xfrm>
            <a:custGeom>
              <a:avLst/>
              <a:gdLst/>
              <a:ahLst/>
              <a:cxnLst/>
              <a:rect l="l" t="t" r="r" b="b"/>
              <a:pathLst>
                <a:path w="346709" h="4445">
                  <a:moveTo>
                    <a:pt x="346660" y="4151"/>
                  </a:moveTo>
                  <a:lnTo>
                    <a:pt x="0" y="4151"/>
                  </a:lnTo>
                  <a:lnTo>
                    <a:pt x="0" y="0"/>
                  </a:lnTo>
                  <a:lnTo>
                    <a:pt x="346660" y="0"/>
                  </a:lnTo>
                  <a:lnTo>
                    <a:pt x="346660" y="4151"/>
                  </a:lnTo>
                  <a:close/>
                </a:path>
              </a:pathLst>
            </a:custGeom>
            <a:solidFill>
              <a:srgbClr val="000000"/>
            </a:solidFill>
          </p:spPr>
          <p:txBody>
            <a:bodyPr wrap="square" lIns="0" tIns="0" rIns="0" bIns="0" rtlCol="0"/>
            <a:lstStyle/>
            <a:p/>
          </p:txBody>
        </p:sp>
        <p:sp>
          <p:nvSpPr>
            <p:cNvPr id="178" name="object 178"/>
            <p:cNvSpPr/>
            <p:nvPr/>
          </p:nvSpPr>
          <p:spPr>
            <a:xfrm>
              <a:off x="9364121" y="3490084"/>
              <a:ext cx="346710" cy="4445"/>
            </a:xfrm>
            <a:custGeom>
              <a:avLst/>
              <a:gdLst/>
              <a:ahLst/>
              <a:cxnLst/>
              <a:rect l="l" t="t" r="r" b="b"/>
              <a:pathLst>
                <a:path w="346709" h="4445">
                  <a:moveTo>
                    <a:pt x="0" y="0"/>
                  </a:moveTo>
                  <a:lnTo>
                    <a:pt x="346660" y="0"/>
                  </a:lnTo>
                  <a:lnTo>
                    <a:pt x="346660" y="4151"/>
                  </a:lnTo>
                  <a:lnTo>
                    <a:pt x="0" y="4151"/>
                  </a:lnTo>
                  <a:lnTo>
                    <a:pt x="0" y="0"/>
                  </a:lnTo>
                  <a:close/>
                </a:path>
              </a:pathLst>
            </a:custGeom>
            <a:ln w="9525">
              <a:solidFill>
                <a:srgbClr val="000000"/>
              </a:solidFill>
            </a:ln>
          </p:spPr>
          <p:txBody>
            <a:bodyPr wrap="square" lIns="0" tIns="0" rIns="0" bIns="0" rtlCol="0"/>
            <a:lstStyle/>
            <a:p/>
          </p:txBody>
        </p:sp>
        <p:sp>
          <p:nvSpPr>
            <p:cNvPr id="179" name="object 179"/>
            <p:cNvSpPr/>
            <p:nvPr/>
          </p:nvSpPr>
          <p:spPr>
            <a:xfrm>
              <a:off x="6729499" y="5443732"/>
              <a:ext cx="3120390" cy="0"/>
            </a:xfrm>
            <a:custGeom>
              <a:avLst/>
              <a:gdLst/>
              <a:ahLst/>
              <a:cxnLst/>
              <a:rect l="l" t="t" r="r" b="b"/>
              <a:pathLst>
                <a:path w="3120390">
                  <a:moveTo>
                    <a:pt x="3119947" y="0"/>
                  </a:moveTo>
                  <a:lnTo>
                    <a:pt x="0" y="0"/>
                  </a:lnTo>
                </a:path>
              </a:pathLst>
            </a:custGeom>
            <a:solidFill>
              <a:srgbClr val="000000"/>
            </a:solidFill>
          </p:spPr>
          <p:txBody>
            <a:bodyPr wrap="square" lIns="0" tIns="0" rIns="0" bIns="0" rtlCol="0"/>
            <a:lstStyle/>
            <a:p/>
          </p:txBody>
        </p:sp>
        <p:sp>
          <p:nvSpPr>
            <p:cNvPr id="180" name="object 180"/>
            <p:cNvSpPr/>
            <p:nvPr/>
          </p:nvSpPr>
          <p:spPr>
            <a:xfrm>
              <a:off x="6729499" y="5443732"/>
              <a:ext cx="3120390" cy="0"/>
            </a:xfrm>
            <a:custGeom>
              <a:avLst/>
              <a:gdLst/>
              <a:ahLst/>
              <a:cxnLst/>
              <a:rect l="l" t="t" r="r" b="b"/>
              <a:pathLst>
                <a:path w="3120390">
                  <a:moveTo>
                    <a:pt x="0" y="0"/>
                  </a:moveTo>
                  <a:lnTo>
                    <a:pt x="3119947" y="0"/>
                  </a:lnTo>
                </a:path>
              </a:pathLst>
            </a:custGeom>
            <a:ln w="9525">
              <a:solidFill>
                <a:srgbClr val="ADB4B7"/>
              </a:solidFill>
            </a:ln>
          </p:spPr>
          <p:txBody>
            <a:bodyPr wrap="square" lIns="0" tIns="0" rIns="0" bIns="0" rtlCol="0"/>
            <a:lstStyle/>
            <a:p/>
          </p:txBody>
        </p:sp>
        <p:sp>
          <p:nvSpPr>
            <p:cNvPr id="181" name="object 181"/>
            <p:cNvSpPr/>
            <p:nvPr/>
          </p:nvSpPr>
          <p:spPr>
            <a:xfrm>
              <a:off x="6729499" y="1984233"/>
              <a:ext cx="0" cy="3460115"/>
            </a:xfrm>
            <a:custGeom>
              <a:avLst/>
              <a:gdLst/>
              <a:ahLst/>
              <a:cxnLst/>
              <a:rect l="l" t="t" r="r" b="b"/>
              <a:pathLst>
                <a:path h="3460115">
                  <a:moveTo>
                    <a:pt x="0" y="3459498"/>
                  </a:moveTo>
                  <a:lnTo>
                    <a:pt x="0" y="0"/>
                  </a:lnTo>
                </a:path>
              </a:pathLst>
            </a:custGeom>
            <a:solidFill>
              <a:srgbClr val="000000"/>
            </a:solidFill>
          </p:spPr>
          <p:txBody>
            <a:bodyPr wrap="square" lIns="0" tIns="0" rIns="0" bIns="0" rtlCol="0"/>
            <a:lstStyle/>
            <a:p/>
          </p:txBody>
        </p:sp>
        <p:sp>
          <p:nvSpPr>
            <p:cNvPr id="182" name="object 182"/>
            <p:cNvSpPr/>
            <p:nvPr/>
          </p:nvSpPr>
          <p:spPr>
            <a:xfrm>
              <a:off x="6729499" y="1984233"/>
              <a:ext cx="0" cy="3460115"/>
            </a:xfrm>
            <a:custGeom>
              <a:avLst/>
              <a:gdLst/>
              <a:ahLst/>
              <a:cxnLst/>
              <a:rect l="l" t="t" r="r" b="b"/>
              <a:pathLst>
                <a:path h="3460115">
                  <a:moveTo>
                    <a:pt x="0" y="0"/>
                  </a:moveTo>
                  <a:lnTo>
                    <a:pt x="0" y="3459498"/>
                  </a:lnTo>
                </a:path>
              </a:pathLst>
            </a:custGeom>
            <a:ln w="12700">
              <a:solidFill>
                <a:srgbClr val="ADB4B7"/>
              </a:solidFill>
            </a:ln>
          </p:spPr>
          <p:txBody>
            <a:bodyPr wrap="square" lIns="0" tIns="0" rIns="0" bIns="0" rtlCol="0"/>
            <a:lstStyle/>
            <a:p/>
          </p:txBody>
        </p:sp>
        <p:sp>
          <p:nvSpPr>
            <p:cNvPr id="183" name="object 183"/>
            <p:cNvSpPr/>
            <p:nvPr/>
          </p:nvSpPr>
          <p:spPr>
            <a:xfrm>
              <a:off x="6687588" y="544373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84" name="object 184"/>
            <p:cNvSpPr/>
            <p:nvPr/>
          </p:nvSpPr>
          <p:spPr>
            <a:xfrm>
              <a:off x="6687588" y="544373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185" name="object 185"/>
            <p:cNvSpPr/>
            <p:nvPr/>
          </p:nvSpPr>
          <p:spPr>
            <a:xfrm>
              <a:off x="6687588" y="475183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86" name="object 186"/>
            <p:cNvSpPr/>
            <p:nvPr/>
          </p:nvSpPr>
          <p:spPr>
            <a:xfrm>
              <a:off x="6687588" y="475183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187" name="object 187"/>
            <p:cNvSpPr/>
            <p:nvPr/>
          </p:nvSpPr>
          <p:spPr>
            <a:xfrm>
              <a:off x="6687588" y="405993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88" name="object 188"/>
            <p:cNvSpPr/>
            <p:nvPr/>
          </p:nvSpPr>
          <p:spPr>
            <a:xfrm>
              <a:off x="6687588" y="405993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189" name="object 189"/>
            <p:cNvSpPr/>
            <p:nvPr/>
          </p:nvSpPr>
          <p:spPr>
            <a:xfrm>
              <a:off x="6687588" y="33680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90" name="object 190"/>
            <p:cNvSpPr/>
            <p:nvPr/>
          </p:nvSpPr>
          <p:spPr>
            <a:xfrm>
              <a:off x="6687588" y="33680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191" name="object 191"/>
            <p:cNvSpPr/>
            <p:nvPr/>
          </p:nvSpPr>
          <p:spPr>
            <a:xfrm>
              <a:off x="6687588" y="26761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92" name="object 192"/>
            <p:cNvSpPr/>
            <p:nvPr/>
          </p:nvSpPr>
          <p:spPr>
            <a:xfrm>
              <a:off x="6687588" y="26761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193" name="object 193"/>
            <p:cNvSpPr/>
            <p:nvPr/>
          </p:nvSpPr>
          <p:spPr>
            <a:xfrm>
              <a:off x="6687588" y="19842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194" name="object 194"/>
            <p:cNvSpPr/>
            <p:nvPr/>
          </p:nvSpPr>
          <p:spPr>
            <a:xfrm>
              <a:off x="6687588" y="19842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grpSp>
      <p:sp>
        <p:nvSpPr>
          <p:cNvPr id="195" name="object 195"/>
          <p:cNvSpPr txBox="1"/>
          <p:nvPr/>
        </p:nvSpPr>
        <p:spPr>
          <a:xfrm rot="18900000">
            <a:off x="6755720" y="56127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p:txBody>
      </p:sp>
      <p:sp>
        <p:nvSpPr>
          <p:cNvPr id="196" name="object 196"/>
          <p:cNvSpPr txBox="1"/>
          <p:nvPr/>
        </p:nvSpPr>
        <p:spPr>
          <a:xfrm rot="18900000">
            <a:off x="7379710" y="56127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2017</a:t>
            </a:r>
            <a:endParaRPr sz="1100">
              <a:latin typeface="Arial Unicode MS" panose="020B0604020202020204" charset="-122"/>
              <a:cs typeface="Arial Unicode MS" panose="020B0604020202020204" charset="-122"/>
            </a:endParaRPr>
          </a:p>
        </p:txBody>
      </p:sp>
      <p:sp>
        <p:nvSpPr>
          <p:cNvPr id="197" name="object 197"/>
          <p:cNvSpPr txBox="1"/>
          <p:nvPr/>
        </p:nvSpPr>
        <p:spPr>
          <a:xfrm rot="18900000">
            <a:off x="8003700" y="5612716"/>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2018</a:t>
            </a:r>
            <a:endParaRPr sz="1100">
              <a:latin typeface="Arial Unicode MS" panose="020B0604020202020204" charset="-122"/>
              <a:cs typeface="Arial Unicode MS" panose="020B0604020202020204" charset="-122"/>
            </a:endParaRPr>
          </a:p>
        </p:txBody>
      </p:sp>
      <p:sp>
        <p:nvSpPr>
          <p:cNvPr id="198" name="object 198"/>
          <p:cNvSpPr txBox="1"/>
          <p:nvPr/>
        </p:nvSpPr>
        <p:spPr>
          <a:xfrm rot="18900000">
            <a:off x="8627690" y="5612716"/>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2019</a:t>
            </a:r>
            <a:endParaRPr sz="1100">
              <a:latin typeface="Arial Unicode MS" panose="020B0604020202020204" charset="-122"/>
              <a:cs typeface="Arial Unicode MS" panose="020B0604020202020204" charset="-122"/>
            </a:endParaRPr>
          </a:p>
        </p:txBody>
      </p:sp>
      <p:sp>
        <p:nvSpPr>
          <p:cNvPr id="199" name="object 199"/>
          <p:cNvSpPr txBox="1"/>
          <p:nvPr/>
        </p:nvSpPr>
        <p:spPr>
          <a:xfrm rot="18900000">
            <a:off x="8894964" y="5764459"/>
            <a:ext cx="735386" cy="139700"/>
          </a:xfrm>
          <a:prstGeom prst="rect">
            <a:avLst/>
          </a:prstGeom>
        </p:spPr>
        <p:txBody>
          <a:bodyPr vert="horz" wrap="square" lIns="0" tIns="0" rIns="0" bIns="0" rtlCol="0">
            <a:spAutoFit/>
          </a:bodyPr>
          <a:lstStyle/>
          <a:p>
            <a:pPr>
              <a:lnSpc>
                <a:spcPts val="1090"/>
              </a:lnSpc>
            </a:pPr>
            <a:r>
              <a:rPr sz="1100" spc="-15" dirty="0">
                <a:solidFill>
                  <a:srgbClr val="353535"/>
                </a:solidFill>
                <a:latin typeface="Arial Unicode MS" panose="020B0604020202020204" charset="-122"/>
                <a:cs typeface="Arial Unicode MS" panose="020B0604020202020204" charset="-122"/>
              </a:rPr>
              <a:t>2020Q1-Q3</a:t>
            </a:r>
            <a:endParaRPr sz="1100">
              <a:latin typeface="Arial Unicode MS" panose="020B0604020202020204" charset="-122"/>
              <a:cs typeface="Arial Unicode MS" panose="020B0604020202020204" charset="-122"/>
            </a:endParaRPr>
          </a:p>
        </p:txBody>
      </p:sp>
      <p:sp>
        <p:nvSpPr>
          <p:cNvPr id="200" name="object 200"/>
          <p:cNvSpPr txBox="1"/>
          <p:nvPr/>
        </p:nvSpPr>
        <p:spPr>
          <a:xfrm>
            <a:off x="6536504" y="5337837"/>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201" name="object 201"/>
          <p:cNvSpPr txBox="1"/>
          <p:nvPr/>
        </p:nvSpPr>
        <p:spPr>
          <a:xfrm>
            <a:off x="6465067" y="4645938"/>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50</a:t>
            </a:r>
            <a:endParaRPr sz="1100">
              <a:latin typeface="Arial Unicode MS" panose="020B0604020202020204" charset="-122"/>
              <a:cs typeface="Arial Unicode MS" panose="020B0604020202020204" charset="-122"/>
            </a:endParaRPr>
          </a:p>
        </p:txBody>
      </p:sp>
      <p:sp>
        <p:nvSpPr>
          <p:cNvPr id="202" name="object 202"/>
          <p:cNvSpPr txBox="1"/>
          <p:nvPr/>
        </p:nvSpPr>
        <p:spPr>
          <a:xfrm>
            <a:off x="6393629" y="3954038"/>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203" name="object 203"/>
          <p:cNvSpPr txBox="1"/>
          <p:nvPr/>
        </p:nvSpPr>
        <p:spPr>
          <a:xfrm>
            <a:off x="6393629" y="3262138"/>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150</a:t>
            </a:r>
            <a:endParaRPr sz="1100">
              <a:latin typeface="Arial Unicode MS" panose="020B0604020202020204" charset="-122"/>
              <a:cs typeface="Arial Unicode MS" panose="020B0604020202020204" charset="-122"/>
            </a:endParaRPr>
          </a:p>
        </p:txBody>
      </p:sp>
      <p:sp>
        <p:nvSpPr>
          <p:cNvPr id="204" name="object 204"/>
          <p:cNvSpPr txBox="1"/>
          <p:nvPr/>
        </p:nvSpPr>
        <p:spPr>
          <a:xfrm>
            <a:off x="6393629" y="2570238"/>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200</a:t>
            </a:r>
            <a:endParaRPr sz="1100">
              <a:latin typeface="Arial Unicode MS" panose="020B0604020202020204" charset="-122"/>
              <a:cs typeface="Arial Unicode MS" panose="020B0604020202020204" charset="-122"/>
            </a:endParaRPr>
          </a:p>
        </p:txBody>
      </p:sp>
      <p:sp>
        <p:nvSpPr>
          <p:cNvPr id="205" name="object 205"/>
          <p:cNvSpPr txBox="1"/>
          <p:nvPr/>
        </p:nvSpPr>
        <p:spPr>
          <a:xfrm>
            <a:off x="6393629" y="187833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250</a:t>
            </a:r>
            <a:endParaRPr sz="1100">
              <a:latin typeface="Arial Unicode MS" panose="020B0604020202020204" charset="-122"/>
              <a:cs typeface="Arial Unicode MS" panose="020B0604020202020204" charset="-122"/>
            </a:endParaRPr>
          </a:p>
        </p:txBody>
      </p:sp>
      <p:sp>
        <p:nvSpPr>
          <p:cNvPr id="206" name="object 206"/>
          <p:cNvSpPr txBox="1"/>
          <p:nvPr/>
        </p:nvSpPr>
        <p:spPr>
          <a:xfrm>
            <a:off x="6906555" y="5000910"/>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48.7</a:t>
            </a:r>
            <a:endParaRPr sz="1100">
              <a:latin typeface="Arial Unicode MS" panose="020B0604020202020204" charset="-122"/>
              <a:cs typeface="Arial Unicode MS" panose="020B0604020202020204" charset="-122"/>
            </a:endParaRPr>
          </a:p>
        </p:txBody>
      </p:sp>
      <p:sp>
        <p:nvSpPr>
          <p:cNvPr id="207" name="object 207"/>
          <p:cNvSpPr txBox="1"/>
          <p:nvPr/>
        </p:nvSpPr>
        <p:spPr>
          <a:xfrm>
            <a:off x="7530545" y="4844099"/>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71.4</a:t>
            </a:r>
            <a:endParaRPr sz="1100">
              <a:latin typeface="Arial Unicode MS" panose="020B0604020202020204" charset="-122"/>
              <a:cs typeface="Arial Unicode MS" panose="020B0604020202020204" charset="-122"/>
            </a:endParaRPr>
          </a:p>
        </p:txBody>
      </p:sp>
      <p:sp>
        <p:nvSpPr>
          <p:cNvPr id="208" name="object 208"/>
          <p:cNvSpPr txBox="1"/>
          <p:nvPr/>
        </p:nvSpPr>
        <p:spPr>
          <a:xfrm>
            <a:off x="8154535" y="4712221"/>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90.4</a:t>
            </a:r>
            <a:endParaRPr sz="1100">
              <a:latin typeface="Arial Unicode MS" panose="020B0604020202020204" charset="-122"/>
              <a:cs typeface="Arial Unicode MS" panose="020B0604020202020204" charset="-122"/>
            </a:endParaRPr>
          </a:p>
        </p:txBody>
      </p:sp>
      <p:sp>
        <p:nvSpPr>
          <p:cNvPr id="209" name="object 209"/>
          <p:cNvSpPr txBox="1"/>
          <p:nvPr/>
        </p:nvSpPr>
        <p:spPr>
          <a:xfrm>
            <a:off x="8743600" y="4529767"/>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FFFFFF"/>
                </a:solidFill>
                <a:latin typeface="Arial Unicode MS" panose="020B0604020202020204" charset="-122"/>
                <a:cs typeface="Arial Unicode MS" panose="020B0604020202020204" charset="-122"/>
              </a:rPr>
              <a:t>116.8</a:t>
            </a:r>
            <a:endParaRPr sz="1100">
              <a:latin typeface="Arial Unicode MS" panose="020B0604020202020204" charset="-122"/>
              <a:cs typeface="Arial Unicode MS" panose="020B0604020202020204" charset="-122"/>
            </a:endParaRPr>
          </a:p>
        </p:txBody>
      </p:sp>
      <p:sp>
        <p:nvSpPr>
          <p:cNvPr id="210" name="object 210"/>
          <p:cNvSpPr txBox="1"/>
          <p:nvPr/>
        </p:nvSpPr>
        <p:spPr>
          <a:xfrm>
            <a:off x="9402514" y="4880423"/>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66.1</a:t>
            </a:r>
            <a:endParaRPr sz="1100">
              <a:latin typeface="Arial Unicode MS" panose="020B0604020202020204" charset="-122"/>
              <a:cs typeface="Arial Unicode MS" panose="020B0604020202020204" charset="-122"/>
            </a:endParaRPr>
          </a:p>
        </p:txBody>
      </p:sp>
      <p:sp>
        <p:nvSpPr>
          <p:cNvPr id="211" name="object 211"/>
          <p:cNvSpPr txBox="1"/>
          <p:nvPr/>
        </p:nvSpPr>
        <p:spPr>
          <a:xfrm>
            <a:off x="6906555" y="4517783"/>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21.1</a:t>
            </a:r>
            <a:endParaRPr sz="1100">
              <a:latin typeface="Arial Unicode MS" panose="020B0604020202020204" charset="-122"/>
              <a:cs typeface="Arial Unicode MS" panose="020B0604020202020204" charset="-122"/>
            </a:endParaRPr>
          </a:p>
        </p:txBody>
      </p:sp>
      <p:sp>
        <p:nvSpPr>
          <p:cNvPr id="212" name="object 212"/>
          <p:cNvSpPr txBox="1"/>
          <p:nvPr/>
        </p:nvSpPr>
        <p:spPr>
          <a:xfrm>
            <a:off x="7530545" y="4097819"/>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36.5</a:t>
            </a:r>
            <a:endParaRPr sz="1100">
              <a:latin typeface="Arial Unicode MS" panose="020B0604020202020204" charset="-122"/>
              <a:cs typeface="Arial Unicode MS" panose="020B0604020202020204" charset="-122"/>
            </a:endParaRPr>
          </a:p>
        </p:txBody>
      </p:sp>
      <p:sp>
        <p:nvSpPr>
          <p:cNvPr id="213" name="object 213"/>
          <p:cNvSpPr txBox="1"/>
          <p:nvPr/>
        </p:nvSpPr>
        <p:spPr>
          <a:xfrm>
            <a:off x="8154535" y="3620618"/>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67.3</a:t>
            </a:r>
            <a:endParaRPr sz="1100">
              <a:latin typeface="Arial Unicode MS" panose="020B0604020202020204" charset="-122"/>
              <a:cs typeface="Arial Unicode MS" panose="020B0604020202020204" charset="-122"/>
            </a:endParaRPr>
          </a:p>
        </p:txBody>
      </p:sp>
      <p:sp>
        <p:nvSpPr>
          <p:cNvPr id="214" name="object 214"/>
          <p:cNvSpPr txBox="1"/>
          <p:nvPr/>
        </p:nvSpPr>
        <p:spPr>
          <a:xfrm>
            <a:off x="8743600" y="2994096"/>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105.2</a:t>
            </a:r>
            <a:endParaRPr sz="1100">
              <a:latin typeface="Arial Unicode MS" panose="020B0604020202020204" charset="-122"/>
              <a:cs typeface="Arial Unicode MS" panose="020B0604020202020204" charset="-122"/>
            </a:endParaRPr>
          </a:p>
        </p:txBody>
      </p:sp>
      <p:sp>
        <p:nvSpPr>
          <p:cNvPr id="215" name="object 215"/>
          <p:cNvSpPr txBox="1"/>
          <p:nvPr/>
        </p:nvSpPr>
        <p:spPr>
          <a:xfrm>
            <a:off x="9402514" y="3905674"/>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74.8</a:t>
            </a:r>
            <a:endParaRPr sz="1100">
              <a:latin typeface="Arial Unicode MS" panose="020B0604020202020204" charset="-122"/>
              <a:cs typeface="Arial Unicode MS" panose="020B0604020202020204" charset="-122"/>
            </a:endParaRPr>
          </a:p>
        </p:txBody>
      </p:sp>
      <p:sp>
        <p:nvSpPr>
          <p:cNvPr id="216" name="object 216"/>
          <p:cNvSpPr txBox="1"/>
          <p:nvPr/>
        </p:nvSpPr>
        <p:spPr>
          <a:xfrm>
            <a:off x="6850700" y="4268716"/>
            <a:ext cx="294005" cy="193040"/>
          </a:xfrm>
          <a:prstGeom prst="rect">
            <a:avLst/>
          </a:prstGeom>
        </p:spPr>
        <p:txBody>
          <a:bodyPr vert="horz" wrap="square" lIns="0" tIns="12700" rIns="0" bIns="0" rtlCol="0">
            <a:spAutoFit/>
          </a:bodyPr>
          <a:lstStyle/>
          <a:p>
            <a:pPr marL="12700">
              <a:lnSpc>
                <a:spcPct val="100000"/>
              </a:lnSpc>
              <a:spcBef>
                <a:spcPts val="100"/>
              </a:spcBef>
            </a:pPr>
            <a:r>
              <a:rPr sz="1100" u="heavy" dirty="0">
                <a:solidFill>
                  <a:srgbClr val="353535"/>
                </a:solidFill>
                <a:uFill>
                  <a:solidFill>
                    <a:srgbClr val="000000"/>
                  </a:solidFill>
                </a:uFill>
                <a:latin typeface="Times New Roman" panose="02020603050405020304"/>
                <a:cs typeface="Times New Roman" panose="02020603050405020304"/>
              </a:rPr>
              <a:t>  </a:t>
            </a:r>
            <a:r>
              <a:rPr sz="1100" u="heavy" spc="-114" dirty="0">
                <a:solidFill>
                  <a:srgbClr val="353535"/>
                </a:solidFill>
                <a:uFill>
                  <a:solidFill>
                    <a:srgbClr val="000000"/>
                  </a:solidFill>
                </a:uFill>
                <a:latin typeface="Times New Roman" panose="02020603050405020304"/>
                <a:cs typeface="Times New Roman" panose="02020603050405020304"/>
              </a:rPr>
              <a:t> </a:t>
            </a:r>
            <a:r>
              <a:rPr sz="1100" u="heavy" spc="-50" dirty="0">
                <a:solidFill>
                  <a:srgbClr val="353535"/>
                </a:solidFill>
                <a:uFill>
                  <a:solidFill>
                    <a:srgbClr val="000000"/>
                  </a:solidFill>
                </a:uFill>
                <a:latin typeface="Arial Unicode MS" panose="020B0604020202020204" charset="-122"/>
                <a:cs typeface="Arial Unicode MS" panose="020B0604020202020204" charset="-122"/>
              </a:rPr>
              <a:t>0.4</a:t>
            </a:r>
            <a:endParaRPr sz="1100">
              <a:latin typeface="Arial Unicode MS" panose="020B0604020202020204" charset="-122"/>
              <a:cs typeface="Arial Unicode MS" panose="020B0604020202020204" charset="-122"/>
            </a:endParaRPr>
          </a:p>
        </p:txBody>
      </p:sp>
      <p:sp>
        <p:nvSpPr>
          <p:cNvPr id="217" name="object 217"/>
          <p:cNvSpPr txBox="1"/>
          <p:nvPr/>
        </p:nvSpPr>
        <p:spPr>
          <a:xfrm>
            <a:off x="7565470" y="3742406"/>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0.7</a:t>
            </a:r>
            <a:endParaRPr sz="1100">
              <a:latin typeface="Arial Unicode MS" panose="020B0604020202020204" charset="-122"/>
              <a:cs typeface="Arial Unicode MS" panose="020B0604020202020204" charset="-122"/>
            </a:endParaRPr>
          </a:p>
        </p:txBody>
      </p:sp>
      <p:sp>
        <p:nvSpPr>
          <p:cNvPr id="218" name="object 218"/>
          <p:cNvSpPr txBox="1"/>
          <p:nvPr/>
        </p:nvSpPr>
        <p:spPr>
          <a:xfrm>
            <a:off x="8189460" y="3051761"/>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0.6</a:t>
            </a:r>
            <a:endParaRPr sz="1100">
              <a:latin typeface="Arial Unicode MS" panose="020B0604020202020204" charset="-122"/>
              <a:cs typeface="Arial Unicode MS" panose="020B0604020202020204" charset="-122"/>
            </a:endParaRPr>
          </a:p>
        </p:txBody>
      </p:sp>
      <p:sp>
        <p:nvSpPr>
          <p:cNvPr id="219" name="object 219"/>
          <p:cNvSpPr txBox="1"/>
          <p:nvPr/>
        </p:nvSpPr>
        <p:spPr>
          <a:xfrm>
            <a:off x="8813450" y="2163625"/>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0.8</a:t>
            </a:r>
            <a:endParaRPr sz="1100">
              <a:latin typeface="Arial Unicode MS" panose="020B0604020202020204" charset="-122"/>
              <a:cs typeface="Arial Unicode MS" panose="020B0604020202020204" charset="-122"/>
            </a:endParaRPr>
          </a:p>
        </p:txBody>
      </p:sp>
      <p:sp>
        <p:nvSpPr>
          <p:cNvPr id="220" name="object 220"/>
          <p:cNvSpPr txBox="1"/>
          <p:nvPr/>
        </p:nvSpPr>
        <p:spPr>
          <a:xfrm>
            <a:off x="9437439" y="3285471"/>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0.3</a:t>
            </a:r>
            <a:endParaRPr sz="1100">
              <a:latin typeface="Arial Unicode MS" panose="020B0604020202020204" charset="-122"/>
              <a:cs typeface="Arial Unicode MS" panose="020B0604020202020204" charset="-122"/>
            </a:endParaRPr>
          </a:p>
        </p:txBody>
      </p:sp>
      <p:grpSp>
        <p:nvGrpSpPr>
          <p:cNvPr id="221" name="object 221"/>
          <p:cNvGrpSpPr/>
          <p:nvPr/>
        </p:nvGrpSpPr>
        <p:grpSpPr>
          <a:xfrm>
            <a:off x="6826516" y="6136818"/>
            <a:ext cx="85090" cy="85090"/>
            <a:chOff x="6826516" y="6136818"/>
            <a:chExt cx="85090" cy="85090"/>
          </a:xfrm>
        </p:grpSpPr>
        <p:sp>
          <p:nvSpPr>
            <p:cNvPr id="222" name="object 222"/>
            <p:cNvSpPr/>
            <p:nvPr/>
          </p:nvSpPr>
          <p:spPr>
            <a:xfrm>
              <a:off x="6831279"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223" name="object 223"/>
            <p:cNvSpPr/>
            <p:nvPr/>
          </p:nvSpPr>
          <p:spPr>
            <a:xfrm>
              <a:off x="6831279" y="61415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899397"/>
            </a:solidFill>
          </p:spPr>
          <p:txBody>
            <a:bodyPr wrap="square" lIns="0" tIns="0" rIns="0" bIns="0" rtlCol="0"/>
            <a:lstStyle/>
            <a:p/>
          </p:txBody>
        </p:sp>
        <p:sp>
          <p:nvSpPr>
            <p:cNvPr id="224" name="object 224"/>
            <p:cNvSpPr/>
            <p:nvPr/>
          </p:nvSpPr>
          <p:spPr>
            <a:xfrm>
              <a:off x="6831279"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grpSp>
        <p:nvGrpSpPr>
          <p:cNvPr id="225" name="object 225"/>
          <p:cNvGrpSpPr/>
          <p:nvPr/>
        </p:nvGrpSpPr>
        <p:grpSpPr>
          <a:xfrm>
            <a:off x="7255852" y="6136818"/>
            <a:ext cx="85090" cy="85090"/>
            <a:chOff x="7255852" y="6136818"/>
            <a:chExt cx="85090" cy="85090"/>
          </a:xfrm>
        </p:grpSpPr>
        <p:sp>
          <p:nvSpPr>
            <p:cNvPr id="226" name="object 226"/>
            <p:cNvSpPr/>
            <p:nvPr/>
          </p:nvSpPr>
          <p:spPr>
            <a:xfrm>
              <a:off x="7260614"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sp>
          <p:nvSpPr>
            <p:cNvPr id="227" name="object 227"/>
            <p:cNvSpPr/>
            <p:nvPr/>
          </p:nvSpPr>
          <p:spPr>
            <a:xfrm>
              <a:off x="7260614" y="61415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D9D9D9"/>
            </a:solidFill>
          </p:spPr>
          <p:txBody>
            <a:bodyPr wrap="square" lIns="0" tIns="0" rIns="0" bIns="0" rtlCol="0"/>
            <a:lstStyle/>
            <a:p/>
          </p:txBody>
        </p:sp>
        <p:sp>
          <p:nvSpPr>
            <p:cNvPr id="228" name="object 228"/>
            <p:cNvSpPr/>
            <p:nvPr/>
          </p:nvSpPr>
          <p:spPr>
            <a:xfrm>
              <a:off x="7260614"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grpSp>
      <p:sp>
        <p:nvSpPr>
          <p:cNvPr id="229" name="object 229"/>
          <p:cNvSpPr txBox="1"/>
          <p:nvPr/>
        </p:nvSpPr>
        <p:spPr>
          <a:xfrm>
            <a:off x="6931735" y="6073405"/>
            <a:ext cx="2421255" cy="193040"/>
          </a:xfrm>
          <a:prstGeom prst="rect">
            <a:avLst/>
          </a:prstGeom>
        </p:spPr>
        <p:txBody>
          <a:bodyPr vert="horz" wrap="square" lIns="0" tIns="12700" rIns="0" bIns="0" rtlCol="0">
            <a:spAutoFit/>
          </a:bodyPr>
          <a:lstStyle/>
          <a:p>
            <a:pPr marL="12700">
              <a:lnSpc>
                <a:spcPct val="100000"/>
              </a:lnSpc>
              <a:spcBef>
                <a:spcPts val="100"/>
              </a:spcBef>
              <a:tabLst>
                <a:tab pos="441325" algn="l"/>
                <a:tab pos="1430020" algn="l"/>
              </a:tabLst>
            </a:pPr>
            <a:r>
              <a:rPr sz="1100" dirty="0">
                <a:solidFill>
                  <a:srgbClr val="353535"/>
                </a:solidFill>
                <a:latin typeface="Arial Unicode MS" panose="020B0604020202020204" charset="-122"/>
                <a:cs typeface="Arial Unicode MS" panose="020B0604020202020204" charset="-122"/>
              </a:rPr>
              <a:t>佣金	在线营销服务	其他服务及销售</a:t>
            </a:r>
            <a:endParaRPr sz="1100">
              <a:latin typeface="Arial Unicode MS" panose="020B0604020202020204" charset="-122"/>
              <a:cs typeface="Arial Unicode MS" panose="020B0604020202020204" charset="-122"/>
            </a:endParaRPr>
          </a:p>
        </p:txBody>
      </p:sp>
      <p:grpSp>
        <p:nvGrpSpPr>
          <p:cNvPr id="230" name="object 230"/>
          <p:cNvGrpSpPr/>
          <p:nvPr/>
        </p:nvGrpSpPr>
        <p:grpSpPr>
          <a:xfrm>
            <a:off x="8243988" y="6136818"/>
            <a:ext cx="85090" cy="85090"/>
            <a:chOff x="8243988" y="6136818"/>
            <a:chExt cx="85090" cy="85090"/>
          </a:xfrm>
        </p:grpSpPr>
        <p:sp>
          <p:nvSpPr>
            <p:cNvPr id="231" name="object 231"/>
            <p:cNvSpPr/>
            <p:nvPr/>
          </p:nvSpPr>
          <p:spPr>
            <a:xfrm>
              <a:off x="8248750"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232" name="object 232"/>
            <p:cNvSpPr/>
            <p:nvPr/>
          </p:nvSpPr>
          <p:spPr>
            <a:xfrm>
              <a:off x="8248750" y="6141580"/>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F2F2F2"/>
            </a:solidFill>
          </p:spPr>
          <p:txBody>
            <a:bodyPr wrap="square" lIns="0" tIns="0" rIns="0" bIns="0" rtlCol="0"/>
            <a:lstStyle/>
            <a:p/>
          </p:txBody>
        </p:sp>
        <p:sp>
          <p:nvSpPr>
            <p:cNvPr id="233" name="object 233"/>
            <p:cNvSpPr/>
            <p:nvPr/>
          </p:nvSpPr>
          <p:spPr>
            <a:xfrm>
              <a:off x="8248750" y="6141580"/>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sp>
        <p:nvSpPr>
          <p:cNvPr id="234" name="object 234"/>
          <p:cNvSpPr txBox="1"/>
          <p:nvPr/>
        </p:nvSpPr>
        <p:spPr>
          <a:xfrm>
            <a:off x="335777" y="1651158"/>
            <a:ext cx="6836409" cy="193040"/>
          </a:xfrm>
          <a:prstGeom prst="rect">
            <a:avLst/>
          </a:prstGeom>
        </p:spPr>
        <p:txBody>
          <a:bodyPr vert="horz" wrap="square" lIns="0" tIns="12700" rIns="0" bIns="0" rtlCol="0">
            <a:spAutoFit/>
          </a:bodyPr>
          <a:lstStyle/>
          <a:p>
            <a:pPr marL="12700">
              <a:lnSpc>
                <a:spcPct val="100000"/>
              </a:lnSpc>
              <a:spcBef>
                <a:spcPts val="100"/>
              </a:spcBef>
              <a:tabLst>
                <a:tab pos="6031865" algn="l"/>
              </a:tabLst>
            </a:pPr>
            <a:r>
              <a:rPr sz="1100" b="1" spc="-70" dirty="0">
                <a:latin typeface="Microsoft YaHei"/>
                <a:cs typeface="Microsoft YaHei"/>
              </a:rPr>
              <a:t>[</a:t>
            </a:r>
            <a:r>
              <a:rPr sz="1100" b="1" dirty="0">
                <a:latin typeface="Microsoft YaHei"/>
                <a:cs typeface="Microsoft YaHei"/>
              </a:rPr>
              <a:t>单位：十亿元</a:t>
            </a:r>
            <a:r>
              <a:rPr sz="1100" b="1" spc="-65" dirty="0">
                <a:latin typeface="Microsoft YaHei"/>
                <a:cs typeface="Microsoft YaHei"/>
              </a:rPr>
              <a:t>]</a:t>
            </a:r>
            <a:r>
              <a:rPr sz="1100" b="1" dirty="0">
                <a:latin typeface="Microsoft YaHei"/>
                <a:cs typeface="Microsoft YaHei"/>
              </a:rPr>
              <a:t>	</a:t>
            </a:r>
            <a:r>
              <a:rPr sz="1100" b="1" spc="-70" dirty="0">
                <a:latin typeface="Microsoft YaHei"/>
                <a:cs typeface="Microsoft YaHei"/>
              </a:rPr>
              <a:t>[</a:t>
            </a:r>
            <a:r>
              <a:rPr sz="1100" b="1" dirty="0">
                <a:latin typeface="Microsoft YaHei"/>
                <a:cs typeface="Microsoft YaHei"/>
              </a:rPr>
              <a:t>单位：亿元</a:t>
            </a:r>
            <a:r>
              <a:rPr sz="1100" b="1" spc="-65" dirty="0">
                <a:latin typeface="Microsoft YaHei"/>
                <a:cs typeface="Microsoft YaHei"/>
              </a:rPr>
              <a:t>]</a:t>
            </a:r>
            <a:endParaRPr sz="1100">
              <a:latin typeface="Microsoft YaHei"/>
              <a:cs typeface="Microsoft YaHei"/>
            </a:endParaRPr>
          </a:p>
        </p:txBody>
      </p:sp>
      <p:sp>
        <p:nvSpPr>
          <p:cNvPr id="235" name="object 235"/>
          <p:cNvSpPr txBox="1"/>
          <p:nvPr/>
        </p:nvSpPr>
        <p:spPr>
          <a:xfrm>
            <a:off x="335778" y="6406035"/>
            <a:ext cx="32385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来源：美团招股书，美团年报，头豹研究院编辑整理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236" name="object 236"/>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22</a:t>
            </a:r>
            <a:endParaRPr sz="1050">
              <a:latin typeface="Microsoft YaHei"/>
              <a:cs typeface="Microsoft YaHei"/>
            </a:endParaRPr>
          </a:p>
        </p:txBody>
      </p:sp>
      <p:sp>
        <p:nvSpPr>
          <p:cNvPr id="237" name="object 237"/>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238" name="object 238"/>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5"/>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602815" y="2127249"/>
            <a:ext cx="7192009" cy="4152900"/>
            <a:chOff x="602815" y="2127249"/>
            <a:chExt cx="7192009" cy="4152900"/>
          </a:xfrm>
        </p:grpSpPr>
        <p:sp>
          <p:nvSpPr>
            <p:cNvPr id="3" name="object 3"/>
            <p:cNvSpPr/>
            <p:nvPr/>
          </p:nvSpPr>
          <p:spPr>
            <a:xfrm>
              <a:off x="2536827" y="4165600"/>
              <a:ext cx="724535" cy="1170940"/>
            </a:xfrm>
            <a:custGeom>
              <a:avLst/>
              <a:gdLst/>
              <a:ahLst/>
              <a:cxnLst/>
              <a:rect l="l" t="t" r="r" b="b"/>
              <a:pathLst>
                <a:path w="724535" h="1170939">
                  <a:moveTo>
                    <a:pt x="12700" y="1119683"/>
                  </a:moveTo>
                  <a:lnTo>
                    <a:pt x="12700" y="1170483"/>
                  </a:lnTo>
                  <a:lnTo>
                    <a:pt x="0" y="1170483"/>
                  </a:lnTo>
                  <a:lnTo>
                    <a:pt x="0" y="1119683"/>
                  </a:lnTo>
                  <a:lnTo>
                    <a:pt x="12700" y="1119683"/>
                  </a:lnTo>
                  <a:close/>
                </a:path>
                <a:path w="724535" h="1170939">
                  <a:moveTo>
                    <a:pt x="12700" y="1030783"/>
                  </a:moveTo>
                  <a:lnTo>
                    <a:pt x="12700" y="1081583"/>
                  </a:lnTo>
                  <a:lnTo>
                    <a:pt x="0" y="1081583"/>
                  </a:lnTo>
                  <a:lnTo>
                    <a:pt x="0" y="1030783"/>
                  </a:lnTo>
                  <a:lnTo>
                    <a:pt x="12700" y="1030783"/>
                  </a:lnTo>
                  <a:close/>
                </a:path>
                <a:path w="724535" h="1170939">
                  <a:moveTo>
                    <a:pt x="12700" y="941883"/>
                  </a:moveTo>
                  <a:lnTo>
                    <a:pt x="12700" y="992683"/>
                  </a:lnTo>
                  <a:lnTo>
                    <a:pt x="0" y="992683"/>
                  </a:lnTo>
                  <a:lnTo>
                    <a:pt x="0" y="941883"/>
                  </a:lnTo>
                  <a:lnTo>
                    <a:pt x="12700" y="941883"/>
                  </a:lnTo>
                  <a:close/>
                </a:path>
                <a:path w="724535" h="1170939">
                  <a:moveTo>
                    <a:pt x="12700" y="852983"/>
                  </a:moveTo>
                  <a:lnTo>
                    <a:pt x="12700" y="903783"/>
                  </a:lnTo>
                  <a:lnTo>
                    <a:pt x="0" y="903783"/>
                  </a:lnTo>
                  <a:lnTo>
                    <a:pt x="0" y="852983"/>
                  </a:lnTo>
                  <a:lnTo>
                    <a:pt x="12700" y="852983"/>
                  </a:lnTo>
                  <a:close/>
                </a:path>
                <a:path w="724535" h="1170939">
                  <a:moveTo>
                    <a:pt x="12700" y="764083"/>
                  </a:moveTo>
                  <a:lnTo>
                    <a:pt x="12700" y="814883"/>
                  </a:lnTo>
                  <a:lnTo>
                    <a:pt x="0" y="814883"/>
                  </a:lnTo>
                  <a:lnTo>
                    <a:pt x="0" y="764083"/>
                  </a:lnTo>
                  <a:lnTo>
                    <a:pt x="12700" y="764083"/>
                  </a:lnTo>
                  <a:close/>
                </a:path>
                <a:path w="724535" h="1170939">
                  <a:moveTo>
                    <a:pt x="12700" y="675183"/>
                  </a:moveTo>
                  <a:lnTo>
                    <a:pt x="12700" y="725983"/>
                  </a:lnTo>
                  <a:lnTo>
                    <a:pt x="0" y="725983"/>
                  </a:lnTo>
                  <a:lnTo>
                    <a:pt x="0" y="675183"/>
                  </a:lnTo>
                  <a:lnTo>
                    <a:pt x="12700" y="675183"/>
                  </a:lnTo>
                  <a:close/>
                </a:path>
                <a:path w="724535" h="1170939">
                  <a:moveTo>
                    <a:pt x="12700" y="586283"/>
                  </a:moveTo>
                  <a:lnTo>
                    <a:pt x="12700" y="637083"/>
                  </a:lnTo>
                  <a:lnTo>
                    <a:pt x="0" y="637083"/>
                  </a:lnTo>
                  <a:lnTo>
                    <a:pt x="0" y="586283"/>
                  </a:lnTo>
                  <a:lnTo>
                    <a:pt x="12700" y="586283"/>
                  </a:lnTo>
                  <a:close/>
                </a:path>
                <a:path w="724535" h="1170939">
                  <a:moveTo>
                    <a:pt x="12700" y="497383"/>
                  </a:moveTo>
                  <a:lnTo>
                    <a:pt x="12700" y="548183"/>
                  </a:lnTo>
                  <a:lnTo>
                    <a:pt x="0" y="548183"/>
                  </a:lnTo>
                  <a:lnTo>
                    <a:pt x="0" y="497383"/>
                  </a:lnTo>
                  <a:lnTo>
                    <a:pt x="12700" y="497383"/>
                  </a:lnTo>
                  <a:close/>
                </a:path>
                <a:path w="724535" h="1170939">
                  <a:moveTo>
                    <a:pt x="12700" y="408483"/>
                  </a:moveTo>
                  <a:lnTo>
                    <a:pt x="12700" y="459283"/>
                  </a:lnTo>
                  <a:lnTo>
                    <a:pt x="0" y="459283"/>
                  </a:lnTo>
                  <a:lnTo>
                    <a:pt x="0" y="408483"/>
                  </a:lnTo>
                  <a:lnTo>
                    <a:pt x="12700" y="408483"/>
                  </a:lnTo>
                  <a:close/>
                </a:path>
                <a:path w="724535" h="1170939">
                  <a:moveTo>
                    <a:pt x="12700" y="319583"/>
                  </a:moveTo>
                  <a:lnTo>
                    <a:pt x="12700" y="370383"/>
                  </a:lnTo>
                  <a:lnTo>
                    <a:pt x="0" y="370383"/>
                  </a:lnTo>
                  <a:lnTo>
                    <a:pt x="0" y="319583"/>
                  </a:lnTo>
                  <a:lnTo>
                    <a:pt x="12700" y="319583"/>
                  </a:lnTo>
                  <a:close/>
                </a:path>
                <a:path w="724535" h="1170939">
                  <a:moveTo>
                    <a:pt x="12700" y="230683"/>
                  </a:moveTo>
                  <a:lnTo>
                    <a:pt x="12700" y="281483"/>
                  </a:lnTo>
                  <a:lnTo>
                    <a:pt x="0" y="281483"/>
                  </a:lnTo>
                  <a:lnTo>
                    <a:pt x="0" y="230683"/>
                  </a:lnTo>
                  <a:lnTo>
                    <a:pt x="12700" y="230683"/>
                  </a:lnTo>
                  <a:close/>
                </a:path>
                <a:path w="724535" h="1170939">
                  <a:moveTo>
                    <a:pt x="12700" y="141783"/>
                  </a:moveTo>
                  <a:lnTo>
                    <a:pt x="12700" y="192583"/>
                  </a:lnTo>
                  <a:lnTo>
                    <a:pt x="0" y="192583"/>
                  </a:lnTo>
                  <a:lnTo>
                    <a:pt x="0" y="141783"/>
                  </a:lnTo>
                  <a:lnTo>
                    <a:pt x="12700" y="141783"/>
                  </a:lnTo>
                  <a:close/>
                </a:path>
                <a:path w="724535" h="1170939">
                  <a:moveTo>
                    <a:pt x="12700" y="52883"/>
                  </a:moveTo>
                  <a:lnTo>
                    <a:pt x="12700" y="103683"/>
                  </a:lnTo>
                  <a:lnTo>
                    <a:pt x="0" y="103683"/>
                  </a:lnTo>
                  <a:lnTo>
                    <a:pt x="0" y="52883"/>
                  </a:lnTo>
                  <a:lnTo>
                    <a:pt x="12700" y="52883"/>
                  </a:lnTo>
                  <a:close/>
                </a:path>
                <a:path w="724535" h="1170939">
                  <a:moveTo>
                    <a:pt x="80466" y="31750"/>
                  </a:moveTo>
                  <a:lnTo>
                    <a:pt x="80466" y="44450"/>
                  </a:lnTo>
                  <a:lnTo>
                    <a:pt x="29666" y="44450"/>
                  </a:lnTo>
                  <a:lnTo>
                    <a:pt x="29666" y="31750"/>
                  </a:lnTo>
                  <a:lnTo>
                    <a:pt x="80466" y="31750"/>
                  </a:lnTo>
                  <a:close/>
                </a:path>
                <a:path w="724535" h="1170939">
                  <a:moveTo>
                    <a:pt x="169366" y="31750"/>
                  </a:moveTo>
                  <a:lnTo>
                    <a:pt x="169366" y="44450"/>
                  </a:lnTo>
                  <a:lnTo>
                    <a:pt x="118566" y="44450"/>
                  </a:lnTo>
                  <a:lnTo>
                    <a:pt x="118566" y="31750"/>
                  </a:lnTo>
                  <a:lnTo>
                    <a:pt x="169366" y="31750"/>
                  </a:lnTo>
                  <a:close/>
                </a:path>
                <a:path w="724535" h="1170939">
                  <a:moveTo>
                    <a:pt x="258266" y="31750"/>
                  </a:moveTo>
                  <a:lnTo>
                    <a:pt x="258266" y="44450"/>
                  </a:lnTo>
                  <a:lnTo>
                    <a:pt x="207466" y="44450"/>
                  </a:lnTo>
                  <a:lnTo>
                    <a:pt x="207466" y="31750"/>
                  </a:lnTo>
                  <a:lnTo>
                    <a:pt x="258266" y="31750"/>
                  </a:lnTo>
                  <a:close/>
                </a:path>
                <a:path w="724535" h="1170939">
                  <a:moveTo>
                    <a:pt x="347166" y="31750"/>
                  </a:moveTo>
                  <a:lnTo>
                    <a:pt x="347166" y="44450"/>
                  </a:lnTo>
                  <a:lnTo>
                    <a:pt x="296366" y="44450"/>
                  </a:lnTo>
                  <a:lnTo>
                    <a:pt x="296366" y="31750"/>
                  </a:lnTo>
                  <a:lnTo>
                    <a:pt x="347166" y="31750"/>
                  </a:lnTo>
                  <a:close/>
                </a:path>
                <a:path w="724535" h="1170939">
                  <a:moveTo>
                    <a:pt x="436066" y="31750"/>
                  </a:moveTo>
                  <a:lnTo>
                    <a:pt x="436066" y="44450"/>
                  </a:lnTo>
                  <a:lnTo>
                    <a:pt x="385266" y="44450"/>
                  </a:lnTo>
                  <a:lnTo>
                    <a:pt x="385266" y="31750"/>
                  </a:lnTo>
                  <a:lnTo>
                    <a:pt x="436066" y="31750"/>
                  </a:lnTo>
                  <a:close/>
                </a:path>
                <a:path w="724535" h="1170939">
                  <a:moveTo>
                    <a:pt x="524966" y="31750"/>
                  </a:moveTo>
                  <a:lnTo>
                    <a:pt x="524966" y="44450"/>
                  </a:lnTo>
                  <a:lnTo>
                    <a:pt x="474166" y="44450"/>
                  </a:lnTo>
                  <a:lnTo>
                    <a:pt x="474166" y="31750"/>
                  </a:lnTo>
                  <a:lnTo>
                    <a:pt x="524966" y="31750"/>
                  </a:lnTo>
                  <a:close/>
                </a:path>
                <a:path w="724535" h="1170939">
                  <a:moveTo>
                    <a:pt x="613866" y="31750"/>
                  </a:moveTo>
                  <a:lnTo>
                    <a:pt x="613866" y="44450"/>
                  </a:lnTo>
                  <a:lnTo>
                    <a:pt x="563066" y="44450"/>
                  </a:lnTo>
                  <a:lnTo>
                    <a:pt x="563066" y="31750"/>
                  </a:lnTo>
                  <a:lnTo>
                    <a:pt x="613866" y="31750"/>
                  </a:lnTo>
                  <a:close/>
                </a:path>
                <a:path w="724535" h="1170939">
                  <a:moveTo>
                    <a:pt x="723931" y="38100"/>
                  </a:moveTo>
                  <a:lnTo>
                    <a:pt x="647731" y="76200"/>
                  </a:lnTo>
                  <a:lnTo>
                    <a:pt x="647731" y="0"/>
                  </a:lnTo>
                  <a:lnTo>
                    <a:pt x="651966" y="2117"/>
                  </a:lnTo>
                  <a:lnTo>
                    <a:pt x="651966" y="44450"/>
                  </a:lnTo>
                  <a:lnTo>
                    <a:pt x="689641" y="44450"/>
                  </a:lnTo>
                  <a:lnTo>
                    <a:pt x="689641" y="20955"/>
                  </a:lnTo>
                  <a:lnTo>
                    <a:pt x="723931" y="38100"/>
                  </a:lnTo>
                  <a:close/>
                </a:path>
                <a:path w="724535" h="1170939">
                  <a:moveTo>
                    <a:pt x="689641" y="31750"/>
                  </a:moveTo>
                  <a:lnTo>
                    <a:pt x="689641" y="44450"/>
                  </a:lnTo>
                  <a:lnTo>
                    <a:pt x="651966" y="44450"/>
                  </a:lnTo>
                  <a:lnTo>
                    <a:pt x="651966" y="31750"/>
                  </a:lnTo>
                  <a:lnTo>
                    <a:pt x="689641" y="31750"/>
                  </a:lnTo>
                  <a:close/>
                </a:path>
                <a:path w="724535" h="1170939">
                  <a:moveTo>
                    <a:pt x="689641" y="20955"/>
                  </a:moveTo>
                  <a:lnTo>
                    <a:pt x="689641" y="31750"/>
                  </a:lnTo>
                  <a:lnTo>
                    <a:pt x="651966" y="31750"/>
                  </a:lnTo>
                  <a:lnTo>
                    <a:pt x="651966" y="2117"/>
                  </a:lnTo>
                  <a:lnTo>
                    <a:pt x="689641" y="20955"/>
                  </a:lnTo>
                  <a:close/>
                </a:path>
              </a:pathLst>
            </a:custGeom>
            <a:solidFill>
              <a:srgbClr val="BFBFBF"/>
            </a:solidFill>
          </p:spPr>
          <p:txBody>
            <a:bodyPr wrap="square" lIns="0" tIns="0" rIns="0" bIns="0" rtlCol="0"/>
            <a:lstStyle/>
            <a:p/>
          </p:txBody>
        </p:sp>
        <p:sp>
          <p:nvSpPr>
            <p:cNvPr id="4" name="object 4"/>
            <p:cNvSpPr/>
            <p:nvPr/>
          </p:nvSpPr>
          <p:spPr>
            <a:xfrm>
              <a:off x="3260759" y="2133599"/>
              <a:ext cx="4527550" cy="4140200"/>
            </a:xfrm>
            <a:custGeom>
              <a:avLst/>
              <a:gdLst/>
              <a:ahLst/>
              <a:cxnLst/>
              <a:rect l="l" t="t" r="r" b="b"/>
              <a:pathLst>
                <a:path w="4527550" h="4140200">
                  <a:moveTo>
                    <a:pt x="0" y="0"/>
                  </a:moveTo>
                  <a:lnTo>
                    <a:pt x="4527515" y="0"/>
                  </a:lnTo>
                  <a:lnTo>
                    <a:pt x="4527515" y="4140198"/>
                  </a:lnTo>
                  <a:lnTo>
                    <a:pt x="0" y="4140198"/>
                  </a:lnTo>
                  <a:lnTo>
                    <a:pt x="0" y="0"/>
                  </a:lnTo>
                  <a:close/>
                </a:path>
              </a:pathLst>
            </a:custGeom>
            <a:ln w="12700">
              <a:solidFill>
                <a:srgbClr val="D9D9D9"/>
              </a:solidFill>
              <a:prstDash val="sysDash"/>
            </a:ln>
          </p:spPr>
          <p:txBody>
            <a:bodyPr wrap="square" lIns="0" tIns="0" rIns="0" bIns="0" rtlCol="0"/>
            <a:lstStyle/>
            <a:p/>
          </p:txBody>
        </p:sp>
        <p:sp>
          <p:nvSpPr>
            <p:cNvPr id="5" name="object 5"/>
            <p:cNvSpPr/>
            <p:nvPr/>
          </p:nvSpPr>
          <p:spPr>
            <a:xfrm>
              <a:off x="607578" y="5275934"/>
              <a:ext cx="2085975" cy="455295"/>
            </a:xfrm>
            <a:custGeom>
              <a:avLst/>
              <a:gdLst/>
              <a:ahLst/>
              <a:cxnLst/>
              <a:rect l="l" t="t" r="r" b="b"/>
              <a:pathLst>
                <a:path w="2085975" h="455295">
                  <a:moveTo>
                    <a:pt x="2085366" y="454852"/>
                  </a:moveTo>
                  <a:lnTo>
                    <a:pt x="0" y="454852"/>
                  </a:lnTo>
                  <a:lnTo>
                    <a:pt x="0" y="0"/>
                  </a:lnTo>
                  <a:lnTo>
                    <a:pt x="2085366" y="0"/>
                  </a:lnTo>
                  <a:lnTo>
                    <a:pt x="2085366" y="454852"/>
                  </a:lnTo>
                  <a:close/>
                </a:path>
              </a:pathLst>
            </a:custGeom>
            <a:solidFill>
              <a:srgbClr val="899397"/>
            </a:solidFill>
          </p:spPr>
          <p:txBody>
            <a:bodyPr wrap="square" lIns="0" tIns="0" rIns="0" bIns="0" rtlCol="0"/>
            <a:lstStyle/>
            <a:p/>
          </p:txBody>
        </p:sp>
        <p:sp>
          <p:nvSpPr>
            <p:cNvPr id="6" name="object 6"/>
            <p:cNvSpPr/>
            <p:nvPr/>
          </p:nvSpPr>
          <p:spPr>
            <a:xfrm>
              <a:off x="607578" y="5275934"/>
              <a:ext cx="2085975" cy="455295"/>
            </a:xfrm>
            <a:custGeom>
              <a:avLst/>
              <a:gdLst/>
              <a:ahLst/>
              <a:cxnLst/>
              <a:rect l="l" t="t" r="r" b="b"/>
              <a:pathLst>
                <a:path w="2085975" h="455295">
                  <a:moveTo>
                    <a:pt x="0" y="0"/>
                  </a:moveTo>
                  <a:lnTo>
                    <a:pt x="2085366" y="0"/>
                  </a:lnTo>
                  <a:lnTo>
                    <a:pt x="2085366" y="454852"/>
                  </a:lnTo>
                  <a:lnTo>
                    <a:pt x="0" y="454852"/>
                  </a:lnTo>
                  <a:lnTo>
                    <a:pt x="0" y="0"/>
                  </a:lnTo>
                  <a:close/>
                </a:path>
              </a:pathLst>
            </a:custGeom>
            <a:ln w="3175">
              <a:solidFill>
                <a:srgbClr val="000000"/>
              </a:solidFill>
            </a:ln>
          </p:spPr>
          <p:txBody>
            <a:bodyPr wrap="square" lIns="0" tIns="0" rIns="0" bIns="0" rtlCol="0"/>
            <a:lstStyle/>
            <a:p/>
          </p:txBody>
        </p:sp>
        <p:sp>
          <p:nvSpPr>
            <p:cNvPr id="7" name="object 7"/>
            <p:cNvSpPr/>
            <p:nvPr/>
          </p:nvSpPr>
          <p:spPr>
            <a:xfrm>
              <a:off x="607578" y="5275934"/>
              <a:ext cx="2085975" cy="455295"/>
            </a:xfrm>
            <a:custGeom>
              <a:avLst/>
              <a:gdLst/>
              <a:ahLst/>
              <a:cxnLst/>
              <a:rect l="l" t="t" r="r" b="b"/>
              <a:pathLst>
                <a:path w="2085975" h="455295">
                  <a:moveTo>
                    <a:pt x="2085366" y="454852"/>
                  </a:moveTo>
                  <a:lnTo>
                    <a:pt x="0" y="454852"/>
                  </a:lnTo>
                  <a:lnTo>
                    <a:pt x="0" y="0"/>
                  </a:lnTo>
                  <a:lnTo>
                    <a:pt x="2085366" y="0"/>
                  </a:lnTo>
                  <a:lnTo>
                    <a:pt x="2085366" y="454852"/>
                  </a:lnTo>
                  <a:close/>
                </a:path>
              </a:pathLst>
            </a:custGeom>
            <a:solidFill>
              <a:srgbClr val="000000"/>
            </a:solidFill>
          </p:spPr>
          <p:txBody>
            <a:bodyPr wrap="square" lIns="0" tIns="0" rIns="0" bIns="0" rtlCol="0"/>
            <a:lstStyle/>
            <a:p/>
          </p:txBody>
        </p:sp>
        <p:sp>
          <p:nvSpPr>
            <p:cNvPr id="8" name="object 8"/>
            <p:cNvSpPr/>
            <p:nvPr/>
          </p:nvSpPr>
          <p:spPr>
            <a:xfrm>
              <a:off x="607578" y="3001674"/>
              <a:ext cx="2085975" cy="2729230"/>
            </a:xfrm>
            <a:custGeom>
              <a:avLst/>
              <a:gdLst/>
              <a:ahLst/>
              <a:cxnLst/>
              <a:rect l="l" t="t" r="r" b="b"/>
              <a:pathLst>
                <a:path w="2085975" h="2729229">
                  <a:moveTo>
                    <a:pt x="0" y="2274260"/>
                  </a:moveTo>
                  <a:lnTo>
                    <a:pt x="2085366" y="2274260"/>
                  </a:lnTo>
                  <a:lnTo>
                    <a:pt x="2085366" y="2729112"/>
                  </a:lnTo>
                  <a:lnTo>
                    <a:pt x="0" y="2729112"/>
                  </a:lnTo>
                  <a:lnTo>
                    <a:pt x="0" y="2274260"/>
                  </a:lnTo>
                  <a:close/>
                </a:path>
                <a:path w="2085975" h="2729229">
                  <a:moveTo>
                    <a:pt x="0" y="1137130"/>
                  </a:moveTo>
                  <a:lnTo>
                    <a:pt x="356433" y="1137130"/>
                  </a:lnTo>
                  <a:lnTo>
                    <a:pt x="356433" y="1591982"/>
                  </a:lnTo>
                  <a:lnTo>
                    <a:pt x="0" y="1591982"/>
                  </a:lnTo>
                  <a:lnTo>
                    <a:pt x="0" y="1137130"/>
                  </a:lnTo>
                  <a:close/>
                </a:path>
                <a:path w="2085975" h="2729229">
                  <a:moveTo>
                    <a:pt x="0" y="0"/>
                  </a:moveTo>
                  <a:lnTo>
                    <a:pt x="148766" y="0"/>
                  </a:lnTo>
                  <a:lnTo>
                    <a:pt x="148766" y="454852"/>
                  </a:lnTo>
                  <a:lnTo>
                    <a:pt x="0" y="454852"/>
                  </a:lnTo>
                  <a:lnTo>
                    <a:pt x="0" y="0"/>
                  </a:lnTo>
                  <a:close/>
                </a:path>
              </a:pathLst>
            </a:custGeom>
            <a:ln w="9525">
              <a:solidFill>
                <a:srgbClr val="000000"/>
              </a:solidFill>
            </a:ln>
          </p:spPr>
          <p:txBody>
            <a:bodyPr wrap="square" lIns="0" tIns="0" rIns="0" bIns="0" rtlCol="0"/>
            <a:lstStyle/>
            <a:p/>
          </p:txBody>
        </p:sp>
        <p:sp>
          <p:nvSpPr>
            <p:cNvPr id="9" name="object 9"/>
            <p:cNvSpPr/>
            <p:nvPr/>
          </p:nvSpPr>
          <p:spPr>
            <a:xfrm>
              <a:off x="607578" y="2660535"/>
              <a:ext cx="0" cy="3411854"/>
            </a:xfrm>
            <a:custGeom>
              <a:avLst/>
              <a:gdLst/>
              <a:ahLst/>
              <a:cxnLst/>
              <a:rect l="l" t="t" r="r" b="b"/>
              <a:pathLst>
                <a:path h="3411854">
                  <a:moveTo>
                    <a:pt x="0" y="3411390"/>
                  </a:moveTo>
                  <a:lnTo>
                    <a:pt x="0" y="0"/>
                  </a:lnTo>
                </a:path>
              </a:pathLst>
            </a:custGeom>
            <a:solidFill>
              <a:srgbClr val="000000"/>
            </a:solidFill>
          </p:spPr>
          <p:txBody>
            <a:bodyPr wrap="square" lIns="0" tIns="0" rIns="0" bIns="0" rtlCol="0"/>
            <a:lstStyle/>
            <a:p/>
          </p:txBody>
        </p:sp>
        <p:sp>
          <p:nvSpPr>
            <p:cNvPr id="10" name="object 10"/>
            <p:cNvSpPr/>
            <p:nvPr/>
          </p:nvSpPr>
          <p:spPr>
            <a:xfrm>
              <a:off x="607578" y="2660535"/>
              <a:ext cx="0" cy="3411854"/>
            </a:xfrm>
            <a:custGeom>
              <a:avLst/>
              <a:gdLst/>
              <a:ahLst/>
              <a:cxnLst/>
              <a:rect l="l" t="t" r="r" b="b"/>
              <a:pathLst>
                <a:path h="3411854">
                  <a:moveTo>
                    <a:pt x="0" y="0"/>
                  </a:moveTo>
                  <a:lnTo>
                    <a:pt x="0" y="3411390"/>
                  </a:lnTo>
                </a:path>
              </a:pathLst>
            </a:custGeom>
            <a:ln w="9525">
              <a:solidFill>
                <a:srgbClr val="ADB4B7"/>
              </a:solidFill>
            </a:ln>
          </p:spPr>
          <p:txBody>
            <a:bodyPr wrap="square" lIns="0" tIns="0" rIns="0" bIns="0" rtlCol="0"/>
            <a:lstStyle/>
            <a:p/>
          </p:txBody>
        </p:sp>
      </p:grpSp>
      <p:sp>
        <p:nvSpPr>
          <p:cNvPr id="11" name="object 11"/>
          <p:cNvSpPr txBox="1">
            <a:spLocks noGrp="1"/>
          </p:cNvSpPr>
          <p:nvPr>
            <p:ph type="title"/>
          </p:nvPr>
        </p:nvSpPr>
        <p:spPr>
          <a:xfrm>
            <a:off x="312740" y="69472"/>
            <a:ext cx="59766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——到店、酒店及旅游（</a:t>
            </a:r>
            <a:r>
              <a:rPr spc="-145" dirty="0"/>
              <a:t>2/</a:t>
            </a:r>
            <a:r>
              <a:rPr spc="-160" dirty="0"/>
              <a:t>3</a:t>
            </a:r>
            <a:r>
              <a:rPr dirty="0"/>
              <a:t>）</a:t>
            </a:r>
            <a:endParaRPr dirty="0"/>
          </a:p>
        </p:txBody>
      </p:sp>
      <p:sp>
        <p:nvSpPr>
          <p:cNvPr id="12" name="object 12"/>
          <p:cNvSpPr txBox="1"/>
          <p:nvPr/>
        </p:nvSpPr>
        <p:spPr>
          <a:xfrm>
            <a:off x="313033" y="432336"/>
            <a:ext cx="1145540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美团到店业务的主要收入是交易佣金与线上营销服务，其中，在线上营销服务方面，随着人工智能与大 数据提升营销服务有效性，商家投放广告的意愿度提高，预计</a:t>
            </a:r>
            <a:r>
              <a:rPr sz="2000" spc="-65" dirty="0">
                <a:solidFill>
                  <a:srgbClr val="9A0000"/>
                </a:solidFill>
                <a:latin typeface="Arial Unicode MS" panose="020B0604020202020204" charset="-122"/>
                <a:cs typeface="Arial Unicode MS" panose="020B0604020202020204" charset="-122"/>
              </a:rPr>
              <a:t>2030</a:t>
            </a:r>
            <a:r>
              <a:rPr sz="2000" dirty="0">
                <a:solidFill>
                  <a:srgbClr val="9A0000"/>
                </a:solidFill>
                <a:latin typeface="Arial Unicode MS" panose="020B0604020202020204" charset="-122"/>
                <a:cs typeface="Arial Unicode MS" panose="020B0604020202020204" charset="-122"/>
              </a:rPr>
              <a:t>年美团到店广告收入超过</a:t>
            </a:r>
            <a:r>
              <a:rPr sz="2000" spc="-65" dirty="0">
                <a:solidFill>
                  <a:srgbClr val="9A0000"/>
                </a:solidFill>
                <a:latin typeface="Arial Unicode MS" panose="020B0604020202020204" charset="-122"/>
                <a:cs typeface="Arial Unicode MS" panose="020B0604020202020204" charset="-122"/>
              </a:rPr>
              <a:t>700</a:t>
            </a:r>
            <a:r>
              <a:rPr sz="2000" dirty="0">
                <a:solidFill>
                  <a:srgbClr val="9A0000"/>
                </a:solidFill>
                <a:latin typeface="Arial Unicode MS" panose="020B0604020202020204" charset="-122"/>
                <a:cs typeface="Arial Unicode MS" panose="020B0604020202020204" charset="-122"/>
              </a:rPr>
              <a:t>亿元</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82550">
              <a:lnSpc>
                <a:spcPct val="100000"/>
              </a:lnSpc>
              <a:tabLst>
                <a:tab pos="7733030" algn="l"/>
              </a:tabLst>
            </a:pPr>
            <a:r>
              <a:rPr sz="2100" b="1" baseline="2000" dirty="0">
                <a:latin typeface="Microsoft YaHei"/>
                <a:cs typeface="Microsoft YaHei"/>
              </a:rPr>
              <a:t>美团到店月活跃用户数及其商业模式分析</a:t>
            </a:r>
            <a:r>
              <a:rPr sz="2100" b="1" spc="-112" baseline="2000" dirty="0">
                <a:latin typeface="Microsoft YaHei"/>
                <a:cs typeface="Microsoft YaHei"/>
              </a:rPr>
              <a:t>，2020</a:t>
            </a:r>
            <a:r>
              <a:rPr sz="2100" b="1" baseline="2000" dirty="0">
                <a:latin typeface="Microsoft YaHei"/>
                <a:cs typeface="Microsoft YaHei"/>
              </a:rPr>
              <a:t>年	</a:t>
            </a:r>
            <a:r>
              <a:rPr sz="1400" b="1" dirty="0">
                <a:latin typeface="Microsoft YaHei"/>
                <a:cs typeface="Microsoft YaHei"/>
              </a:rPr>
              <a:t>头豹洞察</a:t>
            </a:r>
            <a:endParaRPr sz="1400">
              <a:latin typeface="Microsoft YaHei"/>
              <a:cs typeface="Microsoft YaHei"/>
            </a:endParaRPr>
          </a:p>
        </p:txBody>
      </p:sp>
      <p:sp>
        <p:nvSpPr>
          <p:cNvPr id="13" name="object 13"/>
          <p:cNvSpPr txBox="1"/>
          <p:nvPr/>
        </p:nvSpPr>
        <p:spPr>
          <a:xfrm>
            <a:off x="8048198" y="1808162"/>
            <a:ext cx="3801110" cy="4476750"/>
          </a:xfrm>
          <a:prstGeom prst="rect">
            <a:avLst/>
          </a:prstGeom>
          <a:solidFill>
            <a:srgbClr val="EFEFF1"/>
          </a:solidFill>
        </p:spPr>
        <p:txBody>
          <a:bodyPr vert="horz" wrap="square" lIns="0" tIns="0" rIns="0" bIns="0" rtlCol="0">
            <a:spAutoFit/>
          </a:bodyPr>
          <a:lstStyle/>
          <a:p>
            <a:pPr>
              <a:lnSpc>
                <a:spcPct val="100000"/>
              </a:lnSpc>
            </a:pPr>
            <a:endParaRPr sz="1300">
              <a:latin typeface="Times New Roman" panose="02020603050405020304"/>
              <a:cs typeface="Times New Roman" panose="02020603050405020304"/>
            </a:endParaRPr>
          </a:p>
          <a:p>
            <a:pPr>
              <a:lnSpc>
                <a:spcPct val="100000"/>
              </a:lnSpc>
            </a:pPr>
            <a:endParaRPr sz="1300">
              <a:latin typeface="Times New Roman" panose="02020603050405020304"/>
              <a:cs typeface="Times New Roman" panose="02020603050405020304"/>
            </a:endParaRPr>
          </a:p>
          <a:p>
            <a:pPr>
              <a:lnSpc>
                <a:spcPct val="100000"/>
              </a:lnSpc>
              <a:spcBef>
                <a:spcPts val="10"/>
              </a:spcBef>
            </a:pPr>
            <a:endParaRPr sz="1800">
              <a:latin typeface="Times New Roman" panose="02020603050405020304"/>
              <a:cs typeface="Times New Roman" panose="02020603050405020304"/>
            </a:endParaRPr>
          </a:p>
          <a:p>
            <a:pPr marL="238125" indent="-171450">
              <a:lnSpc>
                <a:spcPct val="100000"/>
              </a:lnSpc>
              <a:buSzPct val="92000"/>
              <a:buFont typeface="Wingdings" panose="05000000000000000000"/>
              <a:buChar char=""/>
              <a:tabLst>
                <a:tab pos="238125" algn="l"/>
              </a:tabLst>
            </a:pPr>
            <a:r>
              <a:rPr sz="1200" b="1" dirty="0">
                <a:solidFill>
                  <a:srgbClr val="970201"/>
                </a:solidFill>
                <a:latin typeface="Microsoft YaHei"/>
                <a:cs typeface="Microsoft YaHei"/>
              </a:rPr>
              <a:t>美团到店业务收入将持续增加：</a:t>
            </a:r>
            <a:endParaRPr sz="1200">
              <a:latin typeface="Microsoft YaHei"/>
              <a:cs typeface="Microsoft YaHei"/>
            </a:endParaRPr>
          </a:p>
          <a:p>
            <a:pPr marL="455930" indent="-389890">
              <a:lnSpc>
                <a:spcPct val="100000"/>
              </a:lnSpc>
              <a:spcBef>
                <a:spcPts val="1035"/>
              </a:spcBef>
              <a:buSzPct val="92000"/>
              <a:buAutoNum type="arabicPlain"/>
              <a:tabLst>
                <a:tab pos="456565" algn="l"/>
              </a:tabLst>
            </a:pPr>
            <a:r>
              <a:rPr sz="1200" b="1" dirty="0">
                <a:latin typeface="Microsoft YaHei"/>
                <a:cs typeface="Microsoft YaHei"/>
              </a:rPr>
              <a:t>本地生活服务市场规模扩大：</a:t>
            </a:r>
            <a:endParaRPr sz="1200">
              <a:latin typeface="Microsoft YaHei"/>
              <a:cs typeface="Microsoft YaHei"/>
            </a:endParaRPr>
          </a:p>
          <a:p>
            <a:pPr marL="66675" marR="68580">
              <a:lnSpc>
                <a:spcPct val="130000"/>
              </a:lnSpc>
            </a:pPr>
            <a:r>
              <a:rPr sz="1200" dirty="0">
                <a:latin typeface="Arial Unicode MS" panose="020B0604020202020204" charset="-122"/>
                <a:cs typeface="Arial Unicode MS" panose="020B0604020202020204" charset="-122"/>
              </a:rPr>
              <a:t>受新技术的持续进步（如云计算、大数据）、消费场景 拓宽</a:t>
            </a:r>
            <a:r>
              <a:rPr sz="1200" spc="1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宅</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懒</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经济推动）等因素驱动，与</a:t>
            </a:r>
            <a:endParaRPr sz="1200">
              <a:latin typeface="Arial Unicode MS" panose="020B0604020202020204" charset="-122"/>
              <a:cs typeface="Arial Unicode MS" panose="020B0604020202020204" charset="-122"/>
            </a:endParaRPr>
          </a:p>
          <a:p>
            <a:pPr marL="66675">
              <a:lnSpc>
                <a:spcPct val="100000"/>
              </a:lnSpc>
              <a:spcBef>
                <a:spcPts val="430"/>
              </a:spcBef>
            </a:pPr>
            <a:r>
              <a:rPr sz="1200" b="1" dirty="0">
                <a:latin typeface="Microsoft YaHei"/>
                <a:cs typeface="Microsoft YaHei"/>
              </a:rPr>
              <a:t>美团相关的本地生活服务</a:t>
            </a:r>
            <a:endParaRPr sz="1200">
              <a:latin typeface="Microsoft YaHei"/>
              <a:cs typeface="Microsoft YaHei"/>
            </a:endParaRPr>
          </a:p>
          <a:p>
            <a:pPr marL="66675" marR="68580">
              <a:lnSpc>
                <a:spcPct val="130000"/>
              </a:lnSpc>
            </a:pPr>
            <a:r>
              <a:rPr sz="1200" dirty="0">
                <a:latin typeface="Arial Unicode MS" panose="020B0604020202020204" charset="-122"/>
                <a:cs typeface="Arial Unicode MS" panose="020B0604020202020204" charset="-122"/>
              </a:rPr>
              <a:t>（主要为餐饮、美业、医美、休闲娱乐、洗浴、按摩、 婚庆、亲子、健身）</a:t>
            </a:r>
            <a:endParaRPr sz="1200">
              <a:latin typeface="Arial Unicode MS" panose="020B0604020202020204" charset="-122"/>
              <a:cs typeface="Arial Unicode MS" panose="020B0604020202020204" charset="-122"/>
            </a:endParaRPr>
          </a:p>
          <a:p>
            <a:pPr marL="66675">
              <a:lnSpc>
                <a:spcPct val="100000"/>
              </a:lnSpc>
              <a:spcBef>
                <a:spcPts val="435"/>
              </a:spcBef>
            </a:pPr>
            <a:r>
              <a:rPr sz="1200" b="1" dirty="0">
                <a:latin typeface="Microsoft YaHei"/>
                <a:cs typeface="Microsoft YaHei"/>
              </a:rPr>
              <a:t>行业市场规模将持续扩大，预计</a:t>
            </a:r>
            <a:r>
              <a:rPr sz="1200" b="1" spc="-85" dirty="0">
                <a:latin typeface="Microsoft YaHei"/>
                <a:cs typeface="Microsoft YaHei"/>
              </a:rPr>
              <a:t>2030</a:t>
            </a:r>
            <a:r>
              <a:rPr sz="1200" b="1" dirty="0">
                <a:latin typeface="Microsoft YaHei"/>
                <a:cs typeface="Microsoft YaHei"/>
              </a:rPr>
              <a:t>年超过</a:t>
            </a:r>
            <a:r>
              <a:rPr sz="1200" b="1" spc="-85" dirty="0">
                <a:solidFill>
                  <a:srgbClr val="970201"/>
                </a:solidFill>
                <a:latin typeface="Microsoft YaHei"/>
                <a:cs typeface="Microsoft YaHei"/>
              </a:rPr>
              <a:t>15</a:t>
            </a:r>
            <a:r>
              <a:rPr sz="1200" b="1" dirty="0">
                <a:solidFill>
                  <a:srgbClr val="970201"/>
                </a:solidFill>
                <a:latin typeface="Microsoft YaHei"/>
                <a:cs typeface="Microsoft YaHei"/>
              </a:rPr>
              <a:t>万亿元</a:t>
            </a:r>
            <a:r>
              <a:rPr sz="120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p>
            <a:pPr marL="66675">
              <a:lnSpc>
                <a:spcPct val="100000"/>
              </a:lnSpc>
              <a:spcBef>
                <a:spcPts val="380"/>
              </a:spcBef>
            </a:pPr>
            <a:r>
              <a:rPr sz="1250" b="1" u="heavy" spc="-50" dirty="0">
                <a:uFill>
                  <a:solidFill>
                    <a:srgbClr val="000000"/>
                  </a:solidFill>
                </a:uFill>
                <a:latin typeface="Microsoft YaHei"/>
                <a:cs typeface="Microsoft YaHei"/>
              </a:rPr>
              <a:t>美团到店业务的营收将受此积极影响而随之增加</a:t>
            </a:r>
            <a:endParaRPr sz="1250">
              <a:latin typeface="Microsoft YaHei"/>
              <a:cs typeface="Microsoft YaHei"/>
            </a:endParaRPr>
          </a:p>
          <a:p>
            <a:pPr marL="455930" indent="-389890">
              <a:lnSpc>
                <a:spcPct val="100000"/>
              </a:lnSpc>
              <a:spcBef>
                <a:spcPts val="1020"/>
              </a:spcBef>
              <a:buSzPct val="92000"/>
              <a:buAutoNum type="arabicPlain" startAt="2"/>
              <a:tabLst>
                <a:tab pos="456565" algn="l"/>
              </a:tabLst>
            </a:pPr>
            <a:r>
              <a:rPr sz="1200" b="1" dirty="0">
                <a:latin typeface="Microsoft YaHei"/>
                <a:cs typeface="Microsoft YaHei"/>
              </a:rPr>
              <a:t>商家投放广告比例提升：</a:t>
            </a:r>
            <a:endParaRPr sz="1200">
              <a:latin typeface="Microsoft YaHei"/>
              <a:cs typeface="Microsoft YaHei"/>
            </a:endParaRPr>
          </a:p>
          <a:p>
            <a:pPr marL="66675" marR="68580">
              <a:lnSpc>
                <a:spcPct val="130000"/>
              </a:lnSpc>
            </a:pPr>
            <a:r>
              <a:rPr sz="1200" dirty="0">
                <a:latin typeface="Arial Unicode MS" panose="020B0604020202020204" charset="-122"/>
                <a:cs typeface="Arial Unicode MS" panose="020B0604020202020204" charset="-122"/>
              </a:rPr>
              <a:t>随着人工智能与大数据提升线上营销服务的有效性，商 家在美团平台投放广告的意愿度提高，预计</a:t>
            </a:r>
            <a:r>
              <a:rPr sz="1200" spc="-45" dirty="0">
                <a:latin typeface="Arial Unicode MS" panose="020B0604020202020204" charset="-122"/>
                <a:cs typeface="Arial Unicode MS" panose="020B0604020202020204" charset="-122"/>
              </a:rPr>
              <a:t>2030</a:t>
            </a:r>
            <a:endParaRPr sz="1200">
              <a:latin typeface="Arial Unicode MS" panose="020B0604020202020204" charset="-122"/>
              <a:cs typeface="Arial Unicode MS" panose="020B0604020202020204" charset="-122"/>
            </a:endParaRPr>
          </a:p>
          <a:p>
            <a:pPr marL="66675">
              <a:lnSpc>
                <a:spcPct val="100000"/>
              </a:lnSpc>
              <a:spcBef>
                <a:spcPts val="435"/>
              </a:spcBef>
            </a:pPr>
            <a:r>
              <a:rPr sz="1200" dirty="0">
                <a:latin typeface="Arial Unicode MS" panose="020B0604020202020204" charset="-122"/>
                <a:cs typeface="Arial Unicode MS" panose="020B0604020202020204" charset="-122"/>
              </a:rPr>
              <a:t>年美团到店广告收入超过</a:t>
            </a:r>
            <a:r>
              <a:rPr sz="1200" b="1" spc="-85" dirty="0">
                <a:solidFill>
                  <a:srgbClr val="970201"/>
                </a:solidFill>
                <a:latin typeface="Microsoft YaHei"/>
                <a:cs typeface="Microsoft YaHei"/>
              </a:rPr>
              <a:t>700</a:t>
            </a:r>
            <a:r>
              <a:rPr sz="1200" b="1" dirty="0">
                <a:solidFill>
                  <a:srgbClr val="970201"/>
                </a:solidFill>
                <a:latin typeface="Microsoft YaHei"/>
                <a:cs typeface="Microsoft YaHei"/>
              </a:rPr>
              <a:t>亿元</a:t>
            </a:r>
            <a:endParaRPr sz="1200">
              <a:latin typeface="Microsoft YaHei"/>
              <a:cs typeface="Microsoft YaHei"/>
            </a:endParaRPr>
          </a:p>
        </p:txBody>
      </p:sp>
      <p:sp>
        <p:nvSpPr>
          <p:cNvPr id="14" name="object 14"/>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15" name="object 15"/>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16" name="object 16"/>
          <p:cNvSpPr txBox="1"/>
          <p:nvPr/>
        </p:nvSpPr>
        <p:spPr>
          <a:xfrm>
            <a:off x="324549" y="5297554"/>
            <a:ext cx="177800"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美 团</a:t>
            </a:r>
            <a:endParaRPr sz="1200">
              <a:latin typeface="Arial Unicode MS" panose="020B0604020202020204" charset="-122"/>
              <a:cs typeface="Arial Unicode MS" panose="020B0604020202020204" charset="-122"/>
            </a:endParaRPr>
          </a:p>
        </p:txBody>
      </p:sp>
      <p:sp>
        <p:nvSpPr>
          <p:cNvPr id="17" name="object 17"/>
          <p:cNvSpPr txBox="1"/>
          <p:nvPr/>
        </p:nvSpPr>
        <p:spPr>
          <a:xfrm>
            <a:off x="324549" y="3977544"/>
            <a:ext cx="177800" cy="756920"/>
          </a:xfrm>
          <a:prstGeom prst="rect">
            <a:avLst/>
          </a:prstGeom>
        </p:spPr>
        <p:txBody>
          <a:bodyPr vert="horz" wrap="square" lIns="0" tIns="12700" rIns="0" bIns="0" rtlCol="0">
            <a:spAutoFit/>
          </a:bodyPr>
          <a:lstStyle/>
          <a:p>
            <a:pPr marL="12700" marR="5080" algn="just">
              <a:lnSpc>
                <a:spcPct val="100000"/>
              </a:lnSpc>
              <a:spcBef>
                <a:spcPts val="100"/>
              </a:spcBef>
            </a:pPr>
            <a:r>
              <a:rPr sz="1200" dirty="0">
                <a:solidFill>
                  <a:srgbClr val="353535"/>
                </a:solidFill>
                <a:latin typeface="Arial Unicode MS" panose="020B0604020202020204" charset="-122"/>
                <a:cs typeface="Arial Unicode MS" panose="020B0604020202020204" charset="-122"/>
              </a:rPr>
              <a:t>大 众 点 评</a:t>
            </a:r>
            <a:endParaRPr sz="1200">
              <a:latin typeface="Arial Unicode MS" panose="020B0604020202020204" charset="-122"/>
              <a:cs typeface="Arial Unicode MS" panose="020B0604020202020204" charset="-122"/>
            </a:endParaRPr>
          </a:p>
        </p:txBody>
      </p:sp>
      <p:sp>
        <p:nvSpPr>
          <p:cNvPr id="18" name="object 18"/>
          <p:cNvSpPr txBox="1"/>
          <p:nvPr/>
        </p:nvSpPr>
        <p:spPr>
          <a:xfrm>
            <a:off x="324549" y="3023294"/>
            <a:ext cx="177800" cy="391160"/>
          </a:xfrm>
          <a:prstGeom prst="rect">
            <a:avLst/>
          </a:prstGeom>
        </p:spPr>
        <p:txBody>
          <a:bodyPr vert="horz" wrap="square" lIns="0" tIns="12700" rIns="0" bIns="0" rtlCol="0">
            <a:spAutoFit/>
          </a:bodyPr>
          <a:lstStyle/>
          <a:p>
            <a:pPr marL="12700" marR="5080">
              <a:lnSpc>
                <a:spcPct val="100000"/>
              </a:lnSpc>
              <a:spcBef>
                <a:spcPts val="100"/>
              </a:spcBef>
            </a:pPr>
            <a:r>
              <a:rPr sz="1200" dirty="0">
                <a:solidFill>
                  <a:srgbClr val="353535"/>
                </a:solidFill>
                <a:latin typeface="Arial Unicode MS" panose="020B0604020202020204" charset="-122"/>
                <a:cs typeface="Arial Unicode MS" panose="020B0604020202020204" charset="-122"/>
              </a:rPr>
              <a:t>口 碑</a:t>
            </a:r>
            <a:endParaRPr sz="1200">
              <a:latin typeface="Arial Unicode MS" panose="020B0604020202020204" charset="-122"/>
              <a:cs typeface="Arial Unicode MS" panose="020B0604020202020204" charset="-122"/>
            </a:endParaRPr>
          </a:p>
        </p:txBody>
      </p:sp>
      <p:sp>
        <p:nvSpPr>
          <p:cNvPr id="19" name="object 19"/>
          <p:cNvSpPr txBox="1"/>
          <p:nvPr/>
        </p:nvSpPr>
        <p:spPr>
          <a:xfrm>
            <a:off x="612340" y="5297554"/>
            <a:ext cx="2076450" cy="391160"/>
          </a:xfrm>
          <a:prstGeom prst="rect">
            <a:avLst/>
          </a:prstGeom>
        </p:spPr>
        <p:txBody>
          <a:bodyPr vert="horz" wrap="square" lIns="0" tIns="12700" rIns="0" bIns="0" rtlCol="0">
            <a:spAutoFit/>
          </a:bodyPr>
          <a:lstStyle/>
          <a:p>
            <a:pPr marL="1905" algn="ctr">
              <a:lnSpc>
                <a:spcPct val="100000"/>
              </a:lnSpc>
              <a:spcBef>
                <a:spcPts val="100"/>
              </a:spcBef>
            </a:pPr>
            <a:r>
              <a:rPr sz="1200" spc="-55" dirty="0">
                <a:solidFill>
                  <a:srgbClr val="FFFFFF"/>
                </a:solidFill>
                <a:latin typeface="Arial Unicode MS" panose="020B0604020202020204" charset="-122"/>
                <a:cs typeface="Arial Unicode MS" panose="020B0604020202020204" charset="-122"/>
              </a:rPr>
              <a:t>13,691.</a:t>
            </a:r>
            <a:endParaRPr sz="1200">
              <a:latin typeface="Arial Unicode MS" panose="020B0604020202020204" charset="-122"/>
              <a:cs typeface="Arial Unicode MS" panose="020B0604020202020204" charset="-122"/>
            </a:endParaRPr>
          </a:p>
          <a:p>
            <a:pPr marL="5080" algn="ctr">
              <a:lnSpc>
                <a:spcPct val="100000"/>
              </a:lnSpc>
            </a:pPr>
            <a:r>
              <a:rPr sz="1200" spc="-40" dirty="0">
                <a:solidFill>
                  <a:srgbClr val="FFFFFF"/>
                </a:solidFill>
                <a:latin typeface="Arial Unicode MS" panose="020B0604020202020204" charset="-122"/>
                <a:cs typeface="Arial Unicode MS" panose="020B0604020202020204" charset="-122"/>
              </a:rPr>
              <a:t>1</a:t>
            </a:r>
            <a:endParaRPr sz="1200">
              <a:latin typeface="Arial Unicode MS" panose="020B0604020202020204" charset="-122"/>
              <a:cs typeface="Arial Unicode MS" panose="020B0604020202020204" charset="-122"/>
            </a:endParaRPr>
          </a:p>
        </p:txBody>
      </p:sp>
      <p:sp>
        <p:nvSpPr>
          <p:cNvPr id="20" name="object 20"/>
          <p:cNvSpPr txBox="1"/>
          <p:nvPr/>
        </p:nvSpPr>
        <p:spPr>
          <a:xfrm>
            <a:off x="1039296" y="4160424"/>
            <a:ext cx="46355" cy="208279"/>
          </a:xfrm>
          <a:prstGeom prst="rect">
            <a:avLst/>
          </a:prstGeom>
        </p:spPr>
        <p:txBody>
          <a:bodyPr vert="horz" wrap="square" lIns="0" tIns="12700" rIns="0" bIns="0" rtlCol="0">
            <a:spAutoFit/>
          </a:bodyPr>
          <a:lstStyle/>
          <a:p>
            <a:pPr>
              <a:lnSpc>
                <a:spcPct val="100000"/>
              </a:lnSpc>
              <a:spcBef>
                <a:spcPts val="100"/>
              </a:spcBef>
            </a:pPr>
            <a:r>
              <a:rPr sz="1200" spc="-8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p:txBody>
      </p:sp>
      <p:sp>
        <p:nvSpPr>
          <p:cNvPr id="21" name="object 21"/>
          <p:cNvSpPr txBox="1"/>
          <p:nvPr/>
        </p:nvSpPr>
        <p:spPr>
          <a:xfrm>
            <a:off x="612340" y="4143567"/>
            <a:ext cx="436245" cy="445770"/>
          </a:xfrm>
          <a:prstGeom prst="rect">
            <a:avLst/>
          </a:prstGeom>
          <a:solidFill>
            <a:srgbClr val="000000"/>
          </a:solidFill>
        </p:spPr>
        <p:txBody>
          <a:bodyPr vert="horz" wrap="square" lIns="0" tIns="29209" rIns="0" bIns="0" rtlCol="0">
            <a:spAutoFit/>
          </a:bodyPr>
          <a:lstStyle/>
          <a:p>
            <a:pPr marL="73025" algn="ctr">
              <a:lnSpc>
                <a:spcPct val="100000"/>
              </a:lnSpc>
              <a:spcBef>
                <a:spcPts val="230"/>
              </a:spcBef>
            </a:pPr>
            <a:r>
              <a:rPr sz="1200" spc="-50" dirty="0">
                <a:latin typeface="Arial Unicode MS" panose="020B0604020202020204" charset="-122"/>
                <a:cs typeface="Arial Unicode MS" panose="020B0604020202020204" charset="-122"/>
              </a:rPr>
              <a:t>2,340</a:t>
            </a:r>
            <a:endParaRPr sz="1200">
              <a:latin typeface="Arial Unicode MS" panose="020B0604020202020204" charset="-122"/>
              <a:cs typeface="Arial Unicode MS" panose="020B0604020202020204" charset="-122"/>
            </a:endParaRPr>
          </a:p>
          <a:p>
            <a:pPr marL="188595" marR="76200" algn="ctr">
              <a:lnSpc>
                <a:spcPct val="100000"/>
              </a:lnSpc>
            </a:pPr>
            <a:r>
              <a:rPr sz="1200" spc="-40" dirty="0">
                <a:latin typeface="Arial Unicode MS" panose="020B0604020202020204" charset="-122"/>
                <a:cs typeface="Arial Unicode MS" panose="020B0604020202020204" charset="-122"/>
              </a:rPr>
              <a:t>1</a:t>
            </a:r>
            <a:endParaRPr sz="1200">
              <a:latin typeface="Arial Unicode MS" panose="020B0604020202020204" charset="-122"/>
              <a:cs typeface="Arial Unicode MS" panose="020B0604020202020204" charset="-122"/>
            </a:endParaRPr>
          </a:p>
        </p:txBody>
      </p:sp>
      <p:sp>
        <p:nvSpPr>
          <p:cNvPr id="22" name="object 22"/>
          <p:cNvSpPr txBox="1"/>
          <p:nvPr/>
        </p:nvSpPr>
        <p:spPr>
          <a:xfrm>
            <a:off x="761107" y="3114733"/>
            <a:ext cx="1932305" cy="208279"/>
          </a:xfrm>
          <a:prstGeom prst="rect">
            <a:avLst/>
          </a:prstGeom>
        </p:spPr>
        <p:txBody>
          <a:bodyPr vert="horz" wrap="square" lIns="0" tIns="12700" rIns="0" bIns="0" rtlCol="0">
            <a:spAutoFit/>
          </a:bodyPr>
          <a:lstStyle/>
          <a:p>
            <a:pPr marL="100965">
              <a:lnSpc>
                <a:spcPct val="100000"/>
              </a:lnSpc>
              <a:spcBef>
                <a:spcPts val="100"/>
              </a:spcBef>
            </a:pPr>
            <a:r>
              <a:rPr sz="1200" spc="-55" dirty="0">
                <a:latin typeface="Arial Unicode MS" panose="020B0604020202020204" charset="-122"/>
                <a:cs typeface="Arial Unicode MS" panose="020B0604020202020204" charset="-122"/>
              </a:rPr>
              <a:t>6.7</a:t>
            </a:r>
            <a:endParaRPr sz="1200">
              <a:latin typeface="Arial Unicode MS" panose="020B0604020202020204" charset="-122"/>
              <a:cs typeface="Arial Unicode MS" panose="020B0604020202020204" charset="-122"/>
            </a:endParaRPr>
          </a:p>
        </p:txBody>
      </p:sp>
      <p:sp>
        <p:nvSpPr>
          <p:cNvPr id="23" name="object 23"/>
          <p:cNvSpPr txBox="1"/>
          <p:nvPr/>
        </p:nvSpPr>
        <p:spPr>
          <a:xfrm>
            <a:off x="612340" y="3006437"/>
            <a:ext cx="266700" cy="445770"/>
          </a:xfrm>
          <a:prstGeom prst="rect">
            <a:avLst/>
          </a:prstGeom>
          <a:solidFill>
            <a:srgbClr val="000000"/>
          </a:solidFill>
        </p:spPr>
        <p:txBody>
          <a:bodyPr vert="horz" wrap="square" lIns="0" tIns="120650" rIns="0" bIns="0" rtlCol="0">
            <a:spAutoFit/>
          </a:bodyPr>
          <a:lstStyle/>
          <a:p>
            <a:pPr marL="89535">
              <a:lnSpc>
                <a:spcPct val="100000"/>
              </a:lnSpc>
              <a:spcBef>
                <a:spcPts val="950"/>
              </a:spcBef>
            </a:pPr>
            <a:r>
              <a:rPr sz="1200" spc="-45" dirty="0">
                <a:latin typeface="Arial Unicode MS" panose="020B0604020202020204" charset="-122"/>
                <a:cs typeface="Arial Unicode MS" panose="020B0604020202020204" charset="-122"/>
              </a:rPr>
              <a:t>97</a:t>
            </a:r>
            <a:endParaRPr sz="1200">
              <a:latin typeface="Arial Unicode MS" panose="020B0604020202020204" charset="-122"/>
              <a:cs typeface="Arial Unicode MS" panose="020B0604020202020204" charset="-122"/>
            </a:endParaRPr>
          </a:p>
        </p:txBody>
      </p:sp>
      <p:sp>
        <p:nvSpPr>
          <p:cNvPr id="24" name="object 24"/>
          <p:cNvSpPr txBox="1"/>
          <p:nvPr/>
        </p:nvSpPr>
        <p:spPr>
          <a:xfrm>
            <a:off x="544375" y="1668445"/>
            <a:ext cx="1666239" cy="574040"/>
          </a:xfrm>
          <a:prstGeom prst="rect">
            <a:avLst/>
          </a:prstGeom>
        </p:spPr>
        <p:txBody>
          <a:bodyPr vert="horz" wrap="square" lIns="0" tIns="12700" rIns="0" bIns="0" rtlCol="0">
            <a:spAutoFit/>
          </a:bodyPr>
          <a:lstStyle/>
          <a:p>
            <a:pPr algn="ctr">
              <a:lnSpc>
                <a:spcPct val="100000"/>
              </a:lnSpc>
              <a:spcBef>
                <a:spcPts val="100"/>
              </a:spcBef>
            </a:pPr>
            <a:r>
              <a:rPr sz="1200" b="1" dirty="0">
                <a:solidFill>
                  <a:srgbClr val="353535"/>
                </a:solidFill>
                <a:latin typeface="Microsoft YaHei"/>
                <a:cs typeface="Microsoft YaHei"/>
              </a:rPr>
              <a:t>中国主要到店</a:t>
            </a:r>
            <a:r>
              <a:rPr sz="1200" b="1" spc="-100" dirty="0">
                <a:solidFill>
                  <a:srgbClr val="353535"/>
                </a:solidFill>
                <a:latin typeface="Microsoft YaHei"/>
                <a:cs typeface="Microsoft YaHei"/>
              </a:rPr>
              <a:t>APP</a:t>
            </a:r>
            <a:endParaRPr sz="1200">
              <a:latin typeface="Microsoft YaHei"/>
              <a:cs typeface="Microsoft YaHei"/>
            </a:endParaRPr>
          </a:p>
          <a:p>
            <a:pPr marL="12700" marR="5080" algn="ctr">
              <a:lnSpc>
                <a:spcPct val="100000"/>
              </a:lnSpc>
            </a:pPr>
            <a:r>
              <a:rPr sz="1200" b="1" dirty="0">
                <a:solidFill>
                  <a:srgbClr val="353535"/>
                </a:solidFill>
                <a:latin typeface="Microsoft YaHei"/>
                <a:cs typeface="Microsoft YaHei"/>
              </a:rPr>
              <a:t>月活跃用户数，</a:t>
            </a:r>
            <a:r>
              <a:rPr sz="1200" b="1" spc="-80" dirty="0">
                <a:solidFill>
                  <a:srgbClr val="353535"/>
                </a:solidFill>
                <a:latin typeface="Microsoft YaHei"/>
                <a:cs typeface="Microsoft YaHei"/>
              </a:rPr>
              <a:t>202</a:t>
            </a:r>
            <a:r>
              <a:rPr sz="1200" b="1" spc="-90" dirty="0">
                <a:solidFill>
                  <a:srgbClr val="353535"/>
                </a:solidFill>
                <a:latin typeface="Microsoft YaHei"/>
                <a:cs typeface="Microsoft YaHei"/>
              </a:rPr>
              <a:t>0</a:t>
            </a:r>
            <a:r>
              <a:rPr sz="1200" b="1" dirty="0">
                <a:solidFill>
                  <a:srgbClr val="353535"/>
                </a:solidFill>
                <a:latin typeface="Microsoft YaHei"/>
                <a:cs typeface="Microsoft YaHei"/>
              </a:rPr>
              <a:t>年</a:t>
            </a:r>
            <a:r>
              <a:rPr sz="1200" b="1" spc="-55" dirty="0">
                <a:solidFill>
                  <a:srgbClr val="353535"/>
                </a:solidFill>
                <a:latin typeface="Microsoft YaHei"/>
                <a:cs typeface="Microsoft YaHei"/>
              </a:rPr>
              <a:t>6 </a:t>
            </a:r>
            <a:r>
              <a:rPr sz="1200" b="1" dirty="0">
                <a:solidFill>
                  <a:srgbClr val="353535"/>
                </a:solidFill>
                <a:latin typeface="Microsoft YaHei"/>
                <a:cs typeface="Microsoft YaHei"/>
              </a:rPr>
              <a:t>月</a:t>
            </a:r>
            <a:endParaRPr sz="1200">
              <a:latin typeface="Microsoft YaHei"/>
              <a:cs typeface="Microsoft YaHei"/>
            </a:endParaRPr>
          </a:p>
        </p:txBody>
      </p:sp>
      <p:sp>
        <p:nvSpPr>
          <p:cNvPr id="25" name="object 25"/>
          <p:cNvSpPr txBox="1"/>
          <p:nvPr/>
        </p:nvSpPr>
        <p:spPr>
          <a:xfrm>
            <a:off x="4776330" y="1765880"/>
            <a:ext cx="15494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53535"/>
                </a:solidFill>
                <a:latin typeface="Microsoft YaHei"/>
                <a:cs typeface="Microsoft YaHei"/>
              </a:rPr>
              <a:t>美团到店业务商业模式</a:t>
            </a:r>
            <a:endParaRPr sz="1200">
              <a:latin typeface="Microsoft YaHei"/>
              <a:cs typeface="Microsoft YaHei"/>
            </a:endParaRPr>
          </a:p>
        </p:txBody>
      </p:sp>
      <p:sp>
        <p:nvSpPr>
          <p:cNvPr id="26" name="object 26"/>
          <p:cNvSpPr txBox="1"/>
          <p:nvPr/>
        </p:nvSpPr>
        <p:spPr>
          <a:xfrm>
            <a:off x="335778" y="2367454"/>
            <a:ext cx="816610" cy="193040"/>
          </a:xfrm>
          <a:prstGeom prst="rect">
            <a:avLst/>
          </a:prstGeom>
        </p:spPr>
        <p:txBody>
          <a:bodyPr vert="horz" wrap="square" lIns="0" tIns="12700" rIns="0" bIns="0" rtlCol="0">
            <a:spAutoFit/>
          </a:bodyPr>
          <a:lstStyle/>
          <a:p>
            <a:pPr marL="12700">
              <a:lnSpc>
                <a:spcPct val="100000"/>
              </a:lnSpc>
              <a:spcBef>
                <a:spcPts val="100"/>
              </a:spcBef>
            </a:pPr>
            <a:r>
              <a:rPr sz="1100" b="1" spc="-70" dirty="0">
                <a:latin typeface="Microsoft YaHei"/>
                <a:cs typeface="Microsoft YaHei"/>
              </a:rPr>
              <a:t>[</a:t>
            </a:r>
            <a:r>
              <a:rPr sz="1100" b="1" dirty="0">
                <a:latin typeface="Microsoft YaHei"/>
                <a:cs typeface="Microsoft YaHei"/>
              </a:rPr>
              <a:t>单位：万人</a:t>
            </a:r>
            <a:r>
              <a:rPr sz="1100" b="1" spc="-65" dirty="0">
                <a:latin typeface="Microsoft YaHei"/>
                <a:cs typeface="Microsoft YaHei"/>
              </a:rPr>
              <a:t>]</a:t>
            </a:r>
            <a:endParaRPr sz="1100">
              <a:latin typeface="Microsoft YaHei"/>
              <a:cs typeface="Microsoft YaHei"/>
            </a:endParaRPr>
          </a:p>
        </p:txBody>
      </p:sp>
      <p:sp>
        <p:nvSpPr>
          <p:cNvPr id="27" name="object 27"/>
          <p:cNvSpPr txBox="1"/>
          <p:nvPr/>
        </p:nvSpPr>
        <p:spPr>
          <a:xfrm>
            <a:off x="5027567" y="3568832"/>
            <a:ext cx="922019" cy="455295"/>
          </a:xfrm>
          <a:prstGeom prst="rect">
            <a:avLst/>
          </a:prstGeom>
          <a:solidFill>
            <a:srgbClr val="970201"/>
          </a:solidFill>
        </p:spPr>
        <p:txBody>
          <a:bodyPr vert="horz" wrap="square" lIns="0" tIns="125730" rIns="0" bIns="0" rtlCol="0">
            <a:spAutoFit/>
          </a:bodyPr>
          <a:lstStyle/>
          <a:p>
            <a:pPr algn="ctr">
              <a:lnSpc>
                <a:spcPct val="100000"/>
              </a:lnSpc>
              <a:spcBef>
                <a:spcPts val="990"/>
              </a:spcBef>
            </a:pPr>
            <a:r>
              <a:rPr sz="1200" dirty="0">
                <a:solidFill>
                  <a:srgbClr val="FFFFFF"/>
                </a:solidFill>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p:txBody>
      </p:sp>
      <p:sp>
        <p:nvSpPr>
          <p:cNvPr id="28" name="object 28"/>
          <p:cNvSpPr txBox="1"/>
          <p:nvPr/>
        </p:nvSpPr>
        <p:spPr>
          <a:xfrm>
            <a:off x="6759313" y="3568832"/>
            <a:ext cx="922019" cy="455295"/>
          </a:xfrm>
          <a:prstGeom prst="rect">
            <a:avLst/>
          </a:prstGeom>
          <a:solidFill>
            <a:srgbClr val="ADB4B7"/>
          </a:solidFill>
        </p:spPr>
        <p:txBody>
          <a:bodyPr vert="horz" wrap="square" lIns="0" tIns="125730" rIns="0" bIns="0" rtlCol="0">
            <a:spAutoFit/>
          </a:bodyPr>
          <a:lstStyle/>
          <a:p>
            <a:pPr marL="231775">
              <a:lnSpc>
                <a:spcPct val="100000"/>
              </a:lnSpc>
              <a:spcBef>
                <a:spcPts val="990"/>
              </a:spcBef>
            </a:pPr>
            <a:r>
              <a:rPr sz="1200" dirty="0">
                <a:solidFill>
                  <a:srgbClr val="FFFFFF"/>
                </a:solidFill>
                <a:latin typeface="Arial Unicode MS" panose="020B0604020202020204" charset="-122"/>
                <a:cs typeface="Arial Unicode MS" panose="020B0604020202020204" charset="-122"/>
              </a:rPr>
              <a:t>消费者</a:t>
            </a:r>
            <a:endParaRPr sz="1200">
              <a:latin typeface="Arial Unicode MS" panose="020B0604020202020204" charset="-122"/>
              <a:cs typeface="Arial Unicode MS" panose="020B0604020202020204" charset="-122"/>
            </a:endParaRPr>
          </a:p>
        </p:txBody>
      </p:sp>
      <p:grpSp>
        <p:nvGrpSpPr>
          <p:cNvPr id="29" name="object 29"/>
          <p:cNvGrpSpPr/>
          <p:nvPr/>
        </p:nvGrpSpPr>
        <p:grpSpPr>
          <a:xfrm>
            <a:off x="3295818" y="3568832"/>
            <a:ext cx="922019" cy="455295"/>
            <a:chOff x="3295818" y="3568832"/>
            <a:chExt cx="922019" cy="455295"/>
          </a:xfrm>
        </p:grpSpPr>
        <p:sp>
          <p:nvSpPr>
            <p:cNvPr id="30" name="object 30"/>
            <p:cNvSpPr/>
            <p:nvPr/>
          </p:nvSpPr>
          <p:spPr>
            <a:xfrm>
              <a:off x="3302168" y="3575182"/>
              <a:ext cx="909319" cy="442595"/>
            </a:xfrm>
            <a:custGeom>
              <a:avLst/>
              <a:gdLst/>
              <a:ahLst/>
              <a:cxnLst/>
              <a:rect l="l" t="t" r="r" b="b"/>
              <a:pathLst>
                <a:path w="909320" h="442595">
                  <a:moveTo>
                    <a:pt x="908998" y="442181"/>
                  </a:moveTo>
                  <a:lnTo>
                    <a:pt x="0" y="442181"/>
                  </a:lnTo>
                  <a:lnTo>
                    <a:pt x="0" y="0"/>
                  </a:lnTo>
                  <a:lnTo>
                    <a:pt x="908998" y="0"/>
                  </a:lnTo>
                  <a:lnTo>
                    <a:pt x="908998" y="442181"/>
                  </a:lnTo>
                  <a:close/>
                </a:path>
              </a:pathLst>
            </a:custGeom>
            <a:solidFill>
              <a:srgbClr val="ADB4B7"/>
            </a:solidFill>
          </p:spPr>
          <p:txBody>
            <a:bodyPr wrap="square" lIns="0" tIns="0" rIns="0" bIns="0" rtlCol="0"/>
            <a:lstStyle/>
            <a:p/>
          </p:txBody>
        </p:sp>
        <p:sp>
          <p:nvSpPr>
            <p:cNvPr id="31" name="object 31"/>
            <p:cNvSpPr/>
            <p:nvPr/>
          </p:nvSpPr>
          <p:spPr>
            <a:xfrm>
              <a:off x="3302168" y="3575182"/>
              <a:ext cx="909319" cy="442595"/>
            </a:xfrm>
            <a:custGeom>
              <a:avLst/>
              <a:gdLst/>
              <a:ahLst/>
              <a:cxnLst/>
              <a:rect l="l" t="t" r="r" b="b"/>
              <a:pathLst>
                <a:path w="909320" h="442595">
                  <a:moveTo>
                    <a:pt x="0" y="0"/>
                  </a:moveTo>
                  <a:lnTo>
                    <a:pt x="908998" y="0"/>
                  </a:lnTo>
                  <a:lnTo>
                    <a:pt x="908998" y="442181"/>
                  </a:lnTo>
                  <a:lnTo>
                    <a:pt x="0" y="442181"/>
                  </a:lnTo>
                  <a:lnTo>
                    <a:pt x="0" y="0"/>
                  </a:lnTo>
                  <a:close/>
                </a:path>
              </a:pathLst>
            </a:custGeom>
            <a:ln w="12700">
              <a:solidFill>
                <a:srgbClr val="ADB4B7"/>
              </a:solidFill>
            </a:ln>
          </p:spPr>
          <p:txBody>
            <a:bodyPr wrap="square" lIns="0" tIns="0" rIns="0" bIns="0" rtlCol="0"/>
            <a:lstStyle/>
            <a:p/>
          </p:txBody>
        </p:sp>
      </p:grpSp>
      <p:sp>
        <p:nvSpPr>
          <p:cNvPr id="32" name="object 32"/>
          <p:cNvSpPr txBox="1"/>
          <p:nvPr/>
        </p:nvSpPr>
        <p:spPr>
          <a:xfrm>
            <a:off x="3604267" y="3681907"/>
            <a:ext cx="317500" cy="208279"/>
          </a:xfrm>
          <a:prstGeom prst="rect">
            <a:avLst/>
          </a:prstGeom>
        </p:spPr>
        <p:txBody>
          <a:bodyPr vert="horz" wrap="square" lIns="0" tIns="12700" rIns="0" bIns="0" rtlCol="0">
            <a:spAutoFit/>
          </a:bodyPr>
          <a:lstStyle/>
          <a:p>
            <a:pPr>
              <a:lnSpc>
                <a:spcPct val="100000"/>
              </a:lnSpc>
              <a:spcBef>
                <a:spcPts val="100"/>
              </a:spcBef>
            </a:pPr>
            <a:r>
              <a:rPr sz="1200" dirty="0">
                <a:solidFill>
                  <a:srgbClr val="FFFFFF"/>
                </a:solidFill>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grpSp>
        <p:nvGrpSpPr>
          <p:cNvPr id="33" name="object 33"/>
          <p:cNvGrpSpPr/>
          <p:nvPr/>
        </p:nvGrpSpPr>
        <p:grpSpPr>
          <a:xfrm>
            <a:off x="3724918" y="2336934"/>
            <a:ext cx="3540125" cy="2661920"/>
            <a:chOff x="3724918" y="2336934"/>
            <a:chExt cx="3540125" cy="2661920"/>
          </a:xfrm>
        </p:grpSpPr>
        <p:sp>
          <p:nvSpPr>
            <p:cNvPr id="34" name="object 34"/>
            <p:cNvSpPr/>
            <p:nvPr/>
          </p:nvSpPr>
          <p:spPr>
            <a:xfrm>
              <a:off x="3724910" y="2336939"/>
              <a:ext cx="3540125" cy="2661920"/>
            </a:xfrm>
            <a:custGeom>
              <a:avLst/>
              <a:gdLst/>
              <a:ahLst/>
              <a:cxnLst/>
              <a:rect l="l" t="t" r="r" b="b"/>
              <a:pathLst>
                <a:path w="3540125" h="2661920">
                  <a:moveTo>
                    <a:pt x="3507943" y="0"/>
                  </a:moveTo>
                  <a:lnTo>
                    <a:pt x="3507943" y="0"/>
                  </a:lnTo>
                  <a:lnTo>
                    <a:pt x="31750" y="0"/>
                  </a:lnTo>
                  <a:lnTo>
                    <a:pt x="31750" y="1155700"/>
                  </a:lnTo>
                  <a:lnTo>
                    <a:pt x="0" y="1155700"/>
                  </a:lnTo>
                  <a:lnTo>
                    <a:pt x="38100" y="1231900"/>
                  </a:lnTo>
                  <a:lnTo>
                    <a:pt x="76200" y="1155700"/>
                  </a:lnTo>
                  <a:lnTo>
                    <a:pt x="44450" y="1155700"/>
                  </a:lnTo>
                  <a:lnTo>
                    <a:pt x="44450" y="12700"/>
                  </a:lnTo>
                  <a:lnTo>
                    <a:pt x="3495243" y="12700"/>
                  </a:lnTo>
                  <a:lnTo>
                    <a:pt x="3495243" y="1244600"/>
                  </a:lnTo>
                  <a:lnTo>
                    <a:pt x="3507943" y="1244600"/>
                  </a:lnTo>
                  <a:lnTo>
                    <a:pt x="3507943" y="0"/>
                  </a:lnTo>
                  <a:close/>
                </a:path>
                <a:path w="3540125" h="2661920">
                  <a:moveTo>
                    <a:pt x="3539693" y="1762975"/>
                  </a:moveTo>
                  <a:lnTo>
                    <a:pt x="3501593" y="1686775"/>
                  </a:lnTo>
                  <a:lnTo>
                    <a:pt x="3463493" y="1762975"/>
                  </a:lnTo>
                  <a:lnTo>
                    <a:pt x="3495243" y="1762975"/>
                  </a:lnTo>
                  <a:lnTo>
                    <a:pt x="3495243" y="2648801"/>
                  </a:lnTo>
                  <a:lnTo>
                    <a:pt x="44450" y="2648801"/>
                  </a:lnTo>
                  <a:lnTo>
                    <a:pt x="44450" y="1674075"/>
                  </a:lnTo>
                  <a:lnTo>
                    <a:pt x="31750" y="1674075"/>
                  </a:lnTo>
                  <a:lnTo>
                    <a:pt x="31750" y="2661501"/>
                  </a:lnTo>
                  <a:lnTo>
                    <a:pt x="38100" y="2661501"/>
                  </a:lnTo>
                  <a:lnTo>
                    <a:pt x="44450" y="2661501"/>
                  </a:lnTo>
                  <a:lnTo>
                    <a:pt x="3495243" y="2661501"/>
                  </a:lnTo>
                  <a:lnTo>
                    <a:pt x="3501593" y="2661501"/>
                  </a:lnTo>
                  <a:lnTo>
                    <a:pt x="3507943" y="2661501"/>
                  </a:lnTo>
                  <a:lnTo>
                    <a:pt x="3507943" y="1762975"/>
                  </a:lnTo>
                  <a:lnTo>
                    <a:pt x="3539693" y="1762975"/>
                  </a:lnTo>
                  <a:close/>
                </a:path>
              </a:pathLst>
            </a:custGeom>
            <a:solidFill>
              <a:srgbClr val="BFBFBF"/>
            </a:solidFill>
          </p:spPr>
          <p:txBody>
            <a:bodyPr wrap="square" lIns="0" tIns="0" rIns="0" bIns="0" rtlCol="0"/>
            <a:lstStyle/>
            <a:p/>
          </p:txBody>
        </p:sp>
        <p:sp>
          <p:nvSpPr>
            <p:cNvPr id="35" name="object 35"/>
            <p:cNvSpPr/>
            <p:nvPr/>
          </p:nvSpPr>
          <p:spPr>
            <a:xfrm>
              <a:off x="4211166" y="3617269"/>
              <a:ext cx="822960" cy="76200"/>
            </a:xfrm>
            <a:custGeom>
              <a:avLst/>
              <a:gdLst/>
              <a:ahLst/>
              <a:cxnLst/>
              <a:rect l="l" t="t" r="r" b="b"/>
              <a:pathLst>
                <a:path w="822960" h="76200">
                  <a:moveTo>
                    <a:pt x="746548" y="0"/>
                  </a:moveTo>
                  <a:lnTo>
                    <a:pt x="746548" y="76200"/>
                  </a:lnTo>
                  <a:lnTo>
                    <a:pt x="810048" y="44450"/>
                  </a:lnTo>
                  <a:lnTo>
                    <a:pt x="788459" y="44450"/>
                  </a:lnTo>
                  <a:lnTo>
                    <a:pt x="788459" y="31750"/>
                  </a:lnTo>
                  <a:lnTo>
                    <a:pt x="810048" y="31750"/>
                  </a:lnTo>
                  <a:lnTo>
                    <a:pt x="746548" y="0"/>
                  </a:lnTo>
                  <a:close/>
                </a:path>
                <a:path w="822960" h="76200">
                  <a:moveTo>
                    <a:pt x="746548" y="31750"/>
                  </a:moveTo>
                  <a:lnTo>
                    <a:pt x="0" y="31750"/>
                  </a:lnTo>
                  <a:lnTo>
                    <a:pt x="0" y="44450"/>
                  </a:lnTo>
                  <a:lnTo>
                    <a:pt x="746548" y="44450"/>
                  </a:lnTo>
                  <a:lnTo>
                    <a:pt x="746548" y="31750"/>
                  </a:lnTo>
                  <a:close/>
                </a:path>
                <a:path w="822960" h="76200">
                  <a:moveTo>
                    <a:pt x="810048" y="31750"/>
                  </a:moveTo>
                  <a:lnTo>
                    <a:pt x="788459" y="31750"/>
                  </a:lnTo>
                  <a:lnTo>
                    <a:pt x="788459" y="44450"/>
                  </a:lnTo>
                  <a:lnTo>
                    <a:pt x="810048" y="44450"/>
                  </a:lnTo>
                  <a:lnTo>
                    <a:pt x="822749" y="38100"/>
                  </a:lnTo>
                  <a:lnTo>
                    <a:pt x="810048" y="31750"/>
                  </a:lnTo>
                  <a:close/>
                </a:path>
              </a:pathLst>
            </a:custGeom>
            <a:solidFill>
              <a:srgbClr val="A6A6A6"/>
            </a:solidFill>
          </p:spPr>
          <p:txBody>
            <a:bodyPr wrap="square" lIns="0" tIns="0" rIns="0" bIns="0" rtlCol="0"/>
            <a:lstStyle/>
            <a:p/>
          </p:txBody>
        </p:sp>
      </p:grpSp>
      <p:sp>
        <p:nvSpPr>
          <p:cNvPr id="36" name="object 36"/>
          <p:cNvSpPr txBox="1"/>
          <p:nvPr/>
        </p:nvSpPr>
        <p:spPr>
          <a:xfrm>
            <a:off x="5919727" y="2820825"/>
            <a:ext cx="1270000" cy="695960"/>
          </a:xfrm>
          <a:prstGeom prst="rect">
            <a:avLst/>
          </a:prstGeom>
        </p:spPr>
        <p:txBody>
          <a:bodyPr vert="horz" wrap="square" lIns="0" tIns="12700" rIns="0" bIns="0" rtlCol="0">
            <a:spAutoFit/>
          </a:bodyPr>
          <a:lstStyle/>
          <a:p>
            <a:pPr marR="424180">
              <a:lnSpc>
                <a:spcPct val="100000"/>
              </a:lnSpc>
              <a:spcBef>
                <a:spcPts val="100"/>
              </a:spcBef>
            </a:pPr>
            <a:r>
              <a:rPr sz="1100" dirty="0">
                <a:solidFill>
                  <a:srgbClr val="353535"/>
                </a:solidFill>
                <a:latin typeface="Arial Unicode MS" panose="020B0604020202020204" charset="-122"/>
                <a:cs typeface="Arial Unicode MS" panose="020B0604020202020204" charset="-122"/>
              </a:rPr>
              <a:t>商家基础信息 商家评价</a:t>
            </a:r>
            <a:endParaRPr sz="1100">
              <a:latin typeface="Arial Unicode MS" panose="020B0604020202020204" charset="-122"/>
              <a:cs typeface="Arial Unicode MS" panose="020B0604020202020204" charset="-122"/>
            </a:endParaRPr>
          </a:p>
          <a:p>
            <a:pPr>
              <a:lnSpc>
                <a:spcPct val="100000"/>
              </a:lnSpc>
            </a:pPr>
            <a:r>
              <a:rPr sz="1100" dirty="0">
                <a:solidFill>
                  <a:srgbClr val="353535"/>
                </a:solidFill>
                <a:latin typeface="Arial Unicode MS" panose="020B0604020202020204" charset="-122"/>
                <a:cs typeface="Arial Unicode MS" panose="020B0604020202020204" charset="-122"/>
              </a:rPr>
              <a:t>产品推荐</a:t>
            </a:r>
            <a:endParaRPr sz="1100">
              <a:latin typeface="Arial Unicode MS" panose="020B0604020202020204" charset="-122"/>
              <a:cs typeface="Arial Unicode MS" panose="020B0604020202020204" charset="-122"/>
            </a:endParaRPr>
          </a:p>
          <a:p>
            <a:pPr>
              <a:lnSpc>
                <a:spcPct val="100000"/>
              </a:lnSpc>
            </a:pPr>
            <a:r>
              <a:rPr sz="1100" dirty="0">
                <a:solidFill>
                  <a:srgbClr val="353535"/>
                </a:solidFill>
                <a:latin typeface="Arial Unicode MS" panose="020B0604020202020204" charset="-122"/>
                <a:cs typeface="Arial Unicode MS" panose="020B0604020202020204" charset="-122"/>
              </a:rPr>
              <a:t>红包等消费优惠信息</a:t>
            </a:r>
            <a:endParaRPr sz="1100">
              <a:latin typeface="Arial Unicode MS" panose="020B0604020202020204" charset="-122"/>
              <a:cs typeface="Arial Unicode MS" panose="020B0604020202020204" charset="-122"/>
            </a:endParaRPr>
          </a:p>
        </p:txBody>
      </p:sp>
      <p:sp>
        <p:nvSpPr>
          <p:cNvPr id="37" name="object 37"/>
          <p:cNvSpPr txBox="1"/>
          <p:nvPr/>
        </p:nvSpPr>
        <p:spPr>
          <a:xfrm>
            <a:off x="4053182" y="2735100"/>
            <a:ext cx="1385570" cy="695960"/>
          </a:xfrm>
          <a:prstGeom prst="rect">
            <a:avLst/>
          </a:prstGeom>
        </p:spPr>
        <p:txBody>
          <a:bodyPr vert="horz" wrap="square" lIns="0" tIns="12700" rIns="0" bIns="0" rtlCol="0">
            <a:spAutoFit/>
          </a:bodyPr>
          <a:lstStyle/>
          <a:p>
            <a:pPr marR="5080">
              <a:lnSpc>
                <a:spcPct val="100000"/>
              </a:lnSpc>
              <a:spcBef>
                <a:spcPts val="100"/>
              </a:spcBef>
            </a:pPr>
            <a:r>
              <a:rPr sz="1100" b="1" dirty="0">
                <a:latin typeface="Microsoft YaHei"/>
                <a:cs typeface="Microsoft YaHei"/>
              </a:rPr>
              <a:t>交易佣金</a:t>
            </a:r>
            <a:r>
              <a:rPr sz="1100" b="1" spc="-140" dirty="0">
                <a:solidFill>
                  <a:srgbClr val="970201"/>
                </a:solidFill>
                <a:latin typeface="Microsoft YaHei"/>
                <a:cs typeface="Microsoft YaHei"/>
              </a:rPr>
              <a:t>（5%-10%）  </a:t>
            </a:r>
            <a:r>
              <a:rPr sz="1100" b="1" dirty="0">
                <a:latin typeface="Microsoft YaHei"/>
                <a:cs typeface="Microsoft YaHei"/>
              </a:rPr>
              <a:t>营销广告费用</a:t>
            </a:r>
            <a:r>
              <a:rPr sz="1100" dirty="0">
                <a:solidFill>
                  <a:srgbClr val="353535"/>
                </a:solidFill>
                <a:latin typeface="Arial Unicode MS" panose="020B0604020202020204" charset="-122"/>
                <a:cs typeface="Arial Unicode MS" panose="020B0604020202020204" charset="-122"/>
              </a:rPr>
              <a:t>（按</a:t>
            </a:r>
            <a:r>
              <a:rPr sz="1100" b="1" spc="-65" dirty="0">
                <a:solidFill>
                  <a:srgbClr val="970201"/>
                </a:solidFill>
                <a:latin typeface="Microsoft YaHei"/>
                <a:cs typeface="Microsoft YaHei"/>
              </a:rPr>
              <a:t>CPC </a:t>
            </a:r>
            <a:r>
              <a:rPr sz="1100" dirty="0">
                <a:solidFill>
                  <a:srgbClr val="353535"/>
                </a:solidFill>
                <a:latin typeface="Arial Unicode MS" panose="020B0604020202020204" charset="-122"/>
                <a:cs typeface="Arial Unicode MS" panose="020B0604020202020204" charset="-122"/>
              </a:rPr>
              <a:t>等不同计费方式付费</a:t>
            </a:r>
            <a:endParaRPr sz="1100">
              <a:latin typeface="Arial Unicode MS" panose="020B0604020202020204" charset="-122"/>
              <a:cs typeface="Arial Unicode MS" panose="020B0604020202020204" charset="-122"/>
            </a:endParaRPr>
          </a:p>
          <a:p>
            <a:pPr>
              <a:lnSpc>
                <a:spcPct val="100000"/>
              </a:lnSpc>
            </a:pPr>
            <a:r>
              <a:rPr sz="1100" dirty="0">
                <a:solidFill>
                  <a:srgbClr val="353535"/>
                </a:solidFill>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8" name="object 38"/>
          <p:cNvSpPr txBox="1"/>
          <p:nvPr/>
        </p:nvSpPr>
        <p:spPr>
          <a:xfrm>
            <a:off x="5012684" y="2343642"/>
            <a:ext cx="990600" cy="193040"/>
          </a:xfrm>
          <a:prstGeom prst="rect">
            <a:avLst/>
          </a:prstGeom>
        </p:spPr>
        <p:txBody>
          <a:bodyPr vert="horz" wrap="square" lIns="0" tIns="12700" rIns="0" bIns="0" rtlCol="0">
            <a:spAutoFit/>
          </a:bodyPr>
          <a:lstStyle/>
          <a:p>
            <a:pPr>
              <a:lnSpc>
                <a:spcPct val="100000"/>
              </a:lnSpc>
              <a:spcBef>
                <a:spcPts val="100"/>
              </a:spcBef>
            </a:pPr>
            <a:r>
              <a:rPr sz="1100" dirty="0">
                <a:solidFill>
                  <a:srgbClr val="353535"/>
                </a:solidFill>
                <a:latin typeface="Arial Unicode MS" panose="020B0604020202020204" charset="-122"/>
                <a:cs typeface="Arial Unicode MS" panose="020B0604020202020204" charset="-122"/>
              </a:rPr>
              <a:t>消费产品和服务</a:t>
            </a:r>
            <a:endParaRPr sz="1100">
              <a:latin typeface="Arial Unicode MS" panose="020B0604020202020204" charset="-122"/>
              <a:cs typeface="Arial Unicode MS" panose="020B0604020202020204" charset="-122"/>
            </a:endParaRPr>
          </a:p>
        </p:txBody>
      </p:sp>
      <p:sp>
        <p:nvSpPr>
          <p:cNvPr id="39" name="object 39"/>
          <p:cNvSpPr txBox="1"/>
          <p:nvPr/>
        </p:nvSpPr>
        <p:spPr>
          <a:xfrm>
            <a:off x="4340974" y="3936077"/>
            <a:ext cx="2378710" cy="1055370"/>
          </a:xfrm>
          <a:prstGeom prst="rect">
            <a:avLst/>
          </a:prstGeom>
        </p:spPr>
        <p:txBody>
          <a:bodyPr vert="horz" wrap="square" lIns="0" tIns="12700" rIns="0" bIns="0" rtlCol="0">
            <a:spAutoFit/>
          </a:bodyPr>
          <a:lstStyle/>
          <a:p>
            <a:pPr marL="25400">
              <a:lnSpc>
                <a:spcPct val="100000"/>
              </a:lnSpc>
              <a:spcBef>
                <a:spcPts val="100"/>
              </a:spcBef>
              <a:tabLst>
                <a:tab pos="1641475" algn="l"/>
              </a:tabLst>
            </a:pPr>
            <a:r>
              <a:rPr sz="1650" baseline="-38000" dirty="0">
                <a:solidFill>
                  <a:srgbClr val="353535"/>
                </a:solidFill>
                <a:latin typeface="Arial Unicode MS" panose="020B0604020202020204" charset="-122"/>
                <a:cs typeface="Arial Unicode MS" panose="020B0604020202020204" charset="-122"/>
              </a:rPr>
              <a:t>引流服务	</a:t>
            </a:r>
            <a:r>
              <a:rPr sz="1100" dirty="0">
                <a:solidFill>
                  <a:srgbClr val="353535"/>
                </a:solidFill>
                <a:latin typeface="Arial Unicode MS" panose="020B0604020202020204" charset="-122"/>
                <a:cs typeface="Arial Unicode MS" panose="020B0604020202020204" charset="-122"/>
              </a:rPr>
              <a:t>在</a:t>
            </a:r>
            <a:r>
              <a:rPr sz="1100" spc="-105" dirty="0">
                <a:solidFill>
                  <a:srgbClr val="353535"/>
                </a:solidFill>
                <a:latin typeface="Arial Unicode MS" panose="020B0604020202020204" charset="-122"/>
                <a:cs typeface="Arial Unicode MS" panose="020B0604020202020204" charset="-122"/>
              </a:rPr>
              <a:t>APP</a:t>
            </a:r>
            <a:endParaRPr sz="1100">
              <a:latin typeface="Arial Unicode MS" panose="020B0604020202020204" charset="-122"/>
              <a:cs typeface="Arial Unicode MS" panose="020B0604020202020204" charset="-122"/>
            </a:endParaRPr>
          </a:p>
          <a:p>
            <a:pPr marL="25400">
              <a:lnSpc>
                <a:spcPct val="100000"/>
              </a:lnSpc>
              <a:tabLst>
                <a:tab pos="1641475" algn="l"/>
              </a:tabLst>
            </a:pPr>
            <a:r>
              <a:rPr sz="1650" baseline="-38000" dirty="0">
                <a:solidFill>
                  <a:srgbClr val="353535"/>
                </a:solidFill>
                <a:latin typeface="Arial Unicode MS" panose="020B0604020202020204" charset="-122"/>
                <a:cs typeface="Arial Unicode MS" panose="020B0604020202020204" charset="-122"/>
              </a:rPr>
              <a:t>营销服务	</a:t>
            </a:r>
            <a:r>
              <a:rPr sz="1100" dirty="0">
                <a:solidFill>
                  <a:srgbClr val="353535"/>
                </a:solidFill>
                <a:latin typeface="Arial Unicode MS" panose="020B0604020202020204" charset="-122"/>
                <a:cs typeface="Arial Unicode MS" panose="020B0604020202020204" charset="-122"/>
              </a:rPr>
              <a:t>上进行点评</a:t>
            </a:r>
            <a:endParaRPr sz="1100">
              <a:latin typeface="Arial Unicode MS" panose="020B0604020202020204" charset="-122"/>
              <a:cs typeface="Arial Unicode MS" panose="020B0604020202020204" charset="-122"/>
            </a:endParaRPr>
          </a:p>
          <a:p>
            <a:pPr marL="25400">
              <a:lnSpc>
                <a:spcPct val="100000"/>
              </a:lnSpc>
              <a:tabLst>
                <a:tab pos="1641475" algn="l"/>
              </a:tabLst>
            </a:pPr>
            <a:r>
              <a:rPr sz="1650" baseline="-38000" dirty="0">
                <a:solidFill>
                  <a:srgbClr val="353535"/>
                </a:solidFill>
                <a:latin typeface="Arial Unicode MS" panose="020B0604020202020204" charset="-122"/>
                <a:cs typeface="Arial Unicode MS" panose="020B0604020202020204" charset="-122"/>
              </a:rPr>
              <a:t>销售渠道	</a:t>
            </a:r>
            <a:r>
              <a:rPr sz="1100" dirty="0">
                <a:solidFill>
                  <a:srgbClr val="353535"/>
                </a:solidFill>
                <a:latin typeface="Arial Unicode MS" panose="020B0604020202020204" charset="-122"/>
                <a:cs typeface="Arial Unicode MS" panose="020B0604020202020204" charset="-122"/>
              </a:rPr>
              <a:t>，贡献内容</a:t>
            </a:r>
            <a:endParaRPr sz="1100">
              <a:latin typeface="Arial Unicode MS" panose="020B0604020202020204" charset="-122"/>
              <a:cs typeface="Arial Unicode MS" panose="020B0604020202020204" charset="-122"/>
            </a:endParaRPr>
          </a:p>
          <a:p>
            <a:pPr marL="1641475" marR="30480">
              <a:lnSpc>
                <a:spcPct val="100000"/>
              </a:lnSpc>
            </a:pPr>
            <a:r>
              <a:rPr sz="1100" dirty="0">
                <a:solidFill>
                  <a:srgbClr val="353535"/>
                </a:solidFill>
                <a:latin typeface="Arial Unicode MS" panose="020B0604020202020204" charset="-122"/>
                <a:cs typeface="Arial Unicode MS" panose="020B0604020202020204" charset="-122"/>
              </a:rPr>
              <a:t>，并带来流 量</a:t>
            </a:r>
            <a:endParaRPr sz="1100">
              <a:latin typeface="Arial Unicode MS" panose="020B0604020202020204" charset="-122"/>
              <a:cs typeface="Arial Unicode MS" panose="020B0604020202020204" charset="-122"/>
            </a:endParaRPr>
          </a:p>
          <a:p>
            <a:pPr marL="671195">
              <a:lnSpc>
                <a:spcPct val="100000"/>
              </a:lnSpc>
              <a:spcBef>
                <a:spcPts val="185"/>
              </a:spcBef>
            </a:pPr>
            <a:r>
              <a:rPr sz="1100" dirty="0">
                <a:solidFill>
                  <a:srgbClr val="353535"/>
                </a:solidFill>
                <a:latin typeface="Arial Unicode MS" panose="020B0604020202020204" charset="-122"/>
                <a:cs typeface="Arial Unicode MS" panose="020B0604020202020204" charset="-122"/>
              </a:rPr>
              <a:t>提供产品和服务</a:t>
            </a:r>
            <a:endParaRPr sz="1100">
              <a:latin typeface="Arial Unicode MS" panose="020B0604020202020204" charset="-122"/>
              <a:cs typeface="Arial Unicode MS" panose="020B0604020202020204" charset="-122"/>
            </a:endParaRPr>
          </a:p>
        </p:txBody>
      </p:sp>
      <p:sp>
        <p:nvSpPr>
          <p:cNvPr id="40" name="object 40"/>
          <p:cNvSpPr/>
          <p:nvPr/>
        </p:nvSpPr>
        <p:spPr>
          <a:xfrm>
            <a:off x="4211154" y="3617277"/>
            <a:ext cx="2548255" cy="353695"/>
          </a:xfrm>
          <a:custGeom>
            <a:avLst/>
            <a:gdLst/>
            <a:ahLst/>
            <a:cxnLst/>
            <a:rect l="l" t="t" r="r" b="b"/>
            <a:pathLst>
              <a:path w="2548254" h="353695">
                <a:moveTo>
                  <a:pt x="822756" y="308965"/>
                </a:moveTo>
                <a:lnTo>
                  <a:pt x="76200" y="308965"/>
                </a:lnTo>
                <a:lnTo>
                  <a:pt x="76200" y="277215"/>
                </a:lnTo>
                <a:lnTo>
                  <a:pt x="12712" y="308965"/>
                </a:lnTo>
                <a:lnTo>
                  <a:pt x="0" y="315315"/>
                </a:lnTo>
                <a:lnTo>
                  <a:pt x="12700" y="321665"/>
                </a:lnTo>
                <a:lnTo>
                  <a:pt x="76200" y="353415"/>
                </a:lnTo>
                <a:lnTo>
                  <a:pt x="76200" y="321665"/>
                </a:lnTo>
                <a:lnTo>
                  <a:pt x="822756" y="321665"/>
                </a:lnTo>
                <a:lnTo>
                  <a:pt x="822756" y="308965"/>
                </a:lnTo>
                <a:close/>
              </a:path>
              <a:path w="2548254" h="353695">
                <a:moveTo>
                  <a:pt x="2548229" y="308965"/>
                </a:moveTo>
                <a:lnTo>
                  <a:pt x="1801685" y="308965"/>
                </a:lnTo>
                <a:lnTo>
                  <a:pt x="1801685" y="277215"/>
                </a:lnTo>
                <a:lnTo>
                  <a:pt x="1738185" y="308965"/>
                </a:lnTo>
                <a:lnTo>
                  <a:pt x="1725485" y="315315"/>
                </a:lnTo>
                <a:lnTo>
                  <a:pt x="1738185" y="321665"/>
                </a:lnTo>
                <a:lnTo>
                  <a:pt x="1801685" y="353415"/>
                </a:lnTo>
                <a:lnTo>
                  <a:pt x="1801685" y="321665"/>
                </a:lnTo>
                <a:lnTo>
                  <a:pt x="2548229" y="321665"/>
                </a:lnTo>
                <a:lnTo>
                  <a:pt x="2548229" y="308965"/>
                </a:lnTo>
                <a:close/>
              </a:path>
              <a:path w="2548254" h="353695">
                <a:moveTo>
                  <a:pt x="2548229" y="38100"/>
                </a:moveTo>
                <a:lnTo>
                  <a:pt x="2535529" y="31750"/>
                </a:lnTo>
                <a:lnTo>
                  <a:pt x="2472029" y="0"/>
                </a:lnTo>
                <a:lnTo>
                  <a:pt x="2472029" y="31750"/>
                </a:lnTo>
                <a:lnTo>
                  <a:pt x="1725485" y="31750"/>
                </a:lnTo>
                <a:lnTo>
                  <a:pt x="1725485" y="44450"/>
                </a:lnTo>
                <a:lnTo>
                  <a:pt x="2472029" y="44450"/>
                </a:lnTo>
                <a:lnTo>
                  <a:pt x="2472029" y="76200"/>
                </a:lnTo>
                <a:lnTo>
                  <a:pt x="2535529" y="44450"/>
                </a:lnTo>
                <a:lnTo>
                  <a:pt x="2548229" y="38100"/>
                </a:lnTo>
                <a:close/>
              </a:path>
            </a:pathLst>
          </a:custGeom>
          <a:solidFill>
            <a:srgbClr val="A6A6A6"/>
          </a:solidFill>
        </p:spPr>
        <p:txBody>
          <a:bodyPr wrap="square" lIns="0" tIns="0" rIns="0" bIns="0" rtlCol="0"/>
          <a:lstStyle/>
          <a:p/>
        </p:txBody>
      </p:sp>
      <p:sp>
        <p:nvSpPr>
          <p:cNvPr id="41" name="object 41"/>
          <p:cNvSpPr txBox="1"/>
          <p:nvPr/>
        </p:nvSpPr>
        <p:spPr>
          <a:xfrm>
            <a:off x="3275887" y="5123371"/>
            <a:ext cx="711200" cy="695960"/>
          </a:xfrm>
          <a:prstGeom prst="rect">
            <a:avLst/>
          </a:prstGeom>
        </p:spPr>
        <p:txBody>
          <a:bodyPr vert="horz" wrap="square" lIns="0" tIns="12700" rIns="0" bIns="0" rtlCol="0">
            <a:spAutoFit/>
          </a:bodyPr>
          <a:lstStyle/>
          <a:p>
            <a:pPr marR="5080">
              <a:lnSpc>
                <a:spcPct val="100000"/>
              </a:lnSpc>
              <a:spcBef>
                <a:spcPts val="100"/>
              </a:spcBef>
            </a:pPr>
            <a:r>
              <a:rPr sz="1100" dirty="0">
                <a:latin typeface="Arial Unicode MS" panose="020B0604020202020204" charset="-122"/>
                <a:cs typeface="Arial Unicode MS" panose="020B0604020202020204" charset="-122"/>
              </a:rPr>
              <a:t>美团为商家 提供的</a:t>
            </a:r>
            <a:endParaRPr sz="1100">
              <a:latin typeface="Arial Unicode MS" panose="020B0604020202020204" charset="-122"/>
              <a:cs typeface="Arial Unicode MS" panose="020B0604020202020204" charset="-122"/>
            </a:endParaRPr>
          </a:p>
          <a:p>
            <a:pPr marR="5080">
              <a:lnSpc>
                <a:spcPct val="100000"/>
              </a:lnSpc>
            </a:pPr>
            <a:r>
              <a:rPr sz="1100" b="1" dirty="0">
                <a:latin typeface="Microsoft YaHei"/>
                <a:cs typeface="Microsoft YaHei"/>
              </a:rPr>
              <a:t>营销服务体 系</a:t>
            </a:r>
            <a:r>
              <a:rPr sz="110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2" name="object 42"/>
          <p:cNvSpPr txBox="1"/>
          <p:nvPr/>
        </p:nvSpPr>
        <p:spPr>
          <a:xfrm>
            <a:off x="4145805" y="5244410"/>
            <a:ext cx="638810" cy="455295"/>
          </a:xfrm>
          <a:prstGeom prst="rect">
            <a:avLst/>
          </a:prstGeom>
          <a:solidFill>
            <a:srgbClr val="D9D9D9"/>
          </a:solidFill>
        </p:spPr>
        <p:txBody>
          <a:bodyPr vert="horz" wrap="square" lIns="0" tIns="60325" rIns="0" bIns="0" rtlCol="0">
            <a:spAutoFit/>
          </a:bodyPr>
          <a:lstStyle/>
          <a:p>
            <a:pPr marL="166370" marR="158750">
              <a:lnSpc>
                <a:spcPts val="1300"/>
              </a:lnSpc>
              <a:spcBef>
                <a:spcPts val="475"/>
              </a:spcBef>
            </a:pPr>
            <a:r>
              <a:rPr sz="1200" dirty="0">
                <a:solidFill>
                  <a:srgbClr val="FFFFFF"/>
                </a:solidFill>
                <a:latin typeface="Arial Unicode MS" panose="020B0604020202020204" charset="-122"/>
                <a:cs typeface="Arial Unicode MS" panose="020B0604020202020204" charset="-122"/>
              </a:rPr>
              <a:t>品牌 广告</a:t>
            </a:r>
            <a:endParaRPr sz="1200">
              <a:latin typeface="Arial Unicode MS" panose="020B0604020202020204" charset="-122"/>
              <a:cs typeface="Arial Unicode MS" panose="020B0604020202020204" charset="-122"/>
            </a:endParaRPr>
          </a:p>
        </p:txBody>
      </p:sp>
      <p:sp>
        <p:nvSpPr>
          <p:cNvPr id="43" name="object 43"/>
          <p:cNvSpPr txBox="1"/>
          <p:nvPr/>
        </p:nvSpPr>
        <p:spPr>
          <a:xfrm>
            <a:off x="5076426" y="5244410"/>
            <a:ext cx="638810" cy="455295"/>
          </a:xfrm>
          <a:prstGeom prst="rect">
            <a:avLst/>
          </a:prstGeom>
          <a:solidFill>
            <a:srgbClr val="D9D9D9"/>
          </a:solidFill>
        </p:spPr>
        <p:txBody>
          <a:bodyPr vert="horz" wrap="square" lIns="0" tIns="125730" rIns="0" bIns="0" rtlCol="0">
            <a:spAutoFit/>
          </a:bodyPr>
          <a:lstStyle/>
          <a:p>
            <a:pPr marL="166370">
              <a:lnSpc>
                <a:spcPct val="100000"/>
              </a:lnSpc>
              <a:spcBef>
                <a:spcPts val="990"/>
              </a:spcBef>
            </a:pPr>
            <a:r>
              <a:rPr sz="1200" dirty="0">
                <a:solidFill>
                  <a:srgbClr val="FFFFFF"/>
                </a:solidFill>
                <a:latin typeface="Arial Unicode MS" panose="020B0604020202020204" charset="-122"/>
                <a:cs typeface="Arial Unicode MS" panose="020B0604020202020204" charset="-122"/>
              </a:rPr>
              <a:t>获客</a:t>
            </a:r>
            <a:endParaRPr sz="1200">
              <a:latin typeface="Arial Unicode MS" panose="020B0604020202020204" charset="-122"/>
              <a:cs typeface="Arial Unicode MS" panose="020B0604020202020204" charset="-122"/>
            </a:endParaRPr>
          </a:p>
        </p:txBody>
      </p:sp>
      <p:sp>
        <p:nvSpPr>
          <p:cNvPr id="44" name="object 44"/>
          <p:cNvSpPr txBox="1"/>
          <p:nvPr/>
        </p:nvSpPr>
        <p:spPr>
          <a:xfrm>
            <a:off x="6007046" y="5244410"/>
            <a:ext cx="638810" cy="455295"/>
          </a:xfrm>
          <a:prstGeom prst="rect">
            <a:avLst/>
          </a:prstGeom>
          <a:solidFill>
            <a:srgbClr val="D9D9D9"/>
          </a:solidFill>
        </p:spPr>
        <p:txBody>
          <a:bodyPr vert="horz" wrap="square" lIns="0" tIns="125730" rIns="0" bIns="0" rtlCol="0">
            <a:spAutoFit/>
          </a:bodyPr>
          <a:lstStyle/>
          <a:p>
            <a:pPr marL="166370">
              <a:lnSpc>
                <a:spcPct val="100000"/>
              </a:lnSpc>
              <a:spcBef>
                <a:spcPts val="990"/>
              </a:spcBef>
            </a:pPr>
            <a:r>
              <a:rPr sz="1200" dirty="0">
                <a:solidFill>
                  <a:srgbClr val="FFFFFF"/>
                </a:solidFill>
                <a:latin typeface="Arial Unicode MS" panose="020B0604020202020204" charset="-122"/>
                <a:cs typeface="Arial Unicode MS" panose="020B0604020202020204" charset="-122"/>
              </a:rPr>
              <a:t>转换</a:t>
            </a:r>
            <a:endParaRPr sz="1200">
              <a:latin typeface="Arial Unicode MS" panose="020B0604020202020204" charset="-122"/>
              <a:cs typeface="Arial Unicode MS" panose="020B0604020202020204" charset="-122"/>
            </a:endParaRPr>
          </a:p>
        </p:txBody>
      </p:sp>
      <p:sp>
        <p:nvSpPr>
          <p:cNvPr id="45" name="object 45"/>
          <p:cNvSpPr txBox="1"/>
          <p:nvPr/>
        </p:nvSpPr>
        <p:spPr>
          <a:xfrm>
            <a:off x="6937668" y="5244410"/>
            <a:ext cx="638810" cy="455295"/>
          </a:xfrm>
          <a:prstGeom prst="rect">
            <a:avLst/>
          </a:prstGeom>
          <a:solidFill>
            <a:srgbClr val="D9D9D9"/>
          </a:solidFill>
        </p:spPr>
        <p:txBody>
          <a:bodyPr vert="horz" wrap="square" lIns="0" tIns="125730" rIns="0" bIns="0" rtlCol="0">
            <a:spAutoFit/>
          </a:bodyPr>
          <a:lstStyle/>
          <a:p>
            <a:pPr marL="166370">
              <a:lnSpc>
                <a:spcPct val="100000"/>
              </a:lnSpc>
              <a:spcBef>
                <a:spcPts val="990"/>
              </a:spcBef>
            </a:pPr>
            <a:r>
              <a:rPr sz="1200" dirty="0">
                <a:solidFill>
                  <a:srgbClr val="FFFFFF"/>
                </a:solidFill>
                <a:latin typeface="Arial Unicode MS" panose="020B0604020202020204" charset="-122"/>
                <a:cs typeface="Arial Unicode MS" panose="020B0604020202020204" charset="-122"/>
              </a:rPr>
              <a:t>复购</a:t>
            </a:r>
            <a:endParaRPr sz="1200">
              <a:latin typeface="Arial Unicode MS" panose="020B0604020202020204" charset="-122"/>
              <a:cs typeface="Arial Unicode MS" panose="020B0604020202020204" charset="-122"/>
            </a:endParaRPr>
          </a:p>
        </p:txBody>
      </p:sp>
      <p:sp>
        <p:nvSpPr>
          <p:cNvPr id="46" name="object 46"/>
          <p:cNvSpPr/>
          <p:nvPr/>
        </p:nvSpPr>
        <p:spPr>
          <a:xfrm>
            <a:off x="4777905" y="5433758"/>
            <a:ext cx="2166620" cy="76200"/>
          </a:xfrm>
          <a:custGeom>
            <a:avLst/>
            <a:gdLst/>
            <a:ahLst/>
            <a:cxnLst/>
            <a:rect l="l" t="t" r="r" b="b"/>
            <a:pathLst>
              <a:path w="2166620" h="76200">
                <a:moveTo>
                  <a:pt x="304863" y="38100"/>
                </a:moveTo>
                <a:lnTo>
                  <a:pt x="292163" y="31750"/>
                </a:lnTo>
                <a:lnTo>
                  <a:pt x="228663" y="0"/>
                </a:lnTo>
                <a:lnTo>
                  <a:pt x="228663" y="31750"/>
                </a:lnTo>
                <a:lnTo>
                  <a:pt x="0" y="31750"/>
                </a:lnTo>
                <a:lnTo>
                  <a:pt x="0" y="44450"/>
                </a:lnTo>
                <a:lnTo>
                  <a:pt x="228663" y="44450"/>
                </a:lnTo>
                <a:lnTo>
                  <a:pt x="228663" y="76200"/>
                </a:lnTo>
                <a:lnTo>
                  <a:pt x="292163" y="44450"/>
                </a:lnTo>
                <a:lnTo>
                  <a:pt x="304863" y="38100"/>
                </a:lnTo>
                <a:close/>
              </a:path>
              <a:path w="2166620" h="76200">
                <a:moveTo>
                  <a:pt x="1235481" y="38100"/>
                </a:moveTo>
                <a:lnTo>
                  <a:pt x="1222781" y="31750"/>
                </a:lnTo>
                <a:lnTo>
                  <a:pt x="1159281" y="0"/>
                </a:lnTo>
                <a:lnTo>
                  <a:pt x="1159281" y="31750"/>
                </a:lnTo>
                <a:lnTo>
                  <a:pt x="930617" y="31750"/>
                </a:lnTo>
                <a:lnTo>
                  <a:pt x="930617" y="44450"/>
                </a:lnTo>
                <a:lnTo>
                  <a:pt x="1159281" y="44450"/>
                </a:lnTo>
                <a:lnTo>
                  <a:pt x="1159281" y="76200"/>
                </a:lnTo>
                <a:lnTo>
                  <a:pt x="1222781" y="44450"/>
                </a:lnTo>
                <a:lnTo>
                  <a:pt x="1235481" y="38100"/>
                </a:lnTo>
                <a:close/>
              </a:path>
              <a:path w="2166620" h="76200">
                <a:moveTo>
                  <a:pt x="2166112" y="38100"/>
                </a:moveTo>
                <a:lnTo>
                  <a:pt x="2153399" y="31750"/>
                </a:lnTo>
                <a:lnTo>
                  <a:pt x="2089899" y="0"/>
                </a:lnTo>
                <a:lnTo>
                  <a:pt x="2089899" y="31750"/>
                </a:lnTo>
                <a:lnTo>
                  <a:pt x="1861248" y="31750"/>
                </a:lnTo>
                <a:lnTo>
                  <a:pt x="1861248" y="44450"/>
                </a:lnTo>
                <a:lnTo>
                  <a:pt x="2089899" y="44450"/>
                </a:lnTo>
                <a:lnTo>
                  <a:pt x="2089899" y="76200"/>
                </a:lnTo>
                <a:lnTo>
                  <a:pt x="2153412" y="44450"/>
                </a:lnTo>
                <a:lnTo>
                  <a:pt x="2166112" y="38100"/>
                </a:lnTo>
                <a:close/>
              </a:path>
            </a:pathLst>
          </a:custGeom>
          <a:solidFill>
            <a:srgbClr val="A6A6A6"/>
          </a:solidFill>
        </p:spPr>
        <p:txBody>
          <a:bodyPr wrap="square" lIns="0" tIns="0" rIns="0" bIns="0" rtlCol="0"/>
          <a:lstStyle/>
          <a:p/>
        </p:txBody>
      </p:sp>
      <p:sp>
        <p:nvSpPr>
          <p:cNvPr id="47" name="object 47"/>
          <p:cNvSpPr txBox="1"/>
          <p:nvPr/>
        </p:nvSpPr>
        <p:spPr>
          <a:xfrm>
            <a:off x="3996673" y="5807657"/>
            <a:ext cx="850900" cy="360680"/>
          </a:xfrm>
          <a:prstGeom prst="rect">
            <a:avLst/>
          </a:prstGeom>
        </p:spPr>
        <p:txBody>
          <a:bodyPr vert="horz" wrap="square" lIns="0" tIns="12700" rIns="0" bIns="0" rtlCol="0">
            <a:spAutoFit/>
          </a:bodyPr>
          <a:lstStyle/>
          <a:p>
            <a:pPr marR="5080">
              <a:lnSpc>
                <a:spcPct val="100000"/>
              </a:lnSpc>
              <a:spcBef>
                <a:spcPts val="100"/>
              </a:spcBef>
            </a:pPr>
            <a:r>
              <a:rPr sz="1100" dirty="0">
                <a:latin typeface="Arial Unicode MS" panose="020B0604020202020204" charset="-122"/>
                <a:cs typeface="Arial Unicode MS" panose="020B0604020202020204" charset="-122"/>
              </a:rPr>
              <a:t>商户通、推广 通等营销工具</a:t>
            </a:r>
            <a:endParaRPr sz="1100">
              <a:latin typeface="Arial Unicode MS" panose="020B0604020202020204" charset="-122"/>
              <a:cs typeface="Arial Unicode MS" panose="020B0604020202020204" charset="-122"/>
            </a:endParaRPr>
          </a:p>
        </p:txBody>
      </p:sp>
      <p:sp>
        <p:nvSpPr>
          <p:cNvPr id="51" name="object 51"/>
          <p:cNvSpPr txBox="1"/>
          <p:nvPr/>
        </p:nvSpPr>
        <p:spPr>
          <a:xfrm>
            <a:off x="335778" y="6406035"/>
            <a:ext cx="28194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来源：易观，国盛证券，头豹研究院编辑整理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2" name="object 52"/>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23</a:t>
            </a:r>
            <a:endParaRPr sz="1050">
              <a:latin typeface="Microsoft YaHei"/>
              <a:cs typeface="Microsoft YaHei"/>
            </a:endParaRPr>
          </a:p>
        </p:txBody>
      </p:sp>
      <p:sp>
        <p:nvSpPr>
          <p:cNvPr id="53" name="object 53"/>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4" name="object 5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48" name="object 48"/>
          <p:cNvSpPr txBox="1"/>
          <p:nvPr/>
        </p:nvSpPr>
        <p:spPr>
          <a:xfrm>
            <a:off x="5084541" y="5807657"/>
            <a:ext cx="630555" cy="360680"/>
          </a:xfrm>
          <a:prstGeom prst="rect">
            <a:avLst/>
          </a:prstGeom>
        </p:spPr>
        <p:txBody>
          <a:bodyPr vert="horz" wrap="square" lIns="0" tIns="12700" rIns="0" bIns="0" rtlCol="0">
            <a:spAutoFit/>
          </a:bodyPr>
          <a:lstStyle/>
          <a:p>
            <a:pPr marR="5080" indent="29210">
              <a:lnSpc>
                <a:spcPct val="100000"/>
              </a:lnSpc>
              <a:spcBef>
                <a:spcPts val="100"/>
              </a:spcBef>
            </a:pPr>
            <a:r>
              <a:rPr sz="1100" dirty="0">
                <a:latin typeface="Arial Unicode MS" panose="020B0604020202020204" charset="-122"/>
                <a:cs typeface="Arial Unicode MS" panose="020B0604020202020204" charset="-122"/>
              </a:rPr>
              <a:t>店铺排名 </a:t>
            </a:r>
            <a:r>
              <a:rPr sz="1100" spc="-70" dirty="0">
                <a:latin typeface="Arial Unicode MS" panose="020B0604020202020204" charset="-122"/>
                <a:cs typeface="Arial Unicode MS" panose="020B0604020202020204" charset="-122"/>
              </a:rPr>
              <a:t>VI</a:t>
            </a:r>
            <a:r>
              <a:rPr sz="1100" spc="-85" dirty="0">
                <a:latin typeface="Arial Unicode MS" panose="020B0604020202020204" charset="-122"/>
                <a:cs typeface="Arial Unicode MS" panose="020B0604020202020204" charset="-122"/>
              </a:rPr>
              <a:t>P</a:t>
            </a:r>
            <a:r>
              <a:rPr sz="1100" dirty="0">
                <a:latin typeface="Arial Unicode MS" panose="020B0604020202020204" charset="-122"/>
                <a:cs typeface="Arial Unicode MS" panose="020B0604020202020204" charset="-122"/>
              </a:rPr>
              <a:t>特权等</a:t>
            </a:r>
            <a:endParaRPr sz="1100">
              <a:latin typeface="Arial Unicode MS" panose="020B0604020202020204" charset="-122"/>
              <a:cs typeface="Arial Unicode MS" panose="020B0604020202020204" charset="-122"/>
            </a:endParaRPr>
          </a:p>
        </p:txBody>
      </p:sp>
      <p:sp>
        <p:nvSpPr>
          <p:cNvPr id="49" name="object 49"/>
          <p:cNvSpPr txBox="1"/>
          <p:nvPr/>
        </p:nvSpPr>
        <p:spPr>
          <a:xfrm>
            <a:off x="6069013" y="5834540"/>
            <a:ext cx="571500" cy="193040"/>
          </a:xfrm>
          <a:prstGeom prst="rect">
            <a:avLst/>
          </a:prstGeom>
        </p:spPr>
        <p:txBody>
          <a:bodyPr vert="horz" wrap="square" lIns="0" tIns="12700" rIns="0" bIns="0" rtlCol="0">
            <a:spAutoFit/>
          </a:bodyPr>
          <a:lstStyle/>
          <a:p>
            <a:pPr>
              <a:lnSpc>
                <a:spcPct val="100000"/>
              </a:lnSpc>
              <a:spcBef>
                <a:spcPts val="100"/>
              </a:spcBef>
            </a:pPr>
            <a:r>
              <a:rPr sz="1100" dirty="0">
                <a:solidFill>
                  <a:srgbClr val="353535"/>
                </a:solidFill>
                <a:latin typeface="Arial Unicode MS" panose="020B0604020202020204" charset="-122"/>
                <a:cs typeface="Arial Unicode MS" panose="020B0604020202020204" charset="-122"/>
              </a:rPr>
              <a:t>优惠买单</a:t>
            </a:r>
            <a:endParaRPr sz="1100">
              <a:latin typeface="Arial Unicode MS" panose="020B0604020202020204" charset="-122"/>
              <a:cs typeface="Arial Unicode MS" panose="020B0604020202020204" charset="-122"/>
            </a:endParaRPr>
          </a:p>
        </p:txBody>
      </p:sp>
      <p:sp>
        <p:nvSpPr>
          <p:cNvPr id="50" name="object 50"/>
          <p:cNvSpPr txBox="1"/>
          <p:nvPr/>
        </p:nvSpPr>
        <p:spPr>
          <a:xfrm>
            <a:off x="6968336" y="5834540"/>
            <a:ext cx="571500" cy="193040"/>
          </a:xfrm>
          <a:prstGeom prst="rect">
            <a:avLst/>
          </a:prstGeom>
        </p:spPr>
        <p:txBody>
          <a:bodyPr vert="horz" wrap="square" lIns="0" tIns="12700" rIns="0" bIns="0" rtlCol="0">
            <a:spAutoFit/>
          </a:bodyPr>
          <a:lstStyle/>
          <a:p>
            <a:pPr>
              <a:lnSpc>
                <a:spcPct val="100000"/>
              </a:lnSpc>
              <a:spcBef>
                <a:spcPts val="100"/>
              </a:spcBef>
            </a:pPr>
            <a:r>
              <a:rPr sz="1100" dirty="0">
                <a:solidFill>
                  <a:srgbClr val="353535"/>
                </a:solidFill>
                <a:latin typeface="Arial Unicode MS" panose="020B0604020202020204" charset="-122"/>
                <a:cs typeface="Arial Unicode MS" panose="020B0604020202020204" charset="-122"/>
              </a:rPr>
              <a:t>商家会员</a:t>
            </a:r>
            <a:endParaRPr sz="1100">
              <a:latin typeface="Arial Unicode MS" panose="020B0604020202020204" charset="-122"/>
              <a:cs typeface="Arial Unicode MS" panose="020B0604020202020204" charset="-122"/>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40" y="69472"/>
            <a:ext cx="59766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——到店、酒店及旅游（</a:t>
            </a:r>
            <a:r>
              <a:rPr spc="-145" dirty="0"/>
              <a:t>3/</a:t>
            </a:r>
            <a:r>
              <a:rPr spc="-160" dirty="0"/>
              <a:t>3</a:t>
            </a:r>
            <a:r>
              <a:rPr dirty="0"/>
              <a:t>）</a:t>
            </a:r>
            <a:endParaRPr dirty="0"/>
          </a:p>
        </p:txBody>
      </p:sp>
      <p:sp>
        <p:nvSpPr>
          <p:cNvPr id="3" name="object 3"/>
          <p:cNvSpPr txBox="1"/>
          <p:nvPr/>
        </p:nvSpPr>
        <p:spPr>
          <a:xfrm>
            <a:off x="313033" y="432336"/>
            <a:ext cx="11455400" cy="60452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美团在线酒店业务主要覆盖三线及以下城市，具有较大增长空间，加之其平台具有流量大、成本低等优 势</a:t>
            </a:r>
            <a:r>
              <a:rPr sz="2000" spc="-50" dirty="0">
                <a:solidFill>
                  <a:srgbClr val="9A0000"/>
                </a:solidFill>
                <a:latin typeface="Arial Unicode MS" panose="020B0604020202020204" charset="-122"/>
                <a:cs typeface="Arial Unicode MS" panose="020B0604020202020204" charset="-122"/>
              </a:rPr>
              <a:t>，2020</a:t>
            </a:r>
            <a:r>
              <a:rPr sz="2000" dirty="0">
                <a:solidFill>
                  <a:srgbClr val="9A0000"/>
                </a:solidFill>
                <a:latin typeface="Arial Unicode MS" panose="020B0604020202020204" charset="-122"/>
                <a:cs typeface="Arial Unicode MS" panose="020B0604020202020204" charset="-122"/>
              </a:rPr>
              <a:t>年其市场份额（按间夜量）已超过</a:t>
            </a:r>
            <a:r>
              <a:rPr sz="2000" spc="-229" dirty="0">
                <a:solidFill>
                  <a:srgbClr val="9A0000"/>
                </a:solidFill>
                <a:latin typeface="Arial Unicode MS" panose="020B0604020202020204" charset="-122"/>
                <a:cs typeface="Arial Unicode MS" panose="020B0604020202020204" charset="-122"/>
              </a:rPr>
              <a:t>50%，</a:t>
            </a:r>
            <a:r>
              <a:rPr sz="2000" dirty="0">
                <a:solidFill>
                  <a:srgbClr val="9A0000"/>
                </a:solidFill>
                <a:latin typeface="Arial Unicode MS" panose="020B0604020202020204" charset="-122"/>
                <a:cs typeface="Arial Unicode MS" panose="020B0604020202020204" charset="-122"/>
              </a:rPr>
              <a:t>未来将持续提升</a:t>
            </a:r>
            <a:endParaRPr sz="2000">
              <a:latin typeface="Arial Unicode MS" panose="020B0604020202020204" charset="-122"/>
              <a:cs typeface="Arial Unicode MS" panose="020B0604020202020204" charset="-122"/>
            </a:endParaRPr>
          </a:p>
        </p:txBody>
      </p:sp>
      <p:sp>
        <p:nvSpPr>
          <p:cNvPr id="4" name="object 4"/>
          <p:cNvSpPr/>
          <p:nvPr/>
        </p:nvSpPr>
        <p:spPr>
          <a:xfrm>
            <a:off x="8048198" y="1808162"/>
            <a:ext cx="3801110" cy="4476750"/>
          </a:xfrm>
          <a:custGeom>
            <a:avLst/>
            <a:gdLst/>
            <a:ahLst/>
            <a:cxnLst/>
            <a:rect l="l" t="t" r="r" b="b"/>
            <a:pathLst>
              <a:path w="3801109" h="4476750">
                <a:moveTo>
                  <a:pt x="3800733" y="4476308"/>
                </a:moveTo>
                <a:lnTo>
                  <a:pt x="0" y="4476308"/>
                </a:lnTo>
                <a:lnTo>
                  <a:pt x="0" y="0"/>
                </a:lnTo>
                <a:lnTo>
                  <a:pt x="3800733" y="0"/>
                </a:lnTo>
                <a:lnTo>
                  <a:pt x="3800733" y="4476308"/>
                </a:lnTo>
                <a:close/>
              </a:path>
            </a:pathLst>
          </a:custGeom>
          <a:solidFill>
            <a:srgbClr val="EFEFF1"/>
          </a:solidFill>
        </p:spPr>
        <p:txBody>
          <a:bodyPr wrap="square" lIns="0" tIns="0" rIns="0" bIns="0" rtlCol="0"/>
          <a:lstStyle/>
          <a:p/>
        </p:txBody>
      </p:sp>
      <p:sp>
        <p:nvSpPr>
          <p:cNvPr id="5" name="object 5"/>
          <p:cNvSpPr txBox="1"/>
          <p:nvPr/>
        </p:nvSpPr>
        <p:spPr>
          <a:xfrm>
            <a:off x="8102173" y="2398148"/>
            <a:ext cx="4097654" cy="3289935"/>
          </a:xfrm>
          <a:prstGeom prst="rect">
            <a:avLst/>
          </a:prstGeom>
        </p:spPr>
        <p:txBody>
          <a:bodyPr vert="horz" wrap="square" lIns="0" tIns="12700" rIns="0" bIns="0" rtlCol="0">
            <a:spAutoFit/>
          </a:bodyPr>
          <a:lstStyle/>
          <a:p>
            <a:pPr marL="184150" indent="-171450">
              <a:lnSpc>
                <a:spcPct val="100000"/>
              </a:lnSpc>
              <a:spcBef>
                <a:spcPts val="100"/>
              </a:spcBef>
              <a:buSzPct val="92000"/>
              <a:buFont typeface="Wingdings" panose="05000000000000000000"/>
              <a:buChar char=""/>
              <a:tabLst>
                <a:tab pos="184150" algn="l"/>
              </a:tabLst>
            </a:pPr>
            <a:r>
              <a:rPr sz="1200" b="1" dirty="0">
                <a:solidFill>
                  <a:srgbClr val="970201"/>
                </a:solidFill>
                <a:latin typeface="Microsoft YaHei"/>
                <a:cs typeface="Microsoft YaHei"/>
              </a:rPr>
              <a:t>美团在线酒店的市场份额将持续提升：</a:t>
            </a:r>
            <a:endParaRPr sz="1200">
              <a:latin typeface="Microsoft YaHei"/>
              <a:cs typeface="Microsoft YaHei"/>
            </a:endParaRPr>
          </a:p>
          <a:p>
            <a:pPr marL="12700" marR="368300">
              <a:lnSpc>
                <a:spcPct val="120000"/>
              </a:lnSpc>
              <a:spcBef>
                <a:spcPts val="600"/>
              </a:spcBef>
              <a:buSzPct val="92000"/>
              <a:buAutoNum type="arabicPlain"/>
              <a:tabLst>
                <a:tab pos="402590" algn="l"/>
              </a:tabLst>
            </a:pPr>
            <a:r>
              <a:rPr sz="1200" b="1" dirty="0">
                <a:latin typeface="Microsoft YaHei"/>
                <a:cs typeface="Microsoft YaHei"/>
              </a:rPr>
              <a:t>覆盖城市：较携程而言，美团在线酒店业务主要 覆盖三线及以下城市，而中国在线酒店行业未来增长主 要来自于低线城市</a:t>
            </a:r>
            <a:r>
              <a:rPr sz="1200" dirty="0">
                <a:latin typeface="Arial Unicode MS" panose="020B0604020202020204" charset="-122"/>
                <a:cs typeface="Arial Unicode MS" panose="020B0604020202020204" charset="-122"/>
              </a:rPr>
              <a:t>，主要原因在于中国一、二线城市在 线酒店的渗透率（</a:t>
            </a:r>
            <a:r>
              <a:rPr sz="1200" spc="-45" dirty="0">
                <a:latin typeface="Arial Unicode MS" panose="020B0604020202020204" charset="-122"/>
                <a:cs typeface="Arial Unicode MS" panose="020B0604020202020204" charset="-122"/>
              </a:rPr>
              <a:t>202</a:t>
            </a:r>
            <a:r>
              <a:rPr sz="1200" spc="-20" dirty="0">
                <a:latin typeface="Arial Unicode MS" panose="020B0604020202020204" charset="-122"/>
                <a:cs typeface="Arial Unicode MS" panose="020B0604020202020204" charset="-122"/>
              </a:rPr>
              <a:t>0</a:t>
            </a:r>
            <a:r>
              <a:rPr sz="1200" dirty="0">
                <a:latin typeface="Arial Unicode MS" panose="020B0604020202020204" charset="-122"/>
                <a:cs typeface="Arial Unicode MS" panose="020B0604020202020204" charset="-122"/>
              </a:rPr>
              <a:t>年分别约为</a:t>
            </a:r>
            <a:r>
              <a:rPr sz="1200" b="1" spc="-195" dirty="0">
                <a:solidFill>
                  <a:srgbClr val="970201"/>
                </a:solidFill>
                <a:latin typeface="Microsoft YaHei"/>
                <a:cs typeface="Microsoft YaHei"/>
              </a:rPr>
              <a:t>40</a:t>
            </a:r>
            <a:r>
              <a:rPr sz="1200" b="1" spc="-300" dirty="0">
                <a:solidFill>
                  <a:srgbClr val="970201"/>
                </a:solidFill>
                <a:latin typeface="Microsoft YaHei"/>
                <a:cs typeface="Microsoft YaHei"/>
              </a:rPr>
              <a:t>%</a:t>
            </a:r>
            <a:r>
              <a:rPr sz="1200" dirty="0">
                <a:latin typeface="Arial Unicode MS" panose="020B0604020202020204" charset="-122"/>
                <a:cs typeface="Arial Unicode MS" panose="020B0604020202020204" charset="-122"/>
              </a:rPr>
              <a:t>、</a:t>
            </a:r>
            <a:r>
              <a:rPr sz="1200" b="1" spc="-195" dirty="0">
                <a:solidFill>
                  <a:srgbClr val="970201"/>
                </a:solidFill>
                <a:latin typeface="Microsoft YaHei"/>
                <a:cs typeface="Microsoft YaHei"/>
              </a:rPr>
              <a:t>30</a:t>
            </a:r>
            <a:r>
              <a:rPr sz="1200" b="1" spc="-300" dirty="0">
                <a:solidFill>
                  <a:srgbClr val="970201"/>
                </a:solidFill>
                <a:latin typeface="Microsoft YaHei"/>
                <a:cs typeface="Microsoft YaHei"/>
              </a:rPr>
              <a:t>%</a:t>
            </a:r>
            <a:r>
              <a:rPr sz="1200" dirty="0">
                <a:latin typeface="Arial Unicode MS" panose="020B0604020202020204" charset="-122"/>
                <a:cs typeface="Arial Unicode MS" panose="020B0604020202020204" charset="-122"/>
              </a:rPr>
              <a:t>）已接近英 国、美国发达国家水平，增长空间有限，而三线及以下 城市在线酒店渗透率仅约</a:t>
            </a:r>
            <a:r>
              <a:rPr sz="1200" b="1" spc="-229" dirty="0">
                <a:solidFill>
                  <a:srgbClr val="970201"/>
                </a:solidFill>
                <a:latin typeface="Microsoft YaHei"/>
                <a:cs typeface="Microsoft YaHei"/>
              </a:rPr>
              <a:t>20%</a:t>
            </a:r>
            <a:endParaRPr sz="1200">
              <a:latin typeface="Microsoft YaHei"/>
              <a:cs typeface="Microsoft YaHei"/>
            </a:endParaRPr>
          </a:p>
          <a:p>
            <a:pPr marL="12700" marR="419100">
              <a:lnSpc>
                <a:spcPct val="120000"/>
              </a:lnSpc>
              <a:spcBef>
                <a:spcPts val="600"/>
              </a:spcBef>
              <a:buSzPct val="92000"/>
              <a:buAutoNum type="arabicPlain"/>
              <a:tabLst>
                <a:tab pos="402590" algn="l"/>
              </a:tabLst>
            </a:pPr>
            <a:r>
              <a:rPr sz="1200" b="1" dirty="0">
                <a:latin typeface="Microsoft YaHei"/>
                <a:cs typeface="Microsoft YaHei"/>
              </a:rPr>
              <a:t>客单价：</a:t>
            </a:r>
            <a:r>
              <a:rPr sz="1200" dirty="0">
                <a:latin typeface="Arial Unicode MS" panose="020B0604020202020204" charset="-122"/>
                <a:cs typeface="Arial Unicode MS" panose="020B0604020202020204" charset="-122"/>
              </a:rPr>
              <a:t>较携程而言，</a:t>
            </a:r>
            <a:r>
              <a:rPr sz="1200" b="1" dirty="0">
                <a:latin typeface="Microsoft YaHei"/>
                <a:cs typeface="Microsoft YaHei"/>
              </a:rPr>
              <a:t>美团</a:t>
            </a:r>
            <a:r>
              <a:rPr sz="1200" dirty="0">
                <a:latin typeface="Arial Unicode MS" panose="020B0604020202020204" charset="-122"/>
                <a:cs typeface="Arial Unicode MS" panose="020B0604020202020204" charset="-122"/>
              </a:rPr>
              <a:t>具有流量大、成本低 的优势，并拥有丰富的低线城市酒店资源，因而其客单 价较低。随着美团</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酒店</a:t>
            </a:r>
            <a:r>
              <a:rPr sz="1200" spc="-10" dirty="0">
                <a:latin typeface="Arial Unicode MS" panose="020B0604020202020204" charset="-122"/>
                <a:cs typeface="Arial Unicode MS" panose="020B0604020202020204" charset="-122"/>
              </a:rPr>
              <a:t>+X</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的项目持续落地与发展，美 团与高星级酒店合作加深，未来其在线酒店的客单价将 进一步提升</a:t>
            </a:r>
            <a:endParaRPr sz="1200">
              <a:latin typeface="Arial Unicode MS" panose="020B0604020202020204" charset="-122"/>
              <a:cs typeface="Arial Unicode MS" panose="020B0604020202020204" charset="-122"/>
            </a:endParaRPr>
          </a:p>
          <a:p>
            <a:pPr marL="12700" marR="5080">
              <a:lnSpc>
                <a:spcPct val="120000"/>
              </a:lnSpc>
              <a:spcBef>
                <a:spcPts val="600"/>
              </a:spcBef>
            </a:pPr>
            <a:r>
              <a:rPr sz="1200" b="1" dirty="0">
                <a:latin typeface="Microsoft YaHei"/>
                <a:cs typeface="Microsoft YaHei"/>
              </a:rPr>
              <a:t>（</a:t>
            </a:r>
            <a:r>
              <a:rPr sz="1200" b="1" spc="285" dirty="0">
                <a:latin typeface="Microsoft YaHei"/>
                <a:cs typeface="Microsoft YaHei"/>
              </a:rPr>
              <a:t> </a:t>
            </a:r>
            <a:r>
              <a:rPr sz="1200" b="1" spc="-75" dirty="0">
                <a:latin typeface="Microsoft YaHei"/>
                <a:cs typeface="Microsoft YaHei"/>
              </a:rPr>
              <a:t>3</a:t>
            </a:r>
            <a:r>
              <a:rPr sz="1200" b="1" dirty="0">
                <a:latin typeface="Microsoft YaHei"/>
                <a:cs typeface="Microsoft YaHei"/>
              </a:rPr>
              <a:t> ）境内市场份额：</a:t>
            </a:r>
            <a:r>
              <a:rPr sz="1200" b="1" spc="250" dirty="0">
                <a:latin typeface="Microsoft YaHei"/>
                <a:cs typeface="Microsoft YaHei"/>
              </a:rPr>
              <a:t> </a:t>
            </a:r>
            <a:r>
              <a:rPr sz="1200" dirty="0">
                <a:latin typeface="Arial Unicode MS" panose="020B0604020202020204" charset="-122"/>
                <a:cs typeface="Arial Unicode MS" panose="020B0604020202020204" charset="-122"/>
              </a:rPr>
              <a:t>按间夜量计，</a:t>
            </a:r>
            <a:r>
              <a:rPr sz="1200" spc="310" dirty="0">
                <a:latin typeface="Arial Unicode MS" panose="020B0604020202020204" charset="-122"/>
                <a:cs typeface="Arial Unicode MS" panose="020B0604020202020204" charset="-122"/>
              </a:rPr>
              <a:t> </a:t>
            </a:r>
            <a:r>
              <a:rPr sz="1200" spc="-40" dirty="0">
                <a:latin typeface="Arial Unicode MS" panose="020B0604020202020204" charset="-122"/>
                <a:cs typeface="Arial Unicode MS" panose="020B0604020202020204" charset="-122"/>
              </a:rPr>
              <a:t>2020</a:t>
            </a:r>
            <a:r>
              <a:rPr sz="1200" spc="40"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年美团在线酒 店的市场份额已约达</a:t>
            </a:r>
            <a:r>
              <a:rPr sz="1200" b="1" spc="-175" dirty="0">
                <a:solidFill>
                  <a:srgbClr val="970201"/>
                </a:solidFill>
                <a:latin typeface="Microsoft YaHei"/>
                <a:cs typeface="Microsoft YaHei"/>
              </a:rPr>
              <a:t>51%</a:t>
            </a:r>
            <a:r>
              <a:rPr sz="1200" spc="-175"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位居中国第一</a:t>
            </a:r>
            <a:endParaRPr sz="1200">
              <a:latin typeface="Arial Unicode MS" panose="020B0604020202020204" charset="-122"/>
              <a:cs typeface="Arial Unicode MS" panose="020B0604020202020204" charset="-122"/>
            </a:endParaRPr>
          </a:p>
        </p:txBody>
      </p:sp>
      <p:sp>
        <p:nvSpPr>
          <p:cNvPr id="6" name="object 6"/>
          <p:cNvSpPr txBox="1"/>
          <p:nvPr/>
        </p:nvSpPr>
        <p:spPr>
          <a:xfrm>
            <a:off x="383215" y="1248880"/>
            <a:ext cx="308737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Microsoft YaHei"/>
                <a:cs typeface="Microsoft YaHei"/>
              </a:rPr>
              <a:t>美团与携程在线酒店业务对比，</a:t>
            </a:r>
            <a:r>
              <a:rPr sz="1400" b="1" spc="-95" dirty="0">
                <a:latin typeface="Microsoft YaHei"/>
                <a:cs typeface="Microsoft YaHei"/>
              </a:rPr>
              <a:t>202</a:t>
            </a:r>
            <a:r>
              <a:rPr sz="1400" b="1" spc="-90" dirty="0">
                <a:latin typeface="Microsoft YaHei"/>
                <a:cs typeface="Microsoft YaHei"/>
              </a:rPr>
              <a:t>0</a:t>
            </a:r>
            <a:r>
              <a:rPr sz="1400" b="1" dirty="0">
                <a:latin typeface="Microsoft YaHei"/>
                <a:cs typeface="Microsoft YaHei"/>
              </a:rPr>
              <a:t>年</a:t>
            </a:r>
            <a:endParaRPr sz="1400">
              <a:latin typeface="Microsoft YaHei"/>
              <a:cs typeface="Microsoft YaHei"/>
            </a:endParaRPr>
          </a:p>
        </p:txBody>
      </p:sp>
      <p:sp>
        <p:nvSpPr>
          <p:cNvPr id="7" name="object 7"/>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8" name="object 8"/>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9" name="object 9"/>
          <p:cNvSpPr txBox="1"/>
          <p:nvPr/>
        </p:nvSpPr>
        <p:spPr>
          <a:xfrm>
            <a:off x="8033633" y="1264850"/>
            <a:ext cx="73660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Microsoft YaHei"/>
                <a:cs typeface="Microsoft YaHei"/>
              </a:rPr>
              <a:t>头豹洞察</a:t>
            </a:r>
            <a:endParaRPr sz="1400">
              <a:latin typeface="Microsoft YaHei"/>
              <a:cs typeface="Microsoft YaHei"/>
            </a:endParaRPr>
          </a:p>
        </p:txBody>
      </p:sp>
      <p:sp>
        <p:nvSpPr>
          <p:cNvPr id="11" name="object 11"/>
          <p:cNvSpPr txBox="1"/>
          <p:nvPr/>
        </p:nvSpPr>
        <p:spPr>
          <a:xfrm>
            <a:off x="335778" y="6406035"/>
            <a:ext cx="17018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2" name="object 12"/>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24</a:t>
            </a:r>
            <a:endParaRPr sz="1050">
              <a:latin typeface="Microsoft YaHei"/>
              <a:cs typeface="Microsoft YaHei"/>
            </a:endParaRPr>
          </a:p>
        </p:txBody>
      </p:sp>
      <p:sp>
        <p:nvSpPr>
          <p:cNvPr id="13" name="object 13"/>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4" name="object 1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graphicFrame>
        <p:nvGraphicFramePr>
          <p:cNvPr id="10" name="object 10"/>
          <p:cNvGraphicFramePr>
            <a:graphicFrameLocks noGrp="1"/>
          </p:cNvGraphicFramePr>
          <p:nvPr/>
        </p:nvGraphicFramePr>
        <p:xfrm>
          <a:off x="330537" y="1801814"/>
          <a:ext cx="7512050" cy="4499610"/>
        </p:xfrm>
        <a:graphic>
          <a:graphicData uri="http://schemas.openxmlformats.org/drawingml/2006/table">
            <a:tbl>
              <a:tblPr firstRow="1" bandRow="1">
                <a:tableStyleId>{2D5ABB26-0587-4C30-8999-92F81FD0307C}</a:tableStyleId>
              </a:tblPr>
              <a:tblGrid>
                <a:gridCol w="1938020"/>
                <a:gridCol w="2777489"/>
                <a:gridCol w="2777490"/>
              </a:tblGrid>
              <a:tr h="433729">
                <a:tc>
                  <a:txBody>
                    <a:bodyPr/>
                    <a:lstStyle/>
                    <a:p>
                      <a:pPr algn="ctr">
                        <a:lnSpc>
                          <a:spcPct val="100000"/>
                        </a:lnSpc>
                        <a:spcBef>
                          <a:spcPts val="905"/>
                        </a:spcBef>
                      </a:pPr>
                      <a:r>
                        <a:rPr sz="1200" b="1" dirty="0">
                          <a:latin typeface="Microsoft YaHei"/>
                          <a:cs typeface="Microsoft YaHei"/>
                        </a:rPr>
                        <a:t>业务模式</a:t>
                      </a:r>
                      <a:endParaRPr sz="1200">
                        <a:latin typeface="Microsoft YaHei"/>
                        <a:cs typeface="Microsoft YaHei"/>
                      </a:endParaRPr>
                    </a:p>
                  </a:txBody>
                  <a:tcPr marL="0" marR="0" marT="1149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905"/>
                        </a:spcBef>
                      </a:pPr>
                      <a:r>
                        <a:rPr sz="1200" b="1" dirty="0">
                          <a:latin typeface="Microsoft YaHei"/>
                          <a:cs typeface="Microsoft YaHei"/>
                        </a:rPr>
                        <a:t>美团</a:t>
                      </a:r>
                      <a:endParaRPr sz="1200">
                        <a:latin typeface="Microsoft YaHei"/>
                        <a:cs typeface="Microsoft YaHei"/>
                      </a:endParaRPr>
                    </a:p>
                  </a:txBody>
                  <a:tcPr marL="0" marR="0" marT="1149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905"/>
                        </a:spcBef>
                      </a:pPr>
                      <a:r>
                        <a:rPr sz="1200" b="1" dirty="0">
                          <a:latin typeface="Microsoft YaHei"/>
                          <a:cs typeface="Microsoft YaHei"/>
                        </a:rPr>
                        <a:t>携程</a:t>
                      </a:r>
                      <a:endParaRPr sz="1200">
                        <a:latin typeface="Microsoft YaHei"/>
                        <a:cs typeface="Microsoft YaHei"/>
                      </a:endParaRPr>
                    </a:p>
                  </a:txBody>
                  <a:tcPr marL="0" marR="0" marT="1149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r>
              <a:tr h="429018">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主要用户</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小镇青年、学生、年轻白领</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中高端商旅用户</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覆盖城市</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b="1" dirty="0">
                          <a:solidFill>
                            <a:srgbClr val="970201"/>
                          </a:solidFill>
                          <a:latin typeface="Microsoft YaHei"/>
                          <a:cs typeface="Microsoft YaHei"/>
                        </a:rPr>
                        <a:t>三线及以下城市为主</a:t>
                      </a:r>
                      <a:endParaRPr sz="1200">
                        <a:latin typeface="Microsoft YaHei"/>
                        <a:cs typeface="Microsoft YaHei"/>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一二线为主</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业务侧重</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全品类</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酒店住宿</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620640">
                <a:tc>
                  <a:txBody>
                    <a:bodyPr/>
                    <a:lstStyle/>
                    <a:p>
                      <a:pPr>
                        <a:lnSpc>
                          <a:spcPct val="100000"/>
                        </a:lnSpc>
                        <a:spcBef>
                          <a:spcPts val="10"/>
                        </a:spcBef>
                      </a:pPr>
                      <a:endParaRPr sz="1450">
                        <a:latin typeface="Times New Roman" panose="02020603050405020304"/>
                        <a:cs typeface="Times New Roman" panose="02020603050405020304"/>
                      </a:endParaRPr>
                    </a:p>
                    <a:p>
                      <a:pPr marR="54610" algn="ctr">
                        <a:lnSpc>
                          <a:spcPct val="100000"/>
                        </a:lnSpc>
                      </a:pPr>
                      <a:r>
                        <a:rPr sz="1200" dirty="0">
                          <a:latin typeface="Arial Unicode MS" panose="020B0604020202020204" charset="-122"/>
                          <a:cs typeface="Arial Unicode MS" panose="020B0604020202020204" charset="-122"/>
                        </a:rPr>
                        <a:t>产品体系</a:t>
                      </a:r>
                      <a:endParaRPr sz="1200">
                        <a:latin typeface="Arial Unicode MS" panose="020B0604020202020204" charset="-122"/>
                        <a:cs typeface="Arial Unicode MS" panose="020B0604020202020204" charset="-122"/>
                      </a:endParaRPr>
                    </a:p>
                  </a:txBody>
                  <a:tcPr marL="0" marR="0" marT="12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200"/>
                        </a:spcBef>
                      </a:pPr>
                      <a:r>
                        <a:rPr sz="1200" b="1" dirty="0">
                          <a:latin typeface="Microsoft YaHei"/>
                          <a:cs typeface="Microsoft YaHei"/>
                        </a:rPr>
                        <a:t>住宿：</a:t>
                      </a:r>
                      <a:r>
                        <a:rPr sz="1200" dirty="0">
                          <a:latin typeface="Arial Unicode MS" panose="020B0604020202020204" charset="-122"/>
                          <a:cs typeface="Arial Unicode MS" panose="020B0604020202020204" charset="-122"/>
                        </a:rPr>
                        <a:t>国内外酒店、民宿</a:t>
                      </a:r>
                      <a:endParaRPr sz="1200">
                        <a:latin typeface="Arial Unicode MS" panose="020B0604020202020204" charset="-122"/>
                        <a:cs typeface="Arial Unicode MS" panose="020B0604020202020204" charset="-122"/>
                      </a:endParaRPr>
                    </a:p>
                    <a:p>
                      <a:pPr marL="168910" marR="161290" algn="ctr">
                        <a:lnSpc>
                          <a:spcPct val="100000"/>
                        </a:lnSpc>
                      </a:pPr>
                      <a:r>
                        <a:rPr sz="1200" b="1" dirty="0">
                          <a:latin typeface="Microsoft YaHei"/>
                          <a:cs typeface="Microsoft YaHei"/>
                        </a:rPr>
                        <a:t>交通：</a:t>
                      </a:r>
                      <a:r>
                        <a:rPr sz="1200" dirty="0">
                          <a:latin typeface="Arial Unicode MS" panose="020B0604020202020204" charset="-122"/>
                          <a:cs typeface="Arial Unicode MS" panose="020B0604020202020204" charset="-122"/>
                        </a:rPr>
                        <a:t>国内外机票、火车票、租车等 </a:t>
                      </a:r>
                      <a:r>
                        <a:rPr sz="1200" b="1" dirty="0">
                          <a:latin typeface="Microsoft YaHei"/>
                          <a:cs typeface="Microsoft YaHei"/>
                        </a:rPr>
                        <a:t>旅游：</a:t>
                      </a:r>
                      <a:r>
                        <a:rPr sz="1200" dirty="0">
                          <a:latin typeface="Arial Unicode MS" panose="020B0604020202020204" charset="-122"/>
                          <a:cs typeface="Arial Unicode MS" panose="020B0604020202020204" charset="-122"/>
                        </a:rPr>
                        <a:t>自由行、跟团游、定制游等</a:t>
                      </a:r>
                      <a:endParaRPr sz="1200">
                        <a:latin typeface="Arial Unicode MS" panose="020B0604020202020204" charset="-122"/>
                        <a:cs typeface="Arial Unicode MS" panose="020B0604020202020204" charset="-122"/>
                      </a:endParaRPr>
                    </a:p>
                  </a:txBody>
                  <a:tcPr marL="0" marR="0" marT="254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397510" marR="389890" indent="152400">
                        <a:lnSpc>
                          <a:spcPct val="100000"/>
                        </a:lnSpc>
                        <a:spcBef>
                          <a:spcPts val="200"/>
                        </a:spcBef>
                      </a:pPr>
                      <a:r>
                        <a:rPr sz="1200" b="1" dirty="0">
                          <a:latin typeface="Microsoft YaHei"/>
                          <a:cs typeface="Microsoft YaHei"/>
                        </a:rPr>
                        <a:t>住宿：</a:t>
                      </a:r>
                      <a:r>
                        <a:rPr sz="1200" dirty="0">
                          <a:latin typeface="Arial Unicode MS" panose="020B0604020202020204" charset="-122"/>
                          <a:cs typeface="Arial Unicode MS" panose="020B0604020202020204" charset="-122"/>
                        </a:rPr>
                        <a:t>国内外酒店、民宿 </a:t>
                      </a:r>
                      <a:r>
                        <a:rPr sz="1200" b="1" dirty="0">
                          <a:latin typeface="Microsoft YaHei"/>
                          <a:cs typeface="Microsoft YaHei"/>
                        </a:rPr>
                        <a:t>交通：</a:t>
                      </a:r>
                      <a:r>
                        <a:rPr sz="1200" dirty="0">
                          <a:latin typeface="Arial Unicode MS" panose="020B0604020202020204" charset="-122"/>
                          <a:cs typeface="Arial Unicode MS" panose="020B0604020202020204" charset="-122"/>
                        </a:rPr>
                        <a:t>国内外机票、火车票等 </a:t>
                      </a:r>
                      <a:r>
                        <a:rPr sz="1200" b="1" dirty="0">
                          <a:latin typeface="Microsoft YaHei"/>
                          <a:cs typeface="Microsoft YaHei"/>
                        </a:rPr>
                        <a:t>旅游：</a:t>
                      </a:r>
                      <a:r>
                        <a:rPr sz="1200" dirty="0">
                          <a:latin typeface="Arial Unicode MS" panose="020B0604020202020204" charset="-122"/>
                          <a:cs typeface="Arial Unicode MS" panose="020B0604020202020204" charset="-122"/>
                        </a:rPr>
                        <a:t>景区门票、景区套票等</a:t>
                      </a:r>
                      <a:endParaRPr sz="1200">
                        <a:latin typeface="Arial Unicode MS" panose="020B0604020202020204" charset="-122"/>
                        <a:cs typeface="Arial Unicode MS" panose="020B0604020202020204" charset="-122"/>
                      </a:endParaRPr>
                    </a:p>
                  </a:txBody>
                  <a:tcPr marL="0" marR="0" marT="254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客单价（元）</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1270" algn="ctr">
                        <a:lnSpc>
                          <a:spcPct val="100000"/>
                        </a:lnSpc>
                        <a:spcBef>
                          <a:spcPts val="925"/>
                        </a:spcBef>
                      </a:pPr>
                      <a:r>
                        <a:rPr sz="1200" b="1" spc="-80" dirty="0">
                          <a:solidFill>
                            <a:srgbClr val="970201"/>
                          </a:solidFill>
                          <a:latin typeface="Microsoft YaHei"/>
                          <a:cs typeface="Microsoft YaHei"/>
                        </a:rPr>
                        <a:t>≈200</a:t>
                      </a:r>
                      <a:endParaRPr sz="1200">
                        <a:latin typeface="Microsoft YaHei"/>
                        <a:cs typeface="Microsoft YaHei"/>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spc="90" dirty="0">
                          <a:latin typeface="Arial Unicode MS" panose="020B0604020202020204" charset="-122"/>
                          <a:cs typeface="Arial Unicode MS" panose="020B0604020202020204" charset="-122"/>
                        </a:rPr>
                        <a:t>≈400</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境内市场份额（按间夜量）</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635" algn="ctr">
                        <a:lnSpc>
                          <a:spcPct val="100000"/>
                        </a:lnSpc>
                        <a:spcBef>
                          <a:spcPts val="925"/>
                        </a:spcBef>
                      </a:pPr>
                      <a:r>
                        <a:rPr sz="1200" b="1" spc="-195" dirty="0">
                          <a:solidFill>
                            <a:srgbClr val="970201"/>
                          </a:solidFill>
                          <a:latin typeface="Microsoft YaHei"/>
                          <a:cs typeface="Microsoft YaHei"/>
                        </a:rPr>
                        <a:t>≈51%</a:t>
                      </a:r>
                      <a:endParaRPr sz="1200">
                        <a:latin typeface="Microsoft YaHei"/>
                        <a:cs typeface="Microsoft YaHei"/>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spc="-15" dirty="0">
                          <a:latin typeface="Arial Unicode MS" panose="020B0604020202020204" charset="-122"/>
                          <a:cs typeface="Arial Unicode MS" panose="020B0604020202020204" charset="-122"/>
                        </a:rPr>
                        <a:t>≈26%</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流量来源</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美团、大众点评等</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携程、百度等</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佣金率</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多为</a:t>
                      </a:r>
                      <a:r>
                        <a:rPr sz="1200" spc="-145" dirty="0">
                          <a:latin typeface="Arial Unicode MS" panose="020B0604020202020204" charset="-122"/>
                          <a:cs typeface="Arial Unicode MS" panose="020B0604020202020204" charset="-122"/>
                        </a:rPr>
                        <a:t>5%-15%</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dirty="0">
                          <a:latin typeface="Arial Unicode MS" panose="020B0604020202020204" charset="-122"/>
                          <a:cs typeface="Arial Unicode MS" panose="020B0604020202020204" charset="-122"/>
                        </a:rPr>
                        <a:t>多为</a:t>
                      </a:r>
                      <a:r>
                        <a:rPr sz="1200" spc="-145" dirty="0">
                          <a:latin typeface="Arial Unicode MS" panose="020B0604020202020204" charset="-122"/>
                          <a:cs typeface="Arial Unicode MS" panose="020B0604020202020204" charset="-122"/>
                        </a:rPr>
                        <a:t>5%-15%</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429017">
                <a:tc>
                  <a:txBody>
                    <a:bodyPr/>
                    <a:lstStyle/>
                    <a:p>
                      <a:pPr marR="54610" algn="ctr">
                        <a:lnSpc>
                          <a:spcPct val="100000"/>
                        </a:lnSpc>
                        <a:spcBef>
                          <a:spcPts val="925"/>
                        </a:spcBef>
                      </a:pPr>
                      <a:r>
                        <a:rPr sz="1200" dirty="0">
                          <a:latin typeface="Arial Unicode MS" panose="020B0604020202020204" charset="-122"/>
                          <a:cs typeface="Arial Unicode MS" panose="020B0604020202020204" charset="-122"/>
                        </a:rPr>
                        <a:t>酒店收入占比</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spc="-114" dirty="0">
                          <a:latin typeface="Arial Unicode MS" panose="020B0604020202020204" charset="-122"/>
                          <a:cs typeface="Arial Unicode MS" panose="020B0604020202020204" charset="-122"/>
                        </a:rPr>
                        <a:t>&lt;10%</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gn="ctr">
                        <a:lnSpc>
                          <a:spcPct val="100000"/>
                        </a:lnSpc>
                        <a:spcBef>
                          <a:spcPts val="925"/>
                        </a:spcBef>
                      </a:pPr>
                      <a:r>
                        <a:rPr sz="1200" spc="-114" dirty="0">
                          <a:latin typeface="Arial Unicode MS" panose="020B0604020202020204" charset="-122"/>
                          <a:cs typeface="Arial Unicode MS" panose="020B0604020202020204" charset="-122"/>
                        </a:rPr>
                        <a:t>&gt;30%</a:t>
                      </a:r>
                      <a:endParaRPr sz="1200">
                        <a:latin typeface="Arial Unicode MS" panose="020B0604020202020204" charset="-122"/>
                        <a:cs typeface="Arial Unicode MS" panose="020B0604020202020204" charset="-122"/>
                      </a:endParaRPr>
                    </a:p>
                  </a:txBody>
                  <a:tcPr marL="0" marR="0" marT="1174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25</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335778" y="6362579"/>
            <a:ext cx="3238500" cy="377825"/>
          </a:xfrm>
          <a:prstGeom prst="rect">
            <a:avLst/>
          </a:prstGeom>
        </p:spPr>
        <p:txBody>
          <a:bodyPr vert="horz" wrap="square" lIns="0" tIns="29209" rIns="0" bIns="0" rtlCol="0">
            <a:spAutoFit/>
          </a:bodyPr>
          <a:lstStyle/>
          <a:p>
            <a:pPr marL="12700">
              <a:lnSpc>
                <a:spcPct val="100000"/>
              </a:lnSpc>
              <a:spcBef>
                <a:spcPts val="230"/>
              </a:spcBef>
            </a:pPr>
            <a:r>
              <a:rPr sz="1100" dirty="0">
                <a:latin typeface="Arial Unicode MS" panose="020B0604020202020204" charset="-122"/>
                <a:cs typeface="Arial Unicode MS" panose="020B0604020202020204" charset="-122"/>
              </a:rPr>
              <a:t>来源：美团招股书，美团年报，头豹研究院编辑整理</a:t>
            </a:r>
            <a:endParaRPr sz="1100">
              <a:latin typeface="Arial Unicode MS" panose="020B0604020202020204" charset="-122"/>
              <a:cs typeface="Arial Unicode MS" panose="020B0604020202020204" charset="-122"/>
            </a:endParaRPr>
          </a:p>
          <a:p>
            <a:pPr marL="304165">
              <a:lnSpc>
                <a:spcPct val="100000"/>
              </a:lnSpc>
              <a:spcBef>
                <a:spcPts val="125"/>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 name="object 5"/>
          <p:cNvSpPr txBox="1"/>
          <p:nvPr/>
        </p:nvSpPr>
        <p:spPr>
          <a:xfrm>
            <a:off x="10570793" y="6562521"/>
            <a:ext cx="98044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grpSp>
        <p:nvGrpSpPr>
          <p:cNvPr id="7" name="object 7"/>
          <p:cNvGrpSpPr/>
          <p:nvPr/>
        </p:nvGrpSpPr>
        <p:grpSpPr>
          <a:xfrm>
            <a:off x="602616" y="1977883"/>
            <a:ext cx="2957195" cy="3650615"/>
            <a:chOff x="602616" y="1977883"/>
            <a:chExt cx="2957195" cy="3650615"/>
          </a:xfrm>
        </p:grpSpPr>
        <p:sp>
          <p:nvSpPr>
            <p:cNvPr id="8" name="object 8"/>
            <p:cNvSpPr/>
            <p:nvPr/>
          </p:nvSpPr>
          <p:spPr>
            <a:xfrm>
              <a:off x="675313" y="4734940"/>
              <a:ext cx="327025" cy="887094"/>
            </a:xfrm>
            <a:custGeom>
              <a:avLst/>
              <a:gdLst/>
              <a:ahLst/>
              <a:cxnLst/>
              <a:rect l="l" t="t" r="r" b="b"/>
              <a:pathLst>
                <a:path w="327025" h="887095">
                  <a:moveTo>
                    <a:pt x="326914" y="886591"/>
                  </a:moveTo>
                  <a:lnTo>
                    <a:pt x="0" y="886591"/>
                  </a:lnTo>
                  <a:lnTo>
                    <a:pt x="0" y="0"/>
                  </a:lnTo>
                  <a:lnTo>
                    <a:pt x="326914" y="0"/>
                  </a:lnTo>
                  <a:lnTo>
                    <a:pt x="326914" y="886591"/>
                  </a:lnTo>
                  <a:close/>
                </a:path>
              </a:pathLst>
            </a:custGeom>
            <a:solidFill>
              <a:srgbClr val="899397"/>
            </a:solidFill>
          </p:spPr>
          <p:txBody>
            <a:bodyPr wrap="square" lIns="0" tIns="0" rIns="0" bIns="0" rtlCol="0"/>
            <a:lstStyle/>
            <a:p/>
          </p:txBody>
        </p:sp>
        <p:sp>
          <p:nvSpPr>
            <p:cNvPr id="9" name="object 9"/>
            <p:cNvSpPr/>
            <p:nvPr/>
          </p:nvSpPr>
          <p:spPr>
            <a:xfrm>
              <a:off x="675313" y="4734940"/>
              <a:ext cx="327025" cy="887094"/>
            </a:xfrm>
            <a:custGeom>
              <a:avLst/>
              <a:gdLst/>
              <a:ahLst/>
              <a:cxnLst/>
              <a:rect l="l" t="t" r="r" b="b"/>
              <a:pathLst>
                <a:path w="327025" h="887095">
                  <a:moveTo>
                    <a:pt x="0" y="0"/>
                  </a:moveTo>
                  <a:lnTo>
                    <a:pt x="326914" y="0"/>
                  </a:lnTo>
                  <a:lnTo>
                    <a:pt x="326914" y="886591"/>
                  </a:lnTo>
                  <a:lnTo>
                    <a:pt x="0" y="886591"/>
                  </a:lnTo>
                  <a:lnTo>
                    <a:pt x="0" y="0"/>
                  </a:lnTo>
                  <a:close/>
                </a:path>
              </a:pathLst>
            </a:custGeom>
            <a:ln w="3175">
              <a:solidFill>
                <a:srgbClr val="000000"/>
              </a:solidFill>
            </a:ln>
          </p:spPr>
          <p:txBody>
            <a:bodyPr wrap="square" lIns="0" tIns="0" rIns="0" bIns="0" rtlCol="0"/>
            <a:lstStyle/>
            <a:p/>
          </p:txBody>
        </p:sp>
        <p:sp>
          <p:nvSpPr>
            <p:cNvPr id="10" name="object 10"/>
            <p:cNvSpPr/>
            <p:nvPr/>
          </p:nvSpPr>
          <p:spPr>
            <a:xfrm>
              <a:off x="675313" y="4734940"/>
              <a:ext cx="327025" cy="887094"/>
            </a:xfrm>
            <a:custGeom>
              <a:avLst/>
              <a:gdLst/>
              <a:ahLst/>
              <a:cxnLst/>
              <a:rect l="l" t="t" r="r" b="b"/>
              <a:pathLst>
                <a:path w="327025" h="887095">
                  <a:moveTo>
                    <a:pt x="326914" y="886591"/>
                  </a:moveTo>
                  <a:lnTo>
                    <a:pt x="0" y="886591"/>
                  </a:lnTo>
                  <a:lnTo>
                    <a:pt x="0" y="0"/>
                  </a:lnTo>
                  <a:lnTo>
                    <a:pt x="326914" y="0"/>
                  </a:lnTo>
                  <a:lnTo>
                    <a:pt x="326914" y="886591"/>
                  </a:lnTo>
                  <a:close/>
                </a:path>
              </a:pathLst>
            </a:custGeom>
            <a:solidFill>
              <a:srgbClr val="000000"/>
            </a:solidFill>
          </p:spPr>
          <p:txBody>
            <a:bodyPr wrap="square" lIns="0" tIns="0" rIns="0" bIns="0" rtlCol="0"/>
            <a:lstStyle/>
            <a:p/>
          </p:txBody>
        </p:sp>
        <p:sp>
          <p:nvSpPr>
            <p:cNvPr id="11" name="object 11"/>
            <p:cNvSpPr/>
            <p:nvPr/>
          </p:nvSpPr>
          <p:spPr>
            <a:xfrm>
              <a:off x="675313" y="4734940"/>
              <a:ext cx="327025" cy="887094"/>
            </a:xfrm>
            <a:custGeom>
              <a:avLst/>
              <a:gdLst/>
              <a:ahLst/>
              <a:cxnLst/>
              <a:rect l="l" t="t" r="r" b="b"/>
              <a:pathLst>
                <a:path w="327025" h="887095">
                  <a:moveTo>
                    <a:pt x="0" y="0"/>
                  </a:moveTo>
                  <a:lnTo>
                    <a:pt x="326914" y="0"/>
                  </a:lnTo>
                  <a:lnTo>
                    <a:pt x="326914" y="886591"/>
                  </a:lnTo>
                  <a:lnTo>
                    <a:pt x="0" y="886591"/>
                  </a:lnTo>
                  <a:lnTo>
                    <a:pt x="0" y="0"/>
                  </a:lnTo>
                  <a:close/>
                </a:path>
              </a:pathLst>
            </a:custGeom>
            <a:ln w="9525">
              <a:solidFill>
                <a:srgbClr val="000000"/>
              </a:solidFill>
            </a:ln>
          </p:spPr>
          <p:txBody>
            <a:bodyPr wrap="square" lIns="0" tIns="0" rIns="0" bIns="0" rtlCol="0"/>
            <a:lstStyle/>
            <a:p/>
          </p:txBody>
        </p:sp>
        <p:sp>
          <p:nvSpPr>
            <p:cNvPr id="12" name="object 12"/>
            <p:cNvSpPr/>
            <p:nvPr/>
          </p:nvSpPr>
          <p:spPr>
            <a:xfrm>
              <a:off x="1002228" y="5589705"/>
              <a:ext cx="327025" cy="32384"/>
            </a:xfrm>
            <a:custGeom>
              <a:avLst/>
              <a:gdLst/>
              <a:ahLst/>
              <a:cxnLst/>
              <a:rect l="l" t="t" r="r" b="b"/>
              <a:pathLst>
                <a:path w="327025" h="32385">
                  <a:moveTo>
                    <a:pt x="326914" y="31826"/>
                  </a:moveTo>
                  <a:lnTo>
                    <a:pt x="0" y="31826"/>
                  </a:lnTo>
                  <a:lnTo>
                    <a:pt x="0" y="0"/>
                  </a:lnTo>
                  <a:lnTo>
                    <a:pt x="326914" y="0"/>
                  </a:lnTo>
                  <a:lnTo>
                    <a:pt x="326914" y="31826"/>
                  </a:lnTo>
                  <a:close/>
                </a:path>
              </a:pathLst>
            </a:custGeom>
            <a:solidFill>
              <a:srgbClr val="EFEFF1"/>
            </a:solidFill>
          </p:spPr>
          <p:txBody>
            <a:bodyPr wrap="square" lIns="0" tIns="0" rIns="0" bIns="0" rtlCol="0"/>
            <a:lstStyle/>
            <a:p/>
          </p:txBody>
        </p:sp>
        <p:sp>
          <p:nvSpPr>
            <p:cNvPr id="13" name="object 13"/>
            <p:cNvSpPr/>
            <p:nvPr/>
          </p:nvSpPr>
          <p:spPr>
            <a:xfrm>
              <a:off x="1002228" y="5589705"/>
              <a:ext cx="327025" cy="32384"/>
            </a:xfrm>
            <a:custGeom>
              <a:avLst/>
              <a:gdLst/>
              <a:ahLst/>
              <a:cxnLst/>
              <a:rect l="l" t="t" r="r" b="b"/>
              <a:pathLst>
                <a:path w="327025" h="32385">
                  <a:moveTo>
                    <a:pt x="0" y="0"/>
                  </a:moveTo>
                  <a:lnTo>
                    <a:pt x="326914" y="0"/>
                  </a:lnTo>
                  <a:lnTo>
                    <a:pt x="326914" y="31826"/>
                  </a:lnTo>
                  <a:lnTo>
                    <a:pt x="0" y="31826"/>
                  </a:lnTo>
                  <a:lnTo>
                    <a:pt x="0" y="0"/>
                  </a:lnTo>
                  <a:close/>
                </a:path>
              </a:pathLst>
            </a:custGeom>
            <a:ln w="3175">
              <a:solidFill>
                <a:srgbClr val="000000"/>
              </a:solidFill>
            </a:ln>
          </p:spPr>
          <p:txBody>
            <a:bodyPr wrap="square" lIns="0" tIns="0" rIns="0" bIns="0" rtlCol="0"/>
            <a:lstStyle/>
            <a:p/>
          </p:txBody>
        </p:sp>
        <p:sp>
          <p:nvSpPr>
            <p:cNvPr id="14" name="object 14"/>
            <p:cNvSpPr/>
            <p:nvPr/>
          </p:nvSpPr>
          <p:spPr>
            <a:xfrm>
              <a:off x="1002228" y="5589705"/>
              <a:ext cx="327025" cy="32384"/>
            </a:xfrm>
            <a:custGeom>
              <a:avLst/>
              <a:gdLst/>
              <a:ahLst/>
              <a:cxnLst/>
              <a:rect l="l" t="t" r="r" b="b"/>
              <a:pathLst>
                <a:path w="327025" h="32385">
                  <a:moveTo>
                    <a:pt x="326914" y="31826"/>
                  </a:moveTo>
                  <a:lnTo>
                    <a:pt x="0" y="31826"/>
                  </a:lnTo>
                  <a:lnTo>
                    <a:pt x="0" y="0"/>
                  </a:lnTo>
                  <a:lnTo>
                    <a:pt x="326914" y="0"/>
                  </a:lnTo>
                  <a:lnTo>
                    <a:pt x="326914" y="31826"/>
                  </a:lnTo>
                  <a:close/>
                </a:path>
              </a:pathLst>
            </a:custGeom>
            <a:solidFill>
              <a:srgbClr val="000000"/>
            </a:solidFill>
          </p:spPr>
          <p:txBody>
            <a:bodyPr wrap="square" lIns="0" tIns="0" rIns="0" bIns="0" rtlCol="0"/>
            <a:lstStyle/>
            <a:p/>
          </p:txBody>
        </p:sp>
        <p:sp>
          <p:nvSpPr>
            <p:cNvPr id="15" name="object 15"/>
            <p:cNvSpPr/>
            <p:nvPr/>
          </p:nvSpPr>
          <p:spPr>
            <a:xfrm>
              <a:off x="1002228" y="5589705"/>
              <a:ext cx="327025" cy="32384"/>
            </a:xfrm>
            <a:custGeom>
              <a:avLst/>
              <a:gdLst/>
              <a:ahLst/>
              <a:cxnLst/>
              <a:rect l="l" t="t" r="r" b="b"/>
              <a:pathLst>
                <a:path w="327025" h="32385">
                  <a:moveTo>
                    <a:pt x="0" y="0"/>
                  </a:moveTo>
                  <a:lnTo>
                    <a:pt x="326914" y="0"/>
                  </a:lnTo>
                  <a:lnTo>
                    <a:pt x="326914" y="31826"/>
                  </a:lnTo>
                  <a:lnTo>
                    <a:pt x="0" y="31826"/>
                  </a:lnTo>
                  <a:lnTo>
                    <a:pt x="0" y="0"/>
                  </a:lnTo>
                  <a:close/>
                </a:path>
              </a:pathLst>
            </a:custGeom>
            <a:ln w="9525">
              <a:solidFill>
                <a:srgbClr val="353535"/>
              </a:solidFill>
            </a:ln>
          </p:spPr>
          <p:txBody>
            <a:bodyPr wrap="square" lIns="0" tIns="0" rIns="0" bIns="0" rtlCol="0"/>
            <a:lstStyle/>
            <a:p/>
          </p:txBody>
        </p:sp>
        <p:sp>
          <p:nvSpPr>
            <p:cNvPr id="16" name="object 16"/>
            <p:cNvSpPr/>
            <p:nvPr/>
          </p:nvSpPr>
          <p:spPr>
            <a:xfrm>
              <a:off x="1394525" y="4348477"/>
              <a:ext cx="327025" cy="1273175"/>
            </a:xfrm>
            <a:custGeom>
              <a:avLst/>
              <a:gdLst/>
              <a:ahLst/>
              <a:cxnLst/>
              <a:rect l="l" t="t" r="r" b="b"/>
              <a:pathLst>
                <a:path w="327025" h="1273175">
                  <a:moveTo>
                    <a:pt x="326914" y="1273054"/>
                  </a:moveTo>
                  <a:lnTo>
                    <a:pt x="0" y="1273054"/>
                  </a:lnTo>
                  <a:lnTo>
                    <a:pt x="0" y="0"/>
                  </a:lnTo>
                  <a:lnTo>
                    <a:pt x="326914" y="0"/>
                  </a:lnTo>
                  <a:lnTo>
                    <a:pt x="326914" y="1273054"/>
                  </a:lnTo>
                  <a:close/>
                </a:path>
              </a:pathLst>
            </a:custGeom>
            <a:solidFill>
              <a:srgbClr val="899397"/>
            </a:solidFill>
          </p:spPr>
          <p:txBody>
            <a:bodyPr wrap="square" lIns="0" tIns="0" rIns="0" bIns="0" rtlCol="0"/>
            <a:lstStyle/>
            <a:p/>
          </p:txBody>
        </p:sp>
        <p:sp>
          <p:nvSpPr>
            <p:cNvPr id="17" name="object 17"/>
            <p:cNvSpPr/>
            <p:nvPr/>
          </p:nvSpPr>
          <p:spPr>
            <a:xfrm>
              <a:off x="1394525" y="4348477"/>
              <a:ext cx="327025" cy="1273175"/>
            </a:xfrm>
            <a:custGeom>
              <a:avLst/>
              <a:gdLst/>
              <a:ahLst/>
              <a:cxnLst/>
              <a:rect l="l" t="t" r="r" b="b"/>
              <a:pathLst>
                <a:path w="327025" h="1273175">
                  <a:moveTo>
                    <a:pt x="0" y="0"/>
                  </a:moveTo>
                  <a:lnTo>
                    <a:pt x="326914" y="0"/>
                  </a:lnTo>
                  <a:lnTo>
                    <a:pt x="326914" y="1273054"/>
                  </a:lnTo>
                  <a:lnTo>
                    <a:pt x="0" y="1273054"/>
                  </a:lnTo>
                  <a:lnTo>
                    <a:pt x="0" y="0"/>
                  </a:lnTo>
                  <a:close/>
                </a:path>
              </a:pathLst>
            </a:custGeom>
            <a:ln w="3175">
              <a:solidFill>
                <a:srgbClr val="000000"/>
              </a:solidFill>
            </a:ln>
          </p:spPr>
          <p:txBody>
            <a:bodyPr wrap="square" lIns="0" tIns="0" rIns="0" bIns="0" rtlCol="0"/>
            <a:lstStyle/>
            <a:p/>
          </p:txBody>
        </p:sp>
        <p:sp>
          <p:nvSpPr>
            <p:cNvPr id="18" name="object 18"/>
            <p:cNvSpPr/>
            <p:nvPr/>
          </p:nvSpPr>
          <p:spPr>
            <a:xfrm>
              <a:off x="1394525" y="4348477"/>
              <a:ext cx="327025" cy="1273175"/>
            </a:xfrm>
            <a:custGeom>
              <a:avLst/>
              <a:gdLst/>
              <a:ahLst/>
              <a:cxnLst/>
              <a:rect l="l" t="t" r="r" b="b"/>
              <a:pathLst>
                <a:path w="327025" h="1273175">
                  <a:moveTo>
                    <a:pt x="326914" y="1273054"/>
                  </a:moveTo>
                  <a:lnTo>
                    <a:pt x="0" y="1273054"/>
                  </a:lnTo>
                  <a:lnTo>
                    <a:pt x="0" y="0"/>
                  </a:lnTo>
                  <a:lnTo>
                    <a:pt x="326914" y="0"/>
                  </a:lnTo>
                  <a:lnTo>
                    <a:pt x="326914" y="1273054"/>
                  </a:lnTo>
                  <a:close/>
                </a:path>
              </a:pathLst>
            </a:custGeom>
            <a:solidFill>
              <a:srgbClr val="000000"/>
            </a:solidFill>
          </p:spPr>
          <p:txBody>
            <a:bodyPr wrap="square" lIns="0" tIns="0" rIns="0" bIns="0" rtlCol="0"/>
            <a:lstStyle/>
            <a:p/>
          </p:txBody>
        </p:sp>
        <p:sp>
          <p:nvSpPr>
            <p:cNvPr id="19" name="object 19"/>
            <p:cNvSpPr/>
            <p:nvPr/>
          </p:nvSpPr>
          <p:spPr>
            <a:xfrm>
              <a:off x="1394525" y="4348477"/>
              <a:ext cx="327025" cy="1273175"/>
            </a:xfrm>
            <a:custGeom>
              <a:avLst/>
              <a:gdLst/>
              <a:ahLst/>
              <a:cxnLst/>
              <a:rect l="l" t="t" r="r" b="b"/>
              <a:pathLst>
                <a:path w="327025" h="1273175">
                  <a:moveTo>
                    <a:pt x="0" y="0"/>
                  </a:moveTo>
                  <a:lnTo>
                    <a:pt x="326914" y="0"/>
                  </a:lnTo>
                  <a:lnTo>
                    <a:pt x="326914" y="1273054"/>
                  </a:lnTo>
                  <a:lnTo>
                    <a:pt x="0" y="1273054"/>
                  </a:lnTo>
                  <a:lnTo>
                    <a:pt x="0" y="0"/>
                  </a:lnTo>
                  <a:close/>
                </a:path>
              </a:pathLst>
            </a:custGeom>
            <a:ln w="9525">
              <a:solidFill>
                <a:srgbClr val="000000"/>
              </a:solidFill>
            </a:ln>
          </p:spPr>
          <p:txBody>
            <a:bodyPr wrap="square" lIns="0" tIns="0" rIns="0" bIns="0" rtlCol="0"/>
            <a:lstStyle/>
            <a:p/>
          </p:txBody>
        </p:sp>
        <p:sp>
          <p:nvSpPr>
            <p:cNvPr id="20" name="object 20"/>
            <p:cNvSpPr/>
            <p:nvPr/>
          </p:nvSpPr>
          <p:spPr>
            <a:xfrm>
              <a:off x="1721440" y="5530599"/>
              <a:ext cx="327025" cy="91440"/>
            </a:xfrm>
            <a:custGeom>
              <a:avLst/>
              <a:gdLst/>
              <a:ahLst/>
              <a:cxnLst/>
              <a:rect l="l" t="t" r="r" b="b"/>
              <a:pathLst>
                <a:path w="327025" h="91439">
                  <a:moveTo>
                    <a:pt x="326914" y="90932"/>
                  </a:moveTo>
                  <a:lnTo>
                    <a:pt x="0" y="90932"/>
                  </a:lnTo>
                  <a:lnTo>
                    <a:pt x="0" y="0"/>
                  </a:lnTo>
                  <a:lnTo>
                    <a:pt x="326914" y="0"/>
                  </a:lnTo>
                  <a:lnTo>
                    <a:pt x="326914" y="90932"/>
                  </a:lnTo>
                  <a:close/>
                </a:path>
              </a:pathLst>
            </a:custGeom>
            <a:solidFill>
              <a:srgbClr val="EFEFF1"/>
            </a:solidFill>
          </p:spPr>
          <p:txBody>
            <a:bodyPr wrap="square" lIns="0" tIns="0" rIns="0" bIns="0" rtlCol="0"/>
            <a:lstStyle/>
            <a:p/>
          </p:txBody>
        </p:sp>
        <p:sp>
          <p:nvSpPr>
            <p:cNvPr id="21" name="object 21"/>
            <p:cNvSpPr/>
            <p:nvPr/>
          </p:nvSpPr>
          <p:spPr>
            <a:xfrm>
              <a:off x="1721440" y="5530599"/>
              <a:ext cx="327025" cy="91440"/>
            </a:xfrm>
            <a:custGeom>
              <a:avLst/>
              <a:gdLst/>
              <a:ahLst/>
              <a:cxnLst/>
              <a:rect l="l" t="t" r="r" b="b"/>
              <a:pathLst>
                <a:path w="327025" h="91439">
                  <a:moveTo>
                    <a:pt x="0" y="0"/>
                  </a:moveTo>
                  <a:lnTo>
                    <a:pt x="326914" y="0"/>
                  </a:lnTo>
                  <a:lnTo>
                    <a:pt x="326914" y="90932"/>
                  </a:lnTo>
                  <a:lnTo>
                    <a:pt x="0" y="90932"/>
                  </a:lnTo>
                  <a:lnTo>
                    <a:pt x="0" y="0"/>
                  </a:lnTo>
                  <a:close/>
                </a:path>
              </a:pathLst>
            </a:custGeom>
            <a:ln w="3175">
              <a:solidFill>
                <a:srgbClr val="000000"/>
              </a:solidFill>
            </a:ln>
          </p:spPr>
          <p:txBody>
            <a:bodyPr wrap="square" lIns="0" tIns="0" rIns="0" bIns="0" rtlCol="0"/>
            <a:lstStyle/>
            <a:p/>
          </p:txBody>
        </p:sp>
        <p:sp>
          <p:nvSpPr>
            <p:cNvPr id="22" name="object 22"/>
            <p:cNvSpPr/>
            <p:nvPr/>
          </p:nvSpPr>
          <p:spPr>
            <a:xfrm>
              <a:off x="1721440" y="5530599"/>
              <a:ext cx="327025" cy="91440"/>
            </a:xfrm>
            <a:custGeom>
              <a:avLst/>
              <a:gdLst/>
              <a:ahLst/>
              <a:cxnLst/>
              <a:rect l="l" t="t" r="r" b="b"/>
              <a:pathLst>
                <a:path w="327025" h="91439">
                  <a:moveTo>
                    <a:pt x="326914" y="90932"/>
                  </a:moveTo>
                  <a:lnTo>
                    <a:pt x="0" y="90932"/>
                  </a:lnTo>
                  <a:lnTo>
                    <a:pt x="0" y="0"/>
                  </a:lnTo>
                  <a:lnTo>
                    <a:pt x="326914" y="0"/>
                  </a:lnTo>
                  <a:lnTo>
                    <a:pt x="326914" y="90932"/>
                  </a:lnTo>
                  <a:close/>
                </a:path>
              </a:pathLst>
            </a:custGeom>
            <a:solidFill>
              <a:srgbClr val="000000"/>
            </a:solidFill>
          </p:spPr>
          <p:txBody>
            <a:bodyPr wrap="square" lIns="0" tIns="0" rIns="0" bIns="0" rtlCol="0"/>
            <a:lstStyle/>
            <a:p/>
          </p:txBody>
        </p:sp>
        <p:sp>
          <p:nvSpPr>
            <p:cNvPr id="23" name="object 23"/>
            <p:cNvSpPr/>
            <p:nvPr/>
          </p:nvSpPr>
          <p:spPr>
            <a:xfrm>
              <a:off x="1721440" y="5530599"/>
              <a:ext cx="327025" cy="91440"/>
            </a:xfrm>
            <a:custGeom>
              <a:avLst/>
              <a:gdLst/>
              <a:ahLst/>
              <a:cxnLst/>
              <a:rect l="l" t="t" r="r" b="b"/>
              <a:pathLst>
                <a:path w="327025" h="91439">
                  <a:moveTo>
                    <a:pt x="0" y="0"/>
                  </a:moveTo>
                  <a:lnTo>
                    <a:pt x="326914" y="0"/>
                  </a:lnTo>
                  <a:lnTo>
                    <a:pt x="326914" y="90932"/>
                  </a:lnTo>
                  <a:lnTo>
                    <a:pt x="0" y="90932"/>
                  </a:lnTo>
                  <a:lnTo>
                    <a:pt x="0" y="0"/>
                  </a:lnTo>
                  <a:close/>
                </a:path>
              </a:pathLst>
            </a:custGeom>
            <a:ln w="9525">
              <a:solidFill>
                <a:srgbClr val="353535"/>
              </a:solidFill>
            </a:ln>
          </p:spPr>
          <p:txBody>
            <a:bodyPr wrap="square" lIns="0" tIns="0" rIns="0" bIns="0" rtlCol="0"/>
            <a:lstStyle/>
            <a:p/>
          </p:txBody>
        </p:sp>
        <p:sp>
          <p:nvSpPr>
            <p:cNvPr id="24" name="object 24"/>
            <p:cNvSpPr/>
            <p:nvPr/>
          </p:nvSpPr>
          <p:spPr>
            <a:xfrm>
              <a:off x="2113738" y="3075423"/>
              <a:ext cx="327025" cy="2546350"/>
            </a:xfrm>
            <a:custGeom>
              <a:avLst/>
              <a:gdLst/>
              <a:ahLst/>
              <a:cxnLst/>
              <a:rect l="l" t="t" r="r" b="b"/>
              <a:pathLst>
                <a:path w="327025" h="2546350">
                  <a:moveTo>
                    <a:pt x="326914" y="2546108"/>
                  </a:moveTo>
                  <a:lnTo>
                    <a:pt x="0" y="2546108"/>
                  </a:lnTo>
                  <a:lnTo>
                    <a:pt x="0" y="0"/>
                  </a:lnTo>
                  <a:lnTo>
                    <a:pt x="326914" y="0"/>
                  </a:lnTo>
                  <a:lnTo>
                    <a:pt x="326914" y="2546108"/>
                  </a:lnTo>
                  <a:close/>
                </a:path>
              </a:pathLst>
            </a:custGeom>
            <a:solidFill>
              <a:srgbClr val="899397"/>
            </a:solidFill>
          </p:spPr>
          <p:txBody>
            <a:bodyPr wrap="square" lIns="0" tIns="0" rIns="0" bIns="0" rtlCol="0"/>
            <a:lstStyle/>
            <a:p/>
          </p:txBody>
        </p:sp>
        <p:sp>
          <p:nvSpPr>
            <p:cNvPr id="25" name="object 25"/>
            <p:cNvSpPr/>
            <p:nvPr/>
          </p:nvSpPr>
          <p:spPr>
            <a:xfrm>
              <a:off x="2113738" y="3075423"/>
              <a:ext cx="327025" cy="2546350"/>
            </a:xfrm>
            <a:custGeom>
              <a:avLst/>
              <a:gdLst/>
              <a:ahLst/>
              <a:cxnLst/>
              <a:rect l="l" t="t" r="r" b="b"/>
              <a:pathLst>
                <a:path w="327025" h="2546350">
                  <a:moveTo>
                    <a:pt x="0" y="0"/>
                  </a:moveTo>
                  <a:lnTo>
                    <a:pt x="326914" y="0"/>
                  </a:lnTo>
                  <a:lnTo>
                    <a:pt x="326914" y="2546108"/>
                  </a:lnTo>
                  <a:lnTo>
                    <a:pt x="0" y="2546108"/>
                  </a:lnTo>
                  <a:lnTo>
                    <a:pt x="0" y="0"/>
                  </a:lnTo>
                  <a:close/>
                </a:path>
              </a:pathLst>
            </a:custGeom>
            <a:ln w="3175">
              <a:solidFill>
                <a:srgbClr val="000000"/>
              </a:solidFill>
            </a:ln>
          </p:spPr>
          <p:txBody>
            <a:bodyPr wrap="square" lIns="0" tIns="0" rIns="0" bIns="0" rtlCol="0"/>
            <a:lstStyle/>
            <a:p/>
          </p:txBody>
        </p:sp>
        <p:sp>
          <p:nvSpPr>
            <p:cNvPr id="26" name="object 26"/>
            <p:cNvSpPr/>
            <p:nvPr/>
          </p:nvSpPr>
          <p:spPr>
            <a:xfrm>
              <a:off x="2113738" y="3075423"/>
              <a:ext cx="327025" cy="2546350"/>
            </a:xfrm>
            <a:custGeom>
              <a:avLst/>
              <a:gdLst/>
              <a:ahLst/>
              <a:cxnLst/>
              <a:rect l="l" t="t" r="r" b="b"/>
              <a:pathLst>
                <a:path w="327025" h="2546350">
                  <a:moveTo>
                    <a:pt x="326914" y="2546108"/>
                  </a:moveTo>
                  <a:lnTo>
                    <a:pt x="0" y="2546108"/>
                  </a:lnTo>
                  <a:lnTo>
                    <a:pt x="0" y="0"/>
                  </a:lnTo>
                  <a:lnTo>
                    <a:pt x="326914" y="0"/>
                  </a:lnTo>
                  <a:lnTo>
                    <a:pt x="326914" y="2546108"/>
                  </a:lnTo>
                  <a:close/>
                </a:path>
              </a:pathLst>
            </a:custGeom>
            <a:solidFill>
              <a:srgbClr val="000000"/>
            </a:solidFill>
          </p:spPr>
          <p:txBody>
            <a:bodyPr wrap="square" lIns="0" tIns="0" rIns="0" bIns="0" rtlCol="0"/>
            <a:lstStyle/>
            <a:p/>
          </p:txBody>
        </p:sp>
        <p:sp>
          <p:nvSpPr>
            <p:cNvPr id="27" name="object 27"/>
            <p:cNvSpPr/>
            <p:nvPr/>
          </p:nvSpPr>
          <p:spPr>
            <a:xfrm>
              <a:off x="2113738" y="3075423"/>
              <a:ext cx="327025" cy="2546350"/>
            </a:xfrm>
            <a:custGeom>
              <a:avLst/>
              <a:gdLst/>
              <a:ahLst/>
              <a:cxnLst/>
              <a:rect l="l" t="t" r="r" b="b"/>
              <a:pathLst>
                <a:path w="327025" h="2546350">
                  <a:moveTo>
                    <a:pt x="0" y="0"/>
                  </a:moveTo>
                  <a:lnTo>
                    <a:pt x="326914" y="0"/>
                  </a:lnTo>
                  <a:lnTo>
                    <a:pt x="326914" y="2546108"/>
                  </a:lnTo>
                  <a:lnTo>
                    <a:pt x="0" y="2546108"/>
                  </a:lnTo>
                  <a:lnTo>
                    <a:pt x="0" y="0"/>
                  </a:lnTo>
                  <a:close/>
                </a:path>
              </a:pathLst>
            </a:custGeom>
            <a:ln w="9525">
              <a:solidFill>
                <a:srgbClr val="000000"/>
              </a:solidFill>
            </a:ln>
          </p:spPr>
          <p:txBody>
            <a:bodyPr wrap="square" lIns="0" tIns="0" rIns="0" bIns="0" rtlCol="0"/>
            <a:lstStyle/>
            <a:p/>
          </p:txBody>
        </p:sp>
        <p:sp>
          <p:nvSpPr>
            <p:cNvPr id="28" name="object 28"/>
            <p:cNvSpPr/>
            <p:nvPr/>
          </p:nvSpPr>
          <p:spPr>
            <a:xfrm>
              <a:off x="2440653" y="5112310"/>
              <a:ext cx="327025" cy="509270"/>
            </a:xfrm>
            <a:custGeom>
              <a:avLst/>
              <a:gdLst/>
              <a:ahLst/>
              <a:cxnLst/>
              <a:rect l="l" t="t" r="r" b="b"/>
              <a:pathLst>
                <a:path w="327025" h="509270">
                  <a:moveTo>
                    <a:pt x="326914" y="509221"/>
                  </a:moveTo>
                  <a:lnTo>
                    <a:pt x="0" y="509221"/>
                  </a:lnTo>
                  <a:lnTo>
                    <a:pt x="0" y="0"/>
                  </a:lnTo>
                  <a:lnTo>
                    <a:pt x="326914" y="0"/>
                  </a:lnTo>
                  <a:lnTo>
                    <a:pt x="326914" y="509221"/>
                  </a:lnTo>
                  <a:close/>
                </a:path>
              </a:pathLst>
            </a:custGeom>
            <a:solidFill>
              <a:srgbClr val="EFEFF1"/>
            </a:solidFill>
          </p:spPr>
          <p:txBody>
            <a:bodyPr wrap="square" lIns="0" tIns="0" rIns="0" bIns="0" rtlCol="0"/>
            <a:lstStyle/>
            <a:p/>
          </p:txBody>
        </p:sp>
        <p:sp>
          <p:nvSpPr>
            <p:cNvPr id="29" name="object 29"/>
            <p:cNvSpPr/>
            <p:nvPr/>
          </p:nvSpPr>
          <p:spPr>
            <a:xfrm>
              <a:off x="2440653" y="5112310"/>
              <a:ext cx="327025" cy="509270"/>
            </a:xfrm>
            <a:custGeom>
              <a:avLst/>
              <a:gdLst/>
              <a:ahLst/>
              <a:cxnLst/>
              <a:rect l="l" t="t" r="r" b="b"/>
              <a:pathLst>
                <a:path w="327025" h="509270">
                  <a:moveTo>
                    <a:pt x="0" y="0"/>
                  </a:moveTo>
                  <a:lnTo>
                    <a:pt x="326914" y="0"/>
                  </a:lnTo>
                  <a:lnTo>
                    <a:pt x="326914" y="509221"/>
                  </a:lnTo>
                  <a:lnTo>
                    <a:pt x="0" y="509221"/>
                  </a:lnTo>
                  <a:lnTo>
                    <a:pt x="0" y="0"/>
                  </a:lnTo>
                  <a:close/>
                </a:path>
              </a:pathLst>
            </a:custGeom>
            <a:ln w="3175">
              <a:solidFill>
                <a:srgbClr val="000000"/>
              </a:solidFill>
            </a:ln>
          </p:spPr>
          <p:txBody>
            <a:bodyPr wrap="square" lIns="0" tIns="0" rIns="0" bIns="0" rtlCol="0"/>
            <a:lstStyle/>
            <a:p/>
          </p:txBody>
        </p:sp>
        <p:sp>
          <p:nvSpPr>
            <p:cNvPr id="30" name="object 30"/>
            <p:cNvSpPr/>
            <p:nvPr/>
          </p:nvSpPr>
          <p:spPr>
            <a:xfrm>
              <a:off x="2440653" y="5112310"/>
              <a:ext cx="327025" cy="509270"/>
            </a:xfrm>
            <a:custGeom>
              <a:avLst/>
              <a:gdLst/>
              <a:ahLst/>
              <a:cxnLst/>
              <a:rect l="l" t="t" r="r" b="b"/>
              <a:pathLst>
                <a:path w="327025" h="509270">
                  <a:moveTo>
                    <a:pt x="326914" y="509221"/>
                  </a:moveTo>
                  <a:lnTo>
                    <a:pt x="0" y="509221"/>
                  </a:lnTo>
                  <a:lnTo>
                    <a:pt x="0" y="0"/>
                  </a:lnTo>
                  <a:lnTo>
                    <a:pt x="326914" y="0"/>
                  </a:lnTo>
                  <a:lnTo>
                    <a:pt x="326914" y="509221"/>
                  </a:lnTo>
                  <a:close/>
                </a:path>
              </a:pathLst>
            </a:custGeom>
            <a:solidFill>
              <a:srgbClr val="000000"/>
            </a:solidFill>
          </p:spPr>
          <p:txBody>
            <a:bodyPr wrap="square" lIns="0" tIns="0" rIns="0" bIns="0" rtlCol="0"/>
            <a:lstStyle/>
            <a:p/>
          </p:txBody>
        </p:sp>
        <p:sp>
          <p:nvSpPr>
            <p:cNvPr id="31" name="object 31"/>
            <p:cNvSpPr/>
            <p:nvPr/>
          </p:nvSpPr>
          <p:spPr>
            <a:xfrm>
              <a:off x="2440653" y="5112310"/>
              <a:ext cx="327025" cy="509270"/>
            </a:xfrm>
            <a:custGeom>
              <a:avLst/>
              <a:gdLst/>
              <a:ahLst/>
              <a:cxnLst/>
              <a:rect l="l" t="t" r="r" b="b"/>
              <a:pathLst>
                <a:path w="327025" h="509270">
                  <a:moveTo>
                    <a:pt x="0" y="0"/>
                  </a:moveTo>
                  <a:lnTo>
                    <a:pt x="326914" y="0"/>
                  </a:lnTo>
                  <a:lnTo>
                    <a:pt x="326914" y="509221"/>
                  </a:lnTo>
                  <a:lnTo>
                    <a:pt x="0" y="509221"/>
                  </a:lnTo>
                  <a:lnTo>
                    <a:pt x="0" y="0"/>
                  </a:lnTo>
                  <a:close/>
                </a:path>
              </a:pathLst>
            </a:custGeom>
            <a:ln w="9525">
              <a:solidFill>
                <a:srgbClr val="353535"/>
              </a:solidFill>
            </a:ln>
          </p:spPr>
          <p:txBody>
            <a:bodyPr wrap="square" lIns="0" tIns="0" rIns="0" bIns="0" rtlCol="0"/>
            <a:lstStyle/>
            <a:p/>
          </p:txBody>
        </p:sp>
        <p:sp>
          <p:nvSpPr>
            <p:cNvPr id="32" name="object 32"/>
            <p:cNvSpPr/>
            <p:nvPr/>
          </p:nvSpPr>
          <p:spPr>
            <a:xfrm>
              <a:off x="2832950" y="2561654"/>
              <a:ext cx="327025" cy="3060065"/>
            </a:xfrm>
            <a:custGeom>
              <a:avLst/>
              <a:gdLst/>
              <a:ahLst/>
              <a:cxnLst/>
              <a:rect l="l" t="t" r="r" b="b"/>
              <a:pathLst>
                <a:path w="327025" h="3060065">
                  <a:moveTo>
                    <a:pt x="326914" y="3059877"/>
                  </a:moveTo>
                  <a:lnTo>
                    <a:pt x="0" y="3059877"/>
                  </a:lnTo>
                  <a:lnTo>
                    <a:pt x="0" y="0"/>
                  </a:lnTo>
                  <a:lnTo>
                    <a:pt x="326914" y="0"/>
                  </a:lnTo>
                  <a:lnTo>
                    <a:pt x="326914" y="3059877"/>
                  </a:lnTo>
                  <a:close/>
                </a:path>
              </a:pathLst>
            </a:custGeom>
            <a:solidFill>
              <a:srgbClr val="899397"/>
            </a:solidFill>
          </p:spPr>
          <p:txBody>
            <a:bodyPr wrap="square" lIns="0" tIns="0" rIns="0" bIns="0" rtlCol="0"/>
            <a:lstStyle/>
            <a:p/>
          </p:txBody>
        </p:sp>
        <p:sp>
          <p:nvSpPr>
            <p:cNvPr id="33" name="object 33"/>
            <p:cNvSpPr/>
            <p:nvPr/>
          </p:nvSpPr>
          <p:spPr>
            <a:xfrm>
              <a:off x="2832950" y="2561654"/>
              <a:ext cx="327025" cy="3060065"/>
            </a:xfrm>
            <a:custGeom>
              <a:avLst/>
              <a:gdLst/>
              <a:ahLst/>
              <a:cxnLst/>
              <a:rect l="l" t="t" r="r" b="b"/>
              <a:pathLst>
                <a:path w="327025" h="3060065">
                  <a:moveTo>
                    <a:pt x="0" y="0"/>
                  </a:moveTo>
                  <a:lnTo>
                    <a:pt x="326914" y="0"/>
                  </a:lnTo>
                  <a:lnTo>
                    <a:pt x="326914" y="3059877"/>
                  </a:lnTo>
                  <a:lnTo>
                    <a:pt x="0" y="3059877"/>
                  </a:lnTo>
                  <a:lnTo>
                    <a:pt x="0" y="0"/>
                  </a:lnTo>
                  <a:close/>
                </a:path>
              </a:pathLst>
            </a:custGeom>
            <a:ln w="3175">
              <a:solidFill>
                <a:srgbClr val="000000"/>
              </a:solidFill>
            </a:ln>
          </p:spPr>
          <p:txBody>
            <a:bodyPr wrap="square" lIns="0" tIns="0" rIns="0" bIns="0" rtlCol="0"/>
            <a:lstStyle/>
            <a:p/>
          </p:txBody>
        </p:sp>
        <p:sp>
          <p:nvSpPr>
            <p:cNvPr id="34" name="object 34"/>
            <p:cNvSpPr/>
            <p:nvPr/>
          </p:nvSpPr>
          <p:spPr>
            <a:xfrm>
              <a:off x="2832950" y="2561654"/>
              <a:ext cx="327025" cy="3060065"/>
            </a:xfrm>
            <a:custGeom>
              <a:avLst/>
              <a:gdLst/>
              <a:ahLst/>
              <a:cxnLst/>
              <a:rect l="l" t="t" r="r" b="b"/>
              <a:pathLst>
                <a:path w="327025" h="3060065">
                  <a:moveTo>
                    <a:pt x="326914" y="3059877"/>
                  </a:moveTo>
                  <a:lnTo>
                    <a:pt x="0" y="3059877"/>
                  </a:lnTo>
                  <a:lnTo>
                    <a:pt x="0" y="0"/>
                  </a:lnTo>
                  <a:lnTo>
                    <a:pt x="326914" y="0"/>
                  </a:lnTo>
                  <a:lnTo>
                    <a:pt x="326914" y="3059877"/>
                  </a:lnTo>
                  <a:close/>
                </a:path>
              </a:pathLst>
            </a:custGeom>
            <a:solidFill>
              <a:srgbClr val="000000"/>
            </a:solidFill>
          </p:spPr>
          <p:txBody>
            <a:bodyPr wrap="square" lIns="0" tIns="0" rIns="0" bIns="0" rtlCol="0"/>
            <a:lstStyle/>
            <a:p/>
          </p:txBody>
        </p:sp>
        <p:sp>
          <p:nvSpPr>
            <p:cNvPr id="35" name="object 35"/>
            <p:cNvSpPr/>
            <p:nvPr/>
          </p:nvSpPr>
          <p:spPr>
            <a:xfrm>
              <a:off x="2832950" y="2561654"/>
              <a:ext cx="327025" cy="3060065"/>
            </a:xfrm>
            <a:custGeom>
              <a:avLst/>
              <a:gdLst/>
              <a:ahLst/>
              <a:cxnLst/>
              <a:rect l="l" t="t" r="r" b="b"/>
              <a:pathLst>
                <a:path w="327025" h="3060065">
                  <a:moveTo>
                    <a:pt x="0" y="0"/>
                  </a:moveTo>
                  <a:lnTo>
                    <a:pt x="326914" y="0"/>
                  </a:lnTo>
                  <a:lnTo>
                    <a:pt x="326914" y="3059877"/>
                  </a:lnTo>
                  <a:lnTo>
                    <a:pt x="0" y="3059877"/>
                  </a:lnTo>
                  <a:lnTo>
                    <a:pt x="0" y="0"/>
                  </a:lnTo>
                  <a:close/>
                </a:path>
              </a:pathLst>
            </a:custGeom>
            <a:ln w="9525">
              <a:solidFill>
                <a:srgbClr val="000000"/>
              </a:solidFill>
            </a:ln>
          </p:spPr>
          <p:txBody>
            <a:bodyPr wrap="square" lIns="0" tIns="0" rIns="0" bIns="0" rtlCol="0"/>
            <a:lstStyle/>
            <a:p/>
          </p:txBody>
        </p:sp>
        <p:sp>
          <p:nvSpPr>
            <p:cNvPr id="36" name="object 36"/>
            <p:cNvSpPr/>
            <p:nvPr/>
          </p:nvSpPr>
          <p:spPr>
            <a:xfrm>
              <a:off x="3159865" y="4694020"/>
              <a:ext cx="327025" cy="927735"/>
            </a:xfrm>
            <a:custGeom>
              <a:avLst/>
              <a:gdLst/>
              <a:ahLst/>
              <a:cxnLst/>
              <a:rect l="l" t="t" r="r" b="b"/>
              <a:pathLst>
                <a:path w="327025" h="927735">
                  <a:moveTo>
                    <a:pt x="326914" y="927510"/>
                  </a:moveTo>
                  <a:lnTo>
                    <a:pt x="0" y="927510"/>
                  </a:lnTo>
                  <a:lnTo>
                    <a:pt x="0" y="0"/>
                  </a:lnTo>
                  <a:lnTo>
                    <a:pt x="326914" y="0"/>
                  </a:lnTo>
                  <a:lnTo>
                    <a:pt x="326914" y="927510"/>
                  </a:lnTo>
                  <a:close/>
                </a:path>
              </a:pathLst>
            </a:custGeom>
            <a:solidFill>
              <a:srgbClr val="EFEFF1"/>
            </a:solidFill>
          </p:spPr>
          <p:txBody>
            <a:bodyPr wrap="square" lIns="0" tIns="0" rIns="0" bIns="0" rtlCol="0"/>
            <a:lstStyle/>
            <a:p/>
          </p:txBody>
        </p:sp>
        <p:sp>
          <p:nvSpPr>
            <p:cNvPr id="37" name="object 37"/>
            <p:cNvSpPr/>
            <p:nvPr/>
          </p:nvSpPr>
          <p:spPr>
            <a:xfrm>
              <a:off x="3159865" y="4694020"/>
              <a:ext cx="327025" cy="927735"/>
            </a:xfrm>
            <a:custGeom>
              <a:avLst/>
              <a:gdLst/>
              <a:ahLst/>
              <a:cxnLst/>
              <a:rect l="l" t="t" r="r" b="b"/>
              <a:pathLst>
                <a:path w="327025" h="927735">
                  <a:moveTo>
                    <a:pt x="0" y="0"/>
                  </a:moveTo>
                  <a:lnTo>
                    <a:pt x="326914" y="0"/>
                  </a:lnTo>
                  <a:lnTo>
                    <a:pt x="326914" y="927510"/>
                  </a:lnTo>
                  <a:lnTo>
                    <a:pt x="0" y="927510"/>
                  </a:lnTo>
                  <a:lnTo>
                    <a:pt x="0" y="0"/>
                  </a:lnTo>
                  <a:close/>
                </a:path>
              </a:pathLst>
            </a:custGeom>
            <a:ln w="3175">
              <a:solidFill>
                <a:srgbClr val="000000"/>
              </a:solidFill>
            </a:ln>
          </p:spPr>
          <p:txBody>
            <a:bodyPr wrap="square" lIns="0" tIns="0" rIns="0" bIns="0" rtlCol="0"/>
            <a:lstStyle/>
            <a:p/>
          </p:txBody>
        </p:sp>
        <p:sp>
          <p:nvSpPr>
            <p:cNvPr id="38" name="object 38"/>
            <p:cNvSpPr/>
            <p:nvPr/>
          </p:nvSpPr>
          <p:spPr>
            <a:xfrm>
              <a:off x="3159865" y="4694020"/>
              <a:ext cx="327025" cy="927735"/>
            </a:xfrm>
            <a:custGeom>
              <a:avLst/>
              <a:gdLst/>
              <a:ahLst/>
              <a:cxnLst/>
              <a:rect l="l" t="t" r="r" b="b"/>
              <a:pathLst>
                <a:path w="327025" h="927735">
                  <a:moveTo>
                    <a:pt x="326914" y="927510"/>
                  </a:moveTo>
                  <a:lnTo>
                    <a:pt x="0" y="927510"/>
                  </a:lnTo>
                  <a:lnTo>
                    <a:pt x="0" y="0"/>
                  </a:lnTo>
                  <a:lnTo>
                    <a:pt x="326914" y="0"/>
                  </a:lnTo>
                  <a:lnTo>
                    <a:pt x="326914" y="927510"/>
                  </a:lnTo>
                  <a:close/>
                </a:path>
              </a:pathLst>
            </a:custGeom>
            <a:solidFill>
              <a:srgbClr val="000000"/>
            </a:solidFill>
          </p:spPr>
          <p:txBody>
            <a:bodyPr wrap="square" lIns="0" tIns="0" rIns="0" bIns="0" rtlCol="0"/>
            <a:lstStyle/>
            <a:p/>
          </p:txBody>
        </p:sp>
        <p:sp>
          <p:nvSpPr>
            <p:cNvPr id="39" name="object 39"/>
            <p:cNvSpPr/>
            <p:nvPr/>
          </p:nvSpPr>
          <p:spPr>
            <a:xfrm>
              <a:off x="3159865" y="4694020"/>
              <a:ext cx="327025" cy="927735"/>
            </a:xfrm>
            <a:custGeom>
              <a:avLst/>
              <a:gdLst/>
              <a:ahLst/>
              <a:cxnLst/>
              <a:rect l="l" t="t" r="r" b="b"/>
              <a:pathLst>
                <a:path w="327025" h="927735">
                  <a:moveTo>
                    <a:pt x="0" y="0"/>
                  </a:moveTo>
                  <a:lnTo>
                    <a:pt x="326914" y="0"/>
                  </a:lnTo>
                  <a:lnTo>
                    <a:pt x="326914" y="927510"/>
                  </a:lnTo>
                  <a:lnTo>
                    <a:pt x="0" y="927510"/>
                  </a:lnTo>
                  <a:lnTo>
                    <a:pt x="0" y="0"/>
                  </a:lnTo>
                  <a:close/>
                </a:path>
              </a:pathLst>
            </a:custGeom>
            <a:ln w="9525">
              <a:solidFill>
                <a:srgbClr val="353535"/>
              </a:solidFill>
            </a:ln>
          </p:spPr>
          <p:txBody>
            <a:bodyPr wrap="square" lIns="0" tIns="0" rIns="0" bIns="0" rtlCol="0"/>
            <a:lstStyle/>
            <a:p/>
          </p:txBody>
        </p:sp>
        <p:sp>
          <p:nvSpPr>
            <p:cNvPr id="40" name="object 40"/>
            <p:cNvSpPr/>
            <p:nvPr/>
          </p:nvSpPr>
          <p:spPr>
            <a:xfrm>
              <a:off x="642622" y="5621531"/>
              <a:ext cx="2877185" cy="0"/>
            </a:xfrm>
            <a:custGeom>
              <a:avLst/>
              <a:gdLst/>
              <a:ahLst/>
              <a:cxnLst/>
              <a:rect l="l" t="t" r="r" b="b"/>
              <a:pathLst>
                <a:path w="2877185">
                  <a:moveTo>
                    <a:pt x="2876849" y="0"/>
                  </a:moveTo>
                  <a:lnTo>
                    <a:pt x="0" y="0"/>
                  </a:lnTo>
                </a:path>
              </a:pathLst>
            </a:custGeom>
            <a:solidFill>
              <a:srgbClr val="000000"/>
            </a:solidFill>
          </p:spPr>
          <p:txBody>
            <a:bodyPr wrap="square" lIns="0" tIns="0" rIns="0" bIns="0" rtlCol="0"/>
            <a:lstStyle/>
            <a:p/>
          </p:txBody>
        </p:sp>
        <p:sp>
          <p:nvSpPr>
            <p:cNvPr id="41" name="object 41"/>
            <p:cNvSpPr/>
            <p:nvPr/>
          </p:nvSpPr>
          <p:spPr>
            <a:xfrm>
              <a:off x="642622" y="5621531"/>
              <a:ext cx="2877185" cy="0"/>
            </a:xfrm>
            <a:custGeom>
              <a:avLst/>
              <a:gdLst/>
              <a:ahLst/>
              <a:cxnLst/>
              <a:rect l="l" t="t" r="r" b="b"/>
              <a:pathLst>
                <a:path w="2877185">
                  <a:moveTo>
                    <a:pt x="0" y="0"/>
                  </a:moveTo>
                  <a:lnTo>
                    <a:pt x="2876849" y="0"/>
                  </a:lnTo>
                </a:path>
              </a:pathLst>
            </a:custGeom>
            <a:ln w="9525">
              <a:solidFill>
                <a:srgbClr val="ADB4B7"/>
              </a:solidFill>
            </a:ln>
          </p:spPr>
          <p:txBody>
            <a:bodyPr wrap="square" lIns="0" tIns="0" rIns="0" bIns="0" rtlCol="0"/>
            <a:lstStyle/>
            <a:p/>
          </p:txBody>
        </p:sp>
        <p:sp>
          <p:nvSpPr>
            <p:cNvPr id="42" name="object 42"/>
            <p:cNvSpPr/>
            <p:nvPr/>
          </p:nvSpPr>
          <p:spPr>
            <a:xfrm>
              <a:off x="642622" y="1984233"/>
              <a:ext cx="0" cy="3637915"/>
            </a:xfrm>
            <a:custGeom>
              <a:avLst/>
              <a:gdLst/>
              <a:ahLst/>
              <a:cxnLst/>
              <a:rect l="l" t="t" r="r" b="b"/>
              <a:pathLst>
                <a:path h="3637915">
                  <a:moveTo>
                    <a:pt x="0" y="3637298"/>
                  </a:moveTo>
                  <a:lnTo>
                    <a:pt x="0" y="0"/>
                  </a:lnTo>
                </a:path>
              </a:pathLst>
            </a:custGeom>
            <a:solidFill>
              <a:srgbClr val="000000"/>
            </a:solidFill>
          </p:spPr>
          <p:txBody>
            <a:bodyPr wrap="square" lIns="0" tIns="0" rIns="0" bIns="0" rtlCol="0"/>
            <a:lstStyle/>
            <a:p/>
          </p:txBody>
        </p:sp>
        <p:sp>
          <p:nvSpPr>
            <p:cNvPr id="43" name="object 43"/>
            <p:cNvSpPr/>
            <p:nvPr/>
          </p:nvSpPr>
          <p:spPr>
            <a:xfrm>
              <a:off x="642622" y="1984233"/>
              <a:ext cx="0" cy="3637915"/>
            </a:xfrm>
            <a:custGeom>
              <a:avLst/>
              <a:gdLst/>
              <a:ahLst/>
              <a:cxnLst/>
              <a:rect l="l" t="t" r="r" b="b"/>
              <a:pathLst>
                <a:path h="3637915">
                  <a:moveTo>
                    <a:pt x="0" y="0"/>
                  </a:moveTo>
                  <a:lnTo>
                    <a:pt x="0" y="3637298"/>
                  </a:lnTo>
                </a:path>
              </a:pathLst>
            </a:custGeom>
            <a:ln w="12700">
              <a:solidFill>
                <a:srgbClr val="ADB4B7"/>
              </a:solidFill>
            </a:ln>
          </p:spPr>
          <p:txBody>
            <a:bodyPr wrap="square" lIns="0" tIns="0" rIns="0" bIns="0" rtlCol="0"/>
            <a:lstStyle/>
            <a:p/>
          </p:txBody>
        </p:sp>
        <p:sp>
          <p:nvSpPr>
            <p:cNvPr id="44" name="object 44"/>
            <p:cNvSpPr/>
            <p:nvPr/>
          </p:nvSpPr>
          <p:spPr>
            <a:xfrm>
              <a:off x="602616" y="562153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5" name="object 45"/>
            <p:cNvSpPr/>
            <p:nvPr/>
          </p:nvSpPr>
          <p:spPr>
            <a:xfrm>
              <a:off x="602616" y="562153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6" name="object 46"/>
            <p:cNvSpPr/>
            <p:nvPr/>
          </p:nvSpPr>
          <p:spPr>
            <a:xfrm>
              <a:off x="602616" y="5166869"/>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7" name="object 47"/>
            <p:cNvSpPr/>
            <p:nvPr/>
          </p:nvSpPr>
          <p:spPr>
            <a:xfrm>
              <a:off x="602616" y="5166869"/>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48" name="object 48"/>
            <p:cNvSpPr/>
            <p:nvPr/>
          </p:nvSpPr>
          <p:spPr>
            <a:xfrm>
              <a:off x="602616" y="4712207"/>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49" name="object 49"/>
            <p:cNvSpPr/>
            <p:nvPr/>
          </p:nvSpPr>
          <p:spPr>
            <a:xfrm>
              <a:off x="602616" y="4712207"/>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0" name="object 50"/>
            <p:cNvSpPr/>
            <p:nvPr/>
          </p:nvSpPr>
          <p:spPr>
            <a:xfrm>
              <a:off x="602616" y="4257545"/>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1" name="object 51"/>
            <p:cNvSpPr/>
            <p:nvPr/>
          </p:nvSpPr>
          <p:spPr>
            <a:xfrm>
              <a:off x="602616" y="4257545"/>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2" name="object 52"/>
            <p:cNvSpPr/>
            <p:nvPr/>
          </p:nvSpPr>
          <p:spPr>
            <a:xfrm>
              <a:off x="602616" y="380288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3" name="object 53"/>
            <p:cNvSpPr/>
            <p:nvPr/>
          </p:nvSpPr>
          <p:spPr>
            <a:xfrm>
              <a:off x="602616" y="380288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4" name="object 54"/>
            <p:cNvSpPr/>
            <p:nvPr/>
          </p:nvSpPr>
          <p:spPr>
            <a:xfrm>
              <a:off x="602616" y="3348220"/>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5" name="object 55"/>
            <p:cNvSpPr/>
            <p:nvPr/>
          </p:nvSpPr>
          <p:spPr>
            <a:xfrm>
              <a:off x="602616" y="3348220"/>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6" name="object 56"/>
            <p:cNvSpPr/>
            <p:nvPr/>
          </p:nvSpPr>
          <p:spPr>
            <a:xfrm>
              <a:off x="602616" y="2893558"/>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7" name="object 57"/>
            <p:cNvSpPr/>
            <p:nvPr/>
          </p:nvSpPr>
          <p:spPr>
            <a:xfrm>
              <a:off x="602616" y="2893558"/>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58" name="object 58"/>
            <p:cNvSpPr/>
            <p:nvPr/>
          </p:nvSpPr>
          <p:spPr>
            <a:xfrm>
              <a:off x="602616" y="2438896"/>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9" name="object 59"/>
            <p:cNvSpPr/>
            <p:nvPr/>
          </p:nvSpPr>
          <p:spPr>
            <a:xfrm>
              <a:off x="602616" y="2438896"/>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0" name="object 60"/>
            <p:cNvSpPr/>
            <p:nvPr/>
          </p:nvSpPr>
          <p:spPr>
            <a:xfrm>
              <a:off x="602616" y="198423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61" name="object 61"/>
            <p:cNvSpPr/>
            <p:nvPr/>
          </p:nvSpPr>
          <p:spPr>
            <a:xfrm>
              <a:off x="602616" y="198423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2" name="object 62"/>
            <p:cNvSpPr/>
            <p:nvPr/>
          </p:nvSpPr>
          <p:spPr>
            <a:xfrm>
              <a:off x="3519471" y="1984233"/>
              <a:ext cx="0" cy="3637915"/>
            </a:xfrm>
            <a:custGeom>
              <a:avLst/>
              <a:gdLst/>
              <a:ahLst/>
              <a:cxnLst/>
              <a:rect l="l" t="t" r="r" b="b"/>
              <a:pathLst>
                <a:path h="3637915">
                  <a:moveTo>
                    <a:pt x="0" y="3637298"/>
                  </a:moveTo>
                  <a:lnTo>
                    <a:pt x="0" y="0"/>
                  </a:lnTo>
                </a:path>
              </a:pathLst>
            </a:custGeom>
            <a:solidFill>
              <a:srgbClr val="000000"/>
            </a:solidFill>
          </p:spPr>
          <p:txBody>
            <a:bodyPr wrap="square" lIns="0" tIns="0" rIns="0" bIns="0" rtlCol="0"/>
            <a:lstStyle/>
            <a:p/>
          </p:txBody>
        </p:sp>
        <p:sp>
          <p:nvSpPr>
            <p:cNvPr id="63" name="object 63"/>
            <p:cNvSpPr/>
            <p:nvPr/>
          </p:nvSpPr>
          <p:spPr>
            <a:xfrm>
              <a:off x="3519471" y="1984233"/>
              <a:ext cx="0" cy="3637915"/>
            </a:xfrm>
            <a:custGeom>
              <a:avLst/>
              <a:gdLst/>
              <a:ahLst/>
              <a:cxnLst/>
              <a:rect l="l" t="t" r="r" b="b"/>
              <a:pathLst>
                <a:path h="3637915">
                  <a:moveTo>
                    <a:pt x="0" y="0"/>
                  </a:moveTo>
                  <a:lnTo>
                    <a:pt x="0" y="3637298"/>
                  </a:lnTo>
                </a:path>
              </a:pathLst>
            </a:custGeom>
            <a:ln w="12700">
              <a:solidFill>
                <a:srgbClr val="ADB4B7"/>
              </a:solidFill>
            </a:ln>
          </p:spPr>
          <p:txBody>
            <a:bodyPr wrap="square" lIns="0" tIns="0" rIns="0" bIns="0" rtlCol="0"/>
            <a:lstStyle/>
            <a:p/>
          </p:txBody>
        </p:sp>
        <p:sp>
          <p:nvSpPr>
            <p:cNvPr id="64" name="object 64"/>
            <p:cNvSpPr/>
            <p:nvPr/>
          </p:nvSpPr>
          <p:spPr>
            <a:xfrm>
              <a:off x="3519471" y="56215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5" name="object 65"/>
            <p:cNvSpPr/>
            <p:nvPr/>
          </p:nvSpPr>
          <p:spPr>
            <a:xfrm>
              <a:off x="3519471" y="56215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6" name="object 66"/>
            <p:cNvSpPr/>
            <p:nvPr/>
          </p:nvSpPr>
          <p:spPr>
            <a:xfrm>
              <a:off x="3519471" y="5101918"/>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7" name="object 67"/>
            <p:cNvSpPr/>
            <p:nvPr/>
          </p:nvSpPr>
          <p:spPr>
            <a:xfrm>
              <a:off x="3519471" y="5101918"/>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68" name="object 68"/>
            <p:cNvSpPr/>
            <p:nvPr/>
          </p:nvSpPr>
          <p:spPr>
            <a:xfrm>
              <a:off x="3519471" y="4582304"/>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9" name="object 69"/>
            <p:cNvSpPr/>
            <p:nvPr/>
          </p:nvSpPr>
          <p:spPr>
            <a:xfrm>
              <a:off x="3519471" y="4582304"/>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0" name="object 70"/>
            <p:cNvSpPr/>
            <p:nvPr/>
          </p:nvSpPr>
          <p:spPr>
            <a:xfrm>
              <a:off x="3519471" y="4062690"/>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1" name="object 71"/>
            <p:cNvSpPr/>
            <p:nvPr/>
          </p:nvSpPr>
          <p:spPr>
            <a:xfrm>
              <a:off x="3519471" y="4062690"/>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2" name="object 72"/>
            <p:cNvSpPr/>
            <p:nvPr/>
          </p:nvSpPr>
          <p:spPr>
            <a:xfrm>
              <a:off x="3519471" y="3543075"/>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3" name="object 73"/>
            <p:cNvSpPr/>
            <p:nvPr/>
          </p:nvSpPr>
          <p:spPr>
            <a:xfrm>
              <a:off x="3519471" y="3543075"/>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4" name="object 74"/>
            <p:cNvSpPr/>
            <p:nvPr/>
          </p:nvSpPr>
          <p:spPr>
            <a:xfrm>
              <a:off x="3519471" y="3023461"/>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5" name="object 75"/>
            <p:cNvSpPr/>
            <p:nvPr/>
          </p:nvSpPr>
          <p:spPr>
            <a:xfrm>
              <a:off x="3519471" y="3023461"/>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6" name="object 76"/>
            <p:cNvSpPr/>
            <p:nvPr/>
          </p:nvSpPr>
          <p:spPr>
            <a:xfrm>
              <a:off x="3519471" y="2503847"/>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7" name="object 77"/>
            <p:cNvSpPr/>
            <p:nvPr/>
          </p:nvSpPr>
          <p:spPr>
            <a:xfrm>
              <a:off x="3519471" y="2503847"/>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8" name="object 78"/>
            <p:cNvSpPr/>
            <p:nvPr/>
          </p:nvSpPr>
          <p:spPr>
            <a:xfrm>
              <a:off x="3519471" y="19842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9" name="object 79"/>
            <p:cNvSpPr/>
            <p:nvPr/>
          </p:nvSpPr>
          <p:spPr>
            <a:xfrm>
              <a:off x="3519471" y="19842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80" name="object 80"/>
            <p:cNvSpPr/>
            <p:nvPr/>
          </p:nvSpPr>
          <p:spPr>
            <a:xfrm>
              <a:off x="1002228" y="2471420"/>
              <a:ext cx="2157730" cy="2797175"/>
            </a:xfrm>
            <a:custGeom>
              <a:avLst/>
              <a:gdLst/>
              <a:ahLst/>
              <a:cxnLst/>
              <a:rect l="l" t="t" r="r" b="b"/>
              <a:pathLst>
                <a:path w="2157730" h="2797175">
                  <a:moveTo>
                    <a:pt x="0" y="2796774"/>
                  </a:moveTo>
                  <a:lnTo>
                    <a:pt x="719212" y="2391475"/>
                  </a:lnTo>
                  <a:lnTo>
                    <a:pt x="1438425" y="1071655"/>
                  </a:lnTo>
                  <a:lnTo>
                    <a:pt x="2157637" y="0"/>
                  </a:lnTo>
                </a:path>
              </a:pathLst>
            </a:custGeom>
            <a:ln w="28575">
              <a:solidFill>
                <a:srgbClr val="A6A6A6"/>
              </a:solidFill>
            </a:ln>
          </p:spPr>
          <p:txBody>
            <a:bodyPr wrap="square" lIns="0" tIns="0" rIns="0" bIns="0" rtlCol="0"/>
            <a:lstStyle/>
            <a:p/>
          </p:txBody>
        </p:sp>
        <p:pic>
          <p:nvPicPr>
            <p:cNvPr id="81" name="object 81"/>
            <p:cNvPicPr/>
            <p:nvPr/>
          </p:nvPicPr>
          <p:blipFill>
            <a:blip r:embed="rId3" cstate="print"/>
            <a:stretch>
              <a:fillRect/>
            </a:stretch>
          </p:blipFill>
          <p:spPr>
            <a:xfrm>
              <a:off x="965715" y="5231682"/>
              <a:ext cx="73025" cy="73025"/>
            </a:xfrm>
            <a:prstGeom prst="rect">
              <a:avLst/>
            </a:prstGeom>
          </p:spPr>
        </p:pic>
        <p:pic>
          <p:nvPicPr>
            <p:cNvPr id="82" name="object 82"/>
            <p:cNvPicPr/>
            <p:nvPr/>
          </p:nvPicPr>
          <p:blipFill>
            <a:blip r:embed="rId4" cstate="print"/>
            <a:stretch>
              <a:fillRect/>
            </a:stretch>
          </p:blipFill>
          <p:spPr>
            <a:xfrm>
              <a:off x="1684928" y="4826382"/>
              <a:ext cx="73025" cy="73025"/>
            </a:xfrm>
            <a:prstGeom prst="rect">
              <a:avLst/>
            </a:prstGeom>
          </p:spPr>
        </p:pic>
        <p:pic>
          <p:nvPicPr>
            <p:cNvPr id="83" name="object 83"/>
            <p:cNvPicPr/>
            <p:nvPr/>
          </p:nvPicPr>
          <p:blipFill>
            <a:blip r:embed="rId4" cstate="print"/>
            <a:stretch>
              <a:fillRect/>
            </a:stretch>
          </p:blipFill>
          <p:spPr>
            <a:xfrm>
              <a:off x="2404140" y="3506563"/>
              <a:ext cx="73025" cy="73025"/>
            </a:xfrm>
            <a:prstGeom prst="rect">
              <a:avLst/>
            </a:prstGeom>
          </p:spPr>
        </p:pic>
        <p:pic>
          <p:nvPicPr>
            <p:cNvPr id="84" name="object 84"/>
            <p:cNvPicPr/>
            <p:nvPr/>
          </p:nvPicPr>
          <p:blipFill>
            <a:blip r:embed="rId4" cstate="print"/>
            <a:stretch>
              <a:fillRect/>
            </a:stretch>
          </p:blipFill>
          <p:spPr>
            <a:xfrm>
              <a:off x="3123353" y="2434907"/>
              <a:ext cx="73025" cy="73025"/>
            </a:xfrm>
            <a:prstGeom prst="rect">
              <a:avLst/>
            </a:prstGeom>
          </p:spPr>
        </p:pic>
      </p:grpSp>
      <p:sp>
        <p:nvSpPr>
          <p:cNvPr id="85" name="object 85"/>
          <p:cNvSpPr txBox="1"/>
          <p:nvPr/>
        </p:nvSpPr>
        <p:spPr>
          <a:xfrm>
            <a:off x="849828" y="56697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2016</a:t>
            </a:r>
            <a:endParaRPr sz="1050">
              <a:latin typeface="Arial Unicode MS" panose="020B0604020202020204" charset="-122"/>
              <a:cs typeface="Arial Unicode MS" panose="020B0604020202020204" charset="-122"/>
            </a:endParaRPr>
          </a:p>
        </p:txBody>
      </p:sp>
      <p:sp>
        <p:nvSpPr>
          <p:cNvPr id="86" name="object 86"/>
          <p:cNvSpPr txBox="1"/>
          <p:nvPr/>
        </p:nvSpPr>
        <p:spPr>
          <a:xfrm>
            <a:off x="1380355" y="5648767"/>
            <a:ext cx="1225550" cy="610235"/>
          </a:xfrm>
          <a:prstGeom prst="rect">
            <a:avLst/>
          </a:prstGeom>
        </p:spPr>
        <p:txBody>
          <a:bodyPr vert="horz" wrap="square" lIns="0" tIns="33655" rIns="0" bIns="0" rtlCol="0">
            <a:spAutoFit/>
          </a:bodyPr>
          <a:lstStyle/>
          <a:p>
            <a:pPr marR="16510" algn="r">
              <a:lnSpc>
                <a:spcPct val="100000"/>
              </a:lnSpc>
              <a:spcBef>
                <a:spcPts val="265"/>
              </a:spcBef>
              <a:tabLst>
                <a:tab pos="718820" algn="l"/>
              </a:tabLst>
            </a:pPr>
            <a:r>
              <a:rPr sz="1050" spc="-35" dirty="0">
                <a:solidFill>
                  <a:srgbClr val="353535"/>
                </a:solidFill>
                <a:latin typeface="Arial Unicode MS" panose="020B0604020202020204" charset="-122"/>
                <a:cs typeface="Arial Unicode MS" panose="020B0604020202020204" charset="-122"/>
              </a:rPr>
              <a:t>2017	</a:t>
            </a:r>
            <a:r>
              <a:rPr sz="1050" spc="-40" dirty="0">
                <a:solidFill>
                  <a:srgbClr val="353535"/>
                </a:solidFill>
                <a:latin typeface="Arial Unicode MS" panose="020B0604020202020204" charset="-122"/>
                <a:cs typeface="Arial Unicode MS" panose="020B0604020202020204" charset="-122"/>
              </a:rPr>
              <a:t>2018</a:t>
            </a:r>
            <a:endParaRPr sz="1050">
              <a:latin typeface="Arial Unicode MS" panose="020B0604020202020204" charset="-122"/>
              <a:cs typeface="Arial Unicode MS" panose="020B0604020202020204" charset="-122"/>
            </a:endParaRPr>
          </a:p>
          <a:p>
            <a:pPr marR="5080" algn="r">
              <a:lnSpc>
                <a:spcPct val="100000"/>
              </a:lnSpc>
              <a:spcBef>
                <a:spcPts val="165"/>
              </a:spcBef>
            </a:pPr>
            <a:r>
              <a:rPr sz="1050" dirty="0">
                <a:solidFill>
                  <a:srgbClr val="353535"/>
                </a:solidFill>
                <a:latin typeface="Arial Unicode MS" panose="020B0604020202020204" charset="-122"/>
                <a:cs typeface="Arial Unicode MS" panose="020B0604020202020204" charset="-122"/>
              </a:rPr>
              <a:t>交易金额（十亿元）</a:t>
            </a:r>
            <a:endParaRPr sz="1050">
              <a:latin typeface="Arial Unicode MS" panose="020B0604020202020204" charset="-122"/>
              <a:cs typeface="Arial Unicode MS" panose="020B0604020202020204" charset="-122"/>
            </a:endParaRPr>
          </a:p>
          <a:p>
            <a:pPr marL="12700">
              <a:lnSpc>
                <a:spcPct val="100000"/>
              </a:lnSpc>
              <a:spcBef>
                <a:spcPts val="490"/>
              </a:spcBef>
            </a:pPr>
            <a:r>
              <a:rPr sz="1050" dirty="0">
                <a:solidFill>
                  <a:srgbClr val="353535"/>
                </a:solidFill>
                <a:latin typeface="Arial Unicode MS" panose="020B0604020202020204" charset="-122"/>
                <a:cs typeface="Arial Unicode MS" panose="020B0604020202020204" charset="-122"/>
              </a:rPr>
              <a:t>收入（十亿元）</a:t>
            </a:r>
            <a:endParaRPr sz="1050">
              <a:latin typeface="Arial Unicode MS" panose="020B0604020202020204" charset="-122"/>
              <a:cs typeface="Arial Unicode MS" panose="020B0604020202020204" charset="-122"/>
            </a:endParaRPr>
          </a:p>
        </p:txBody>
      </p:sp>
      <p:sp>
        <p:nvSpPr>
          <p:cNvPr id="87" name="object 87"/>
          <p:cNvSpPr txBox="1"/>
          <p:nvPr/>
        </p:nvSpPr>
        <p:spPr>
          <a:xfrm>
            <a:off x="3007465" y="56697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2019</a:t>
            </a:r>
            <a:endParaRPr sz="1050">
              <a:latin typeface="Arial Unicode MS" panose="020B0604020202020204" charset="-122"/>
              <a:cs typeface="Arial Unicode MS" panose="020B0604020202020204" charset="-122"/>
            </a:endParaRPr>
          </a:p>
        </p:txBody>
      </p:sp>
      <p:sp>
        <p:nvSpPr>
          <p:cNvPr id="88" name="object 88"/>
          <p:cNvSpPr txBox="1"/>
          <p:nvPr/>
        </p:nvSpPr>
        <p:spPr>
          <a:xfrm>
            <a:off x="463461" y="5519873"/>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89" name="object 89"/>
          <p:cNvSpPr txBox="1"/>
          <p:nvPr/>
        </p:nvSpPr>
        <p:spPr>
          <a:xfrm>
            <a:off x="390436" y="5065211"/>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10</a:t>
            </a:r>
            <a:endParaRPr sz="1050">
              <a:latin typeface="Arial Unicode MS" panose="020B0604020202020204" charset="-122"/>
              <a:cs typeface="Arial Unicode MS" panose="020B0604020202020204" charset="-122"/>
            </a:endParaRPr>
          </a:p>
        </p:txBody>
      </p:sp>
      <p:sp>
        <p:nvSpPr>
          <p:cNvPr id="90" name="object 90"/>
          <p:cNvSpPr txBox="1"/>
          <p:nvPr/>
        </p:nvSpPr>
        <p:spPr>
          <a:xfrm>
            <a:off x="390436" y="4610549"/>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a:t>
            </a:r>
            <a:endParaRPr sz="1050">
              <a:latin typeface="Arial Unicode MS" panose="020B0604020202020204" charset="-122"/>
              <a:cs typeface="Arial Unicode MS" panose="020B0604020202020204" charset="-122"/>
            </a:endParaRPr>
          </a:p>
        </p:txBody>
      </p:sp>
      <p:sp>
        <p:nvSpPr>
          <p:cNvPr id="91" name="object 91"/>
          <p:cNvSpPr txBox="1"/>
          <p:nvPr/>
        </p:nvSpPr>
        <p:spPr>
          <a:xfrm>
            <a:off x="390436" y="4155886"/>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30</a:t>
            </a:r>
            <a:endParaRPr sz="1050">
              <a:latin typeface="Arial Unicode MS" panose="020B0604020202020204" charset="-122"/>
              <a:cs typeface="Arial Unicode MS" panose="020B0604020202020204" charset="-122"/>
            </a:endParaRPr>
          </a:p>
        </p:txBody>
      </p:sp>
      <p:sp>
        <p:nvSpPr>
          <p:cNvPr id="92" name="object 92"/>
          <p:cNvSpPr txBox="1"/>
          <p:nvPr/>
        </p:nvSpPr>
        <p:spPr>
          <a:xfrm>
            <a:off x="390436" y="3701224"/>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40</a:t>
            </a:r>
            <a:endParaRPr sz="1050">
              <a:latin typeface="Arial Unicode MS" panose="020B0604020202020204" charset="-122"/>
              <a:cs typeface="Arial Unicode MS" panose="020B0604020202020204" charset="-122"/>
            </a:endParaRPr>
          </a:p>
        </p:txBody>
      </p:sp>
      <p:sp>
        <p:nvSpPr>
          <p:cNvPr id="93" name="object 93"/>
          <p:cNvSpPr txBox="1"/>
          <p:nvPr/>
        </p:nvSpPr>
        <p:spPr>
          <a:xfrm>
            <a:off x="390436" y="3246562"/>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50</a:t>
            </a:r>
            <a:endParaRPr sz="1050">
              <a:latin typeface="Arial Unicode MS" panose="020B0604020202020204" charset="-122"/>
              <a:cs typeface="Arial Unicode MS" panose="020B0604020202020204" charset="-122"/>
            </a:endParaRPr>
          </a:p>
        </p:txBody>
      </p:sp>
      <p:sp>
        <p:nvSpPr>
          <p:cNvPr id="94" name="object 94"/>
          <p:cNvSpPr txBox="1"/>
          <p:nvPr/>
        </p:nvSpPr>
        <p:spPr>
          <a:xfrm>
            <a:off x="390436" y="2791900"/>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60</a:t>
            </a:r>
            <a:endParaRPr sz="1050">
              <a:latin typeface="Arial Unicode MS" panose="020B0604020202020204" charset="-122"/>
              <a:cs typeface="Arial Unicode MS" panose="020B0604020202020204" charset="-122"/>
            </a:endParaRPr>
          </a:p>
        </p:txBody>
      </p:sp>
      <p:sp>
        <p:nvSpPr>
          <p:cNvPr id="95" name="object 95"/>
          <p:cNvSpPr txBox="1"/>
          <p:nvPr/>
        </p:nvSpPr>
        <p:spPr>
          <a:xfrm>
            <a:off x="390436" y="2337237"/>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70</a:t>
            </a:r>
            <a:endParaRPr sz="1050">
              <a:latin typeface="Arial Unicode MS" panose="020B0604020202020204" charset="-122"/>
              <a:cs typeface="Arial Unicode MS" panose="020B0604020202020204" charset="-122"/>
            </a:endParaRPr>
          </a:p>
        </p:txBody>
      </p:sp>
      <p:sp>
        <p:nvSpPr>
          <p:cNvPr id="96" name="object 96"/>
          <p:cNvSpPr txBox="1"/>
          <p:nvPr/>
        </p:nvSpPr>
        <p:spPr>
          <a:xfrm>
            <a:off x="390436" y="1882575"/>
            <a:ext cx="3453129" cy="185420"/>
          </a:xfrm>
          <a:prstGeom prst="rect">
            <a:avLst/>
          </a:prstGeom>
        </p:spPr>
        <p:txBody>
          <a:bodyPr vert="horz" wrap="square" lIns="0" tIns="12700" rIns="0" bIns="0" rtlCol="0">
            <a:spAutoFit/>
          </a:bodyPr>
          <a:lstStyle/>
          <a:p>
            <a:pPr marL="12700">
              <a:lnSpc>
                <a:spcPct val="100000"/>
              </a:lnSpc>
              <a:spcBef>
                <a:spcPts val="100"/>
              </a:spcBef>
              <a:tabLst>
                <a:tab pos="3233420" algn="l"/>
              </a:tabLst>
            </a:pPr>
            <a:r>
              <a:rPr sz="1050" spc="-40" dirty="0">
                <a:solidFill>
                  <a:srgbClr val="353535"/>
                </a:solidFill>
                <a:latin typeface="Arial Unicode MS" panose="020B0604020202020204" charset="-122"/>
                <a:cs typeface="Arial Unicode MS" panose="020B0604020202020204" charset="-122"/>
              </a:rPr>
              <a:t>8</a:t>
            </a:r>
            <a:r>
              <a:rPr sz="1050" spc="-35" dirty="0">
                <a:solidFill>
                  <a:srgbClr val="353535"/>
                </a:solidFill>
                <a:latin typeface="Arial Unicode MS" panose="020B0604020202020204" charset="-122"/>
                <a:cs typeface="Arial Unicode MS" panose="020B0604020202020204" charset="-122"/>
              </a:rPr>
              <a:t>0</a:t>
            </a:r>
            <a:r>
              <a:rPr sz="1050" dirty="0">
                <a:solidFill>
                  <a:srgbClr val="353535"/>
                </a:solidFill>
                <a:latin typeface="Arial Unicode MS" panose="020B0604020202020204" charset="-122"/>
                <a:cs typeface="Arial Unicode MS" panose="020B0604020202020204" charset="-122"/>
              </a:rPr>
              <a:t>	</a:t>
            </a:r>
            <a:r>
              <a:rPr sz="1050" spc="-165" dirty="0">
                <a:solidFill>
                  <a:srgbClr val="353535"/>
                </a:solidFill>
                <a:latin typeface="Arial Unicode MS" panose="020B0604020202020204" charset="-122"/>
                <a:cs typeface="Arial Unicode MS" panose="020B0604020202020204" charset="-122"/>
              </a:rPr>
              <a:t>35%</a:t>
            </a:r>
            <a:endParaRPr sz="1050">
              <a:latin typeface="Arial Unicode MS" panose="020B0604020202020204" charset="-122"/>
              <a:cs typeface="Arial Unicode MS" panose="020B0604020202020204" charset="-122"/>
            </a:endParaRPr>
          </a:p>
        </p:txBody>
      </p:sp>
      <p:sp>
        <p:nvSpPr>
          <p:cNvPr id="97" name="object 97"/>
          <p:cNvSpPr txBox="1"/>
          <p:nvPr/>
        </p:nvSpPr>
        <p:spPr>
          <a:xfrm>
            <a:off x="3608145" y="5519873"/>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98" name="object 98"/>
          <p:cNvSpPr txBox="1"/>
          <p:nvPr/>
        </p:nvSpPr>
        <p:spPr>
          <a:xfrm>
            <a:off x="3608145" y="5000259"/>
            <a:ext cx="162560" cy="185420"/>
          </a:xfrm>
          <a:prstGeom prst="rect">
            <a:avLst/>
          </a:prstGeom>
        </p:spPr>
        <p:txBody>
          <a:bodyPr vert="horz" wrap="square" lIns="0" tIns="12700" rIns="0" bIns="0" rtlCol="0">
            <a:spAutoFit/>
          </a:bodyPr>
          <a:lstStyle/>
          <a:p>
            <a:pPr marL="12700">
              <a:lnSpc>
                <a:spcPct val="100000"/>
              </a:lnSpc>
              <a:spcBef>
                <a:spcPts val="100"/>
              </a:spcBef>
            </a:pPr>
            <a:r>
              <a:rPr sz="1050" spc="-225" dirty="0">
                <a:solidFill>
                  <a:srgbClr val="353535"/>
                </a:solidFill>
                <a:latin typeface="Arial Unicode MS" panose="020B0604020202020204" charset="-122"/>
                <a:cs typeface="Arial Unicode MS" panose="020B0604020202020204" charset="-122"/>
              </a:rPr>
              <a:t>5%</a:t>
            </a:r>
            <a:endParaRPr sz="1050">
              <a:latin typeface="Arial Unicode MS" panose="020B0604020202020204" charset="-122"/>
              <a:cs typeface="Arial Unicode MS" panose="020B0604020202020204" charset="-122"/>
            </a:endParaRPr>
          </a:p>
        </p:txBody>
      </p:sp>
      <p:sp>
        <p:nvSpPr>
          <p:cNvPr id="99" name="object 99"/>
          <p:cNvSpPr txBox="1"/>
          <p:nvPr/>
        </p:nvSpPr>
        <p:spPr>
          <a:xfrm>
            <a:off x="3611320" y="4480645"/>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10%</a:t>
            </a:r>
            <a:endParaRPr sz="1050">
              <a:latin typeface="Arial Unicode MS" panose="020B0604020202020204" charset="-122"/>
              <a:cs typeface="Arial Unicode MS" panose="020B0604020202020204" charset="-122"/>
            </a:endParaRPr>
          </a:p>
        </p:txBody>
      </p:sp>
      <p:sp>
        <p:nvSpPr>
          <p:cNvPr id="100" name="object 100"/>
          <p:cNvSpPr txBox="1"/>
          <p:nvPr/>
        </p:nvSpPr>
        <p:spPr>
          <a:xfrm>
            <a:off x="3611320" y="3961031"/>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15%</a:t>
            </a:r>
            <a:endParaRPr sz="1050">
              <a:latin typeface="Arial Unicode MS" panose="020B0604020202020204" charset="-122"/>
              <a:cs typeface="Arial Unicode MS" panose="020B0604020202020204" charset="-122"/>
            </a:endParaRPr>
          </a:p>
        </p:txBody>
      </p:sp>
      <p:sp>
        <p:nvSpPr>
          <p:cNvPr id="101" name="object 101"/>
          <p:cNvSpPr txBox="1"/>
          <p:nvPr/>
        </p:nvSpPr>
        <p:spPr>
          <a:xfrm>
            <a:off x="3611320" y="3441417"/>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20%</a:t>
            </a:r>
            <a:endParaRPr sz="1050">
              <a:latin typeface="Arial Unicode MS" panose="020B0604020202020204" charset="-122"/>
              <a:cs typeface="Arial Unicode MS" panose="020B0604020202020204" charset="-122"/>
            </a:endParaRPr>
          </a:p>
        </p:txBody>
      </p:sp>
      <p:sp>
        <p:nvSpPr>
          <p:cNvPr id="102" name="object 102"/>
          <p:cNvSpPr txBox="1"/>
          <p:nvPr/>
        </p:nvSpPr>
        <p:spPr>
          <a:xfrm>
            <a:off x="3611320" y="2921803"/>
            <a:ext cx="232410" cy="185420"/>
          </a:xfrm>
          <a:prstGeom prst="rect">
            <a:avLst/>
          </a:prstGeom>
        </p:spPr>
        <p:txBody>
          <a:bodyPr vert="horz" wrap="square" lIns="0" tIns="12700" rIns="0" bIns="0" rtlCol="0">
            <a:spAutoFit/>
          </a:bodyPr>
          <a:lstStyle/>
          <a:p>
            <a:pPr marL="12700">
              <a:lnSpc>
                <a:spcPct val="100000"/>
              </a:lnSpc>
              <a:spcBef>
                <a:spcPts val="100"/>
              </a:spcBef>
            </a:pPr>
            <a:r>
              <a:rPr sz="1050" spc="-165" dirty="0">
                <a:solidFill>
                  <a:srgbClr val="353535"/>
                </a:solidFill>
                <a:latin typeface="Arial Unicode MS" panose="020B0604020202020204" charset="-122"/>
                <a:cs typeface="Arial Unicode MS" panose="020B0604020202020204" charset="-122"/>
              </a:rPr>
              <a:t>25%</a:t>
            </a:r>
            <a:endParaRPr sz="1050">
              <a:latin typeface="Arial Unicode MS" panose="020B0604020202020204" charset="-122"/>
              <a:cs typeface="Arial Unicode MS" panose="020B0604020202020204" charset="-122"/>
            </a:endParaRPr>
          </a:p>
        </p:txBody>
      </p:sp>
      <p:sp>
        <p:nvSpPr>
          <p:cNvPr id="103" name="object 103"/>
          <p:cNvSpPr txBox="1"/>
          <p:nvPr/>
        </p:nvSpPr>
        <p:spPr>
          <a:xfrm>
            <a:off x="708595" y="5076578"/>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19.5</a:t>
            </a:r>
            <a:endParaRPr sz="1050">
              <a:latin typeface="Arial Unicode MS" panose="020B0604020202020204" charset="-122"/>
              <a:cs typeface="Arial Unicode MS" panose="020B0604020202020204" charset="-122"/>
            </a:endParaRPr>
          </a:p>
        </p:txBody>
      </p:sp>
      <p:sp>
        <p:nvSpPr>
          <p:cNvPr id="104" name="object 104"/>
          <p:cNvSpPr txBox="1"/>
          <p:nvPr/>
        </p:nvSpPr>
        <p:spPr>
          <a:xfrm>
            <a:off x="1475433" y="4883346"/>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FFFFFF"/>
                </a:solidFill>
                <a:latin typeface="Arial Unicode MS" panose="020B0604020202020204" charset="-122"/>
                <a:cs typeface="Arial Unicode MS" panose="020B0604020202020204" charset="-122"/>
              </a:rPr>
              <a:t>28</a:t>
            </a:r>
            <a:endParaRPr sz="1050">
              <a:latin typeface="Arial Unicode MS" panose="020B0604020202020204" charset="-122"/>
              <a:cs typeface="Arial Unicode MS" panose="020B0604020202020204" charset="-122"/>
            </a:endParaRPr>
          </a:p>
        </p:txBody>
      </p:sp>
      <p:sp>
        <p:nvSpPr>
          <p:cNvPr id="105" name="object 105"/>
          <p:cNvSpPr txBox="1"/>
          <p:nvPr/>
        </p:nvSpPr>
        <p:spPr>
          <a:xfrm>
            <a:off x="2194645" y="4246819"/>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FFFFFF"/>
                </a:solidFill>
                <a:latin typeface="Arial Unicode MS" panose="020B0604020202020204" charset="-122"/>
                <a:cs typeface="Arial Unicode MS" panose="020B0604020202020204" charset="-122"/>
              </a:rPr>
              <a:t>56</a:t>
            </a:r>
            <a:endParaRPr sz="1050">
              <a:latin typeface="Arial Unicode MS" panose="020B0604020202020204" charset="-122"/>
              <a:cs typeface="Arial Unicode MS" panose="020B0604020202020204" charset="-122"/>
            </a:endParaRPr>
          </a:p>
        </p:txBody>
      </p:sp>
      <p:sp>
        <p:nvSpPr>
          <p:cNvPr id="106" name="object 106"/>
          <p:cNvSpPr txBox="1"/>
          <p:nvPr/>
        </p:nvSpPr>
        <p:spPr>
          <a:xfrm>
            <a:off x="2866233" y="3989935"/>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67.3</a:t>
            </a:r>
            <a:endParaRPr sz="1050">
              <a:latin typeface="Arial Unicode MS" panose="020B0604020202020204" charset="-122"/>
              <a:cs typeface="Arial Unicode MS" panose="020B0604020202020204" charset="-122"/>
            </a:endParaRPr>
          </a:p>
        </p:txBody>
      </p:sp>
      <p:sp>
        <p:nvSpPr>
          <p:cNvPr id="107" name="object 107"/>
          <p:cNvSpPr txBox="1"/>
          <p:nvPr/>
        </p:nvSpPr>
        <p:spPr>
          <a:xfrm>
            <a:off x="1073610" y="5420813"/>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0.7</a:t>
            </a:r>
            <a:endParaRPr sz="1050">
              <a:latin typeface="Arial Unicode MS" panose="020B0604020202020204" charset="-122"/>
              <a:cs typeface="Arial Unicode MS" panose="020B0604020202020204" charset="-122"/>
            </a:endParaRPr>
          </a:p>
        </p:txBody>
      </p:sp>
      <p:sp>
        <p:nvSpPr>
          <p:cNvPr id="108" name="object 108"/>
          <p:cNvSpPr txBox="1"/>
          <p:nvPr/>
        </p:nvSpPr>
        <p:spPr>
          <a:xfrm>
            <a:off x="1792823" y="5420813"/>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2.0</a:t>
            </a:r>
            <a:endParaRPr sz="1050">
              <a:latin typeface="Arial Unicode MS" panose="020B0604020202020204" charset="-122"/>
              <a:cs typeface="Arial Unicode MS" panose="020B0604020202020204" charset="-122"/>
            </a:endParaRPr>
          </a:p>
        </p:txBody>
      </p:sp>
      <p:sp>
        <p:nvSpPr>
          <p:cNvPr id="109" name="object 109"/>
          <p:cNvSpPr txBox="1"/>
          <p:nvPr/>
        </p:nvSpPr>
        <p:spPr>
          <a:xfrm>
            <a:off x="2473935" y="5265262"/>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11.2</a:t>
            </a:r>
            <a:endParaRPr sz="1050">
              <a:latin typeface="Arial Unicode MS" panose="020B0604020202020204" charset="-122"/>
              <a:cs typeface="Arial Unicode MS" panose="020B0604020202020204" charset="-122"/>
            </a:endParaRPr>
          </a:p>
        </p:txBody>
      </p:sp>
      <p:sp>
        <p:nvSpPr>
          <p:cNvPr id="110" name="object 110"/>
          <p:cNvSpPr txBox="1"/>
          <p:nvPr/>
        </p:nvSpPr>
        <p:spPr>
          <a:xfrm>
            <a:off x="3193148" y="5056118"/>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20.4</a:t>
            </a:r>
            <a:endParaRPr sz="1050">
              <a:latin typeface="Arial Unicode MS" panose="020B0604020202020204" charset="-122"/>
              <a:cs typeface="Arial Unicode MS" panose="020B0604020202020204" charset="-122"/>
            </a:endParaRPr>
          </a:p>
        </p:txBody>
      </p:sp>
      <p:sp>
        <p:nvSpPr>
          <p:cNvPr id="111" name="object 111"/>
          <p:cNvSpPr txBox="1"/>
          <p:nvPr/>
        </p:nvSpPr>
        <p:spPr>
          <a:xfrm>
            <a:off x="1100653" y="5166536"/>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3.4%</a:t>
            </a:r>
            <a:endParaRPr sz="1050">
              <a:latin typeface="Arial Unicode MS" panose="020B0604020202020204" charset="-122"/>
              <a:cs typeface="Arial Unicode MS" panose="020B0604020202020204" charset="-122"/>
            </a:endParaRPr>
          </a:p>
        </p:txBody>
      </p:sp>
      <p:sp>
        <p:nvSpPr>
          <p:cNvPr id="112" name="object 112"/>
          <p:cNvSpPr txBox="1"/>
          <p:nvPr/>
        </p:nvSpPr>
        <p:spPr>
          <a:xfrm>
            <a:off x="1819865" y="4761237"/>
            <a:ext cx="261620" cy="185420"/>
          </a:xfrm>
          <a:prstGeom prst="rect">
            <a:avLst/>
          </a:prstGeom>
        </p:spPr>
        <p:txBody>
          <a:bodyPr vert="horz" wrap="square" lIns="0" tIns="12700" rIns="0" bIns="0" rtlCol="0">
            <a:spAutoFit/>
          </a:bodyPr>
          <a:lstStyle/>
          <a:p>
            <a:pPr marL="12700">
              <a:lnSpc>
                <a:spcPct val="100000"/>
              </a:lnSpc>
              <a:spcBef>
                <a:spcPts val="100"/>
              </a:spcBef>
            </a:pPr>
            <a:r>
              <a:rPr sz="1050" spc="-140" dirty="0">
                <a:solidFill>
                  <a:srgbClr val="353535"/>
                </a:solidFill>
                <a:latin typeface="Arial Unicode MS" panose="020B0604020202020204" charset="-122"/>
                <a:cs typeface="Arial Unicode MS" panose="020B0604020202020204" charset="-122"/>
              </a:rPr>
              <a:t>7.3%</a:t>
            </a:r>
            <a:endParaRPr sz="1050">
              <a:latin typeface="Arial Unicode MS" panose="020B0604020202020204" charset="-122"/>
              <a:cs typeface="Arial Unicode MS" panose="020B0604020202020204" charset="-122"/>
            </a:endParaRPr>
          </a:p>
        </p:txBody>
      </p:sp>
      <p:sp>
        <p:nvSpPr>
          <p:cNvPr id="113" name="object 113"/>
          <p:cNvSpPr txBox="1"/>
          <p:nvPr/>
        </p:nvSpPr>
        <p:spPr>
          <a:xfrm>
            <a:off x="2542253" y="3441417"/>
            <a:ext cx="332105" cy="185420"/>
          </a:xfrm>
          <a:prstGeom prst="rect">
            <a:avLst/>
          </a:prstGeom>
        </p:spPr>
        <p:txBody>
          <a:bodyPr vert="horz" wrap="square" lIns="0" tIns="12700" rIns="0" bIns="0" rtlCol="0">
            <a:spAutoFit/>
          </a:bodyPr>
          <a:lstStyle/>
          <a:p>
            <a:pPr marL="127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20.0%</a:t>
            </a:r>
            <a:endParaRPr sz="1050">
              <a:latin typeface="Arial Unicode MS" panose="020B0604020202020204" charset="-122"/>
              <a:cs typeface="Arial Unicode MS" panose="020B0604020202020204" charset="-122"/>
            </a:endParaRPr>
          </a:p>
        </p:txBody>
      </p:sp>
      <p:sp>
        <p:nvSpPr>
          <p:cNvPr id="114" name="object 114"/>
          <p:cNvSpPr txBox="1"/>
          <p:nvPr/>
        </p:nvSpPr>
        <p:spPr>
          <a:xfrm>
            <a:off x="3236065" y="2369761"/>
            <a:ext cx="633095" cy="185420"/>
          </a:xfrm>
          <a:prstGeom prst="rect">
            <a:avLst/>
          </a:prstGeom>
        </p:spPr>
        <p:txBody>
          <a:bodyPr vert="horz" wrap="square" lIns="0" tIns="12700" rIns="0" bIns="0" rtlCol="0">
            <a:spAutoFit/>
          </a:bodyPr>
          <a:lstStyle/>
          <a:p>
            <a:pPr marL="38100">
              <a:lnSpc>
                <a:spcPct val="100000"/>
              </a:lnSpc>
              <a:spcBef>
                <a:spcPts val="100"/>
              </a:spcBef>
            </a:pPr>
            <a:r>
              <a:rPr sz="1050" spc="-120" dirty="0">
                <a:solidFill>
                  <a:srgbClr val="353535"/>
                </a:solidFill>
                <a:latin typeface="Arial Unicode MS" panose="020B0604020202020204" charset="-122"/>
                <a:cs typeface="Arial Unicode MS" panose="020B0604020202020204" charset="-122"/>
              </a:rPr>
              <a:t>30.3%</a:t>
            </a:r>
            <a:r>
              <a:rPr sz="1050" spc="10" dirty="0">
                <a:solidFill>
                  <a:srgbClr val="353535"/>
                </a:solidFill>
                <a:latin typeface="Arial Unicode MS" panose="020B0604020202020204" charset="-122"/>
                <a:cs typeface="Arial Unicode MS" panose="020B0604020202020204" charset="-122"/>
              </a:rPr>
              <a:t> </a:t>
            </a:r>
            <a:r>
              <a:rPr sz="1575" spc="-247" baseline="-13000" dirty="0">
                <a:solidFill>
                  <a:srgbClr val="353535"/>
                </a:solidFill>
                <a:latin typeface="Arial Unicode MS" panose="020B0604020202020204" charset="-122"/>
                <a:cs typeface="Arial Unicode MS" panose="020B0604020202020204" charset="-122"/>
              </a:rPr>
              <a:t>30%</a:t>
            </a:r>
            <a:endParaRPr sz="1575" baseline="-13000">
              <a:latin typeface="Arial Unicode MS" panose="020B0604020202020204" charset="-122"/>
              <a:cs typeface="Arial Unicode MS" panose="020B0604020202020204" charset="-122"/>
            </a:endParaRPr>
          </a:p>
        </p:txBody>
      </p:sp>
      <p:grpSp>
        <p:nvGrpSpPr>
          <p:cNvPr id="115" name="object 115"/>
          <p:cNvGrpSpPr/>
          <p:nvPr/>
        </p:nvGrpSpPr>
        <p:grpSpPr>
          <a:xfrm>
            <a:off x="1090287" y="5911610"/>
            <a:ext cx="271780" cy="81915"/>
            <a:chOff x="1090287" y="5911610"/>
            <a:chExt cx="271780" cy="81915"/>
          </a:xfrm>
        </p:grpSpPr>
        <p:sp>
          <p:nvSpPr>
            <p:cNvPr id="116" name="object 116"/>
            <p:cNvSpPr/>
            <p:nvPr/>
          </p:nvSpPr>
          <p:spPr>
            <a:xfrm>
              <a:off x="1095050" y="5916372"/>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sp>
          <p:nvSpPr>
            <p:cNvPr id="117" name="object 117"/>
            <p:cNvSpPr/>
            <p:nvPr/>
          </p:nvSpPr>
          <p:spPr>
            <a:xfrm>
              <a:off x="1095050" y="5916372"/>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899397"/>
            </a:solidFill>
          </p:spPr>
          <p:txBody>
            <a:bodyPr wrap="square" lIns="0" tIns="0" rIns="0" bIns="0" rtlCol="0"/>
            <a:lstStyle/>
            <a:p/>
          </p:txBody>
        </p:sp>
        <p:sp>
          <p:nvSpPr>
            <p:cNvPr id="118" name="object 118"/>
            <p:cNvSpPr/>
            <p:nvPr/>
          </p:nvSpPr>
          <p:spPr>
            <a:xfrm>
              <a:off x="1095050" y="5916372"/>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grpSp>
      <p:grpSp>
        <p:nvGrpSpPr>
          <p:cNvPr id="119" name="object 119"/>
          <p:cNvGrpSpPr/>
          <p:nvPr/>
        </p:nvGrpSpPr>
        <p:grpSpPr>
          <a:xfrm>
            <a:off x="1090287" y="6134256"/>
            <a:ext cx="271780" cy="81915"/>
            <a:chOff x="1090287" y="6134256"/>
            <a:chExt cx="271780" cy="81915"/>
          </a:xfrm>
        </p:grpSpPr>
        <p:sp>
          <p:nvSpPr>
            <p:cNvPr id="120" name="object 120"/>
            <p:cNvSpPr/>
            <p:nvPr/>
          </p:nvSpPr>
          <p:spPr>
            <a:xfrm>
              <a:off x="1095050" y="6139018"/>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sp>
          <p:nvSpPr>
            <p:cNvPr id="121" name="object 121"/>
            <p:cNvSpPr/>
            <p:nvPr/>
          </p:nvSpPr>
          <p:spPr>
            <a:xfrm>
              <a:off x="1095050" y="6139018"/>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EFEFF1"/>
            </a:solidFill>
          </p:spPr>
          <p:txBody>
            <a:bodyPr wrap="square" lIns="0" tIns="0" rIns="0" bIns="0" rtlCol="0"/>
            <a:lstStyle/>
            <a:p/>
          </p:txBody>
        </p:sp>
        <p:sp>
          <p:nvSpPr>
            <p:cNvPr id="122" name="object 122"/>
            <p:cNvSpPr/>
            <p:nvPr/>
          </p:nvSpPr>
          <p:spPr>
            <a:xfrm>
              <a:off x="1095050" y="6139018"/>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grpSp>
      <p:sp>
        <p:nvSpPr>
          <p:cNvPr id="123" name="object 123"/>
          <p:cNvSpPr txBox="1">
            <a:spLocks noGrp="1"/>
          </p:cNvSpPr>
          <p:nvPr>
            <p:ph type="title"/>
          </p:nvPr>
        </p:nvSpPr>
        <p:spPr>
          <a:xfrm>
            <a:off x="312740" y="69472"/>
            <a:ext cx="53670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——新业务及其他（</a:t>
            </a:r>
            <a:r>
              <a:rPr spc="-150" dirty="0"/>
              <a:t>1</a:t>
            </a:r>
            <a:r>
              <a:rPr spc="-135" dirty="0"/>
              <a:t>/</a:t>
            </a:r>
            <a:r>
              <a:rPr spc="-165" dirty="0"/>
              <a:t>4</a:t>
            </a:r>
            <a:r>
              <a:rPr dirty="0"/>
              <a:t>）</a:t>
            </a:r>
            <a:endParaRPr dirty="0"/>
          </a:p>
        </p:txBody>
      </p:sp>
      <p:sp>
        <p:nvSpPr>
          <p:cNvPr id="124" name="object 124"/>
          <p:cNvSpPr txBox="1"/>
          <p:nvPr/>
        </p:nvSpPr>
        <p:spPr>
          <a:xfrm>
            <a:off x="313033" y="295176"/>
            <a:ext cx="11455400" cy="878840"/>
          </a:xfrm>
          <a:prstGeom prst="rect">
            <a:avLst/>
          </a:prstGeom>
        </p:spPr>
        <p:txBody>
          <a:bodyPr vert="horz" wrap="square" lIns="0" tIns="12700" rIns="0" bIns="0" rtlCol="0">
            <a:spAutoFit/>
          </a:bodyPr>
          <a:lstStyle/>
          <a:p>
            <a:pPr marL="12700">
              <a:lnSpc>
                <a:spcPts val="2280"/>
              </a:lnSpc>
              <a:spcBef>
                <a:spcPts val="100"/>
              </a:spcBef>
            </a:pPr>
            <a:r>
              <a:rPr sz="2000" dirty="0">
                <a:solidFill>
                  <a:srgbClr val="9A0000"/>
                </a:solidFill>
                <a:latin typeface="Arial Unicode MS" panose="020B0604020202020204" charset="-122"/>
                <a:cs typeface="Arial Unicode MS" panose="020B0604020202020204" charset="-122"/>
              </a:rPr>
              <a:t>美团持续扩大</a:t>
            </a:r>
            <a:r>
              <a:rPr sz="2000" spc="-170" dirty="0">
                <a:solidFill>
                  <a:srgbClr val="9A0000"/>
                </a:solidFill>
                <a:latin typeface="Arial Unicode MS" panose="020B0604020202020204" charset="-122"/>
                <a:cs typeface="Arial Unicode MS" panose="020B0604020202020204" charset="-122"/>
              </a:rPr>
              <a:t>B2B</a:t>
            </a:r>
            <a:endParaRPr sz="2000">
              <a:latin typeface="Arial Unicode MS" panose="020B0604020202020204" charset="-122"/>
              <a:cs typeface="Arial Unicode MS" panose="020B0604020202020204" charset="-122"/>
            </a:endParaRPr>
          </a:p>
          <a:p>
            <a:pPr marL="12700" marR="5080">
              <a:lnSpc>
                <a:spcPts val="2160"/>
              </a:lnSpc>
              <a:spcBef>
                <a:spcPts val="150"/>
              </a:spcBef>
            </a:pPr>
            <a:r>
              <a:rPr sz="2000" dirty="0">
                <a:solidFill>
                  <a:srgbClr val="9A0000"/>
                </a:solidFill>
                <a:latin typeface="Arial Unicode MS" panose="020B0604020202020204" charset="-122"/>
                <a:cs typeface="Arial Unicode MS" panose="020B0604020202020204" charset="-122"/>
              </a:rPr>
              <a:t>餐饮供应链服务、美团买菜、美团优选、美团闪购等业务，满足用户不断增加的需求，营收逐年增加， 随着新业务发展逐步成熟，该部分业务的盈利能力将进一步增强</a:t>
            </a:r>
            <a:endParaRPr sz="2000">
              <a:latin typeface="Arial Unicode MS" panose="020B0604020202020204" charset="-122"/>
              <a:cs typeface="Arial Unicode MS" panose="020B0604020202020204" charset="-122"/>
            </a:endParaRPr>
          </a:p>
        </p:txBody>
      </p:sp>
      <p:sp>
        <p:nvSpPr>
          <p:cNvPr id="125" name="object 125"/>
          <p:cNvSpPr/>
          <p:nvPr/>
        </p:nvSpPr>
        <p:spPr>
          <a:xfrm>
            <a:off x="3898927" y="1808163"/>
            <a:ext cx="1953895" cy="4476750"/>
          </a:xfrm>
          <a:custGeom>
            <a:avLst/>
            <a:gdLst/>
            <a:ahLst/>
            <a:cxnLst/>
            <a:rect l="l" t="t" r="r" b="b"/>
            <a:pathLst>
              <a:path w="1953895" h="4476750">
                <a:moveTo>
                  <a:pt x="1953524" y="4476308"/>
                </a:moveTo>
                <a:lnTo>
                  <a:pt x="0" y="4476308"/>
                </a:lnTo>
                <a:lnTo>
                  <a:pt x="0" y="0"/>
                </a:lnTo>
                <a:lnTo>
                  <a:pt x="1953524" y="0"/>
                </a:lnTo>
                <a:lnTo>
                  <a:pt x="1953524" y="4476308"/>
                </a:lnTo>
                <a:close/>
              </a:path>
            </a:pathLst>
          </a:custGeom>
          <a:solidFill>
            <a:srgbClr val="EFEFF1"/>
          </a:solidFill>
        </p:spPr>
        <p:txBody>
          <a:bodyPr wrap="square" lIns="0" tIns="0" rIns="0" bIns="0" rtlCol="0"/>
          <a:lstStyle/>
          <a:p/>
        </p:txBody>
      </p:sp>
      <p:sp>
        <p:nvSpPr>
          <p:cNvPr id="126" name="object 126"/>
          <p:cNvSpPr txBox="1"/>
          <p:nvPr/>
        </p:nvSpPr>
        <p:spPr>
          <a:xfrm>
            <a:off x="4124352" y="1762913"/>
            <a:ext cx="1724660" cy="1433830"/>
          </a:xfrm>
          <a:prstGeom prst="rect">
            <a:avLst/>
          </a:prstGeom>
        </p:spPr>
        <p:txBody>
          <a:bodyPr vert="horz" wrap="square" lIns="0" tIns="12700" rIns="0" bIns="0" rtlCol="0">
            <a:spAutoFit/>
          </a:bodyPr>
          <a:lstStyle/>
          <a:p>
            <a:pPr marL="12700" marR="27305">
              <a:lnSpc>
                <a:spcPct val="120000"/>
              </a:lnSpc>
              <a:spcBef>
                <a:spcPts val="100"/>
              </a:spcBef>
            </a:pPr>
            <a:r>
              <a:rPr sz="1100" b="1" dirty="0">
                <a:solidFill>
                  <a:srgbClr val="970201"/>
                </a:solidFill>
                <a:latin typeface="Microsoft YaHei"/>
                <a:cs typeface="Microsoft YaHei"/>
              </a:rPr>
              <a:t>金额、收入与变现率总体呈 上升趋势</a:t>
            </a:r>
            <a:r>
              <a:rPr sz="1100" dirty="0">
                <a:solidFill>
                  <a:srgbClr val="970201"/>
                </a:solidFill>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a:p>
            <a:pPr marL="12700" marR="27305">
              <a:lnSpc>
                <a:spcPct val="120000"/>
              </a:lnSpc>
            </a:pPr>
            <a:r>
              <a:rPr sz="1100" dirty="0">
                <a:latin typeface="Arial Unicode MS" panose="020B0604020202020204" charset="-122"/>
                <a:cs typeface="Arial Unicode MS" panose="020B0604020202020204" charset="-122"/>
              </a:rPr>
              <a:t>近五年，美团新业务及其他 保持增长态势</a:t>
            </a:r>
            <a:r>
              <a:rPr sz="1100" spc="-35" dirty="0">
                <a:latin typeface="Arial Unicode MS" panose="020B0604020202020204" charset="-122"/>
                <a:cs typeface="Arial Unicode MS" panose="020B0604020202020204" charset="-122"/>
              </a:rPr>
              <a:t>，2020Q3</a:t>
            </a:r>
            <a:endParaRPr sz="1100">
              <a:latin typeface="Arial Unicode MS" panose="020B0604020202020204" charset="-122"/>
              <a:cs typeface="Arial Unicode MS" panose="020B0604020202020204" charset="-122"/>
            </a:endParaRPr>
          </a:p>
          <a:p>
            <a:pPr marL="12700">
              <a:lnSpc>
                <a:spcPct val="100000"/>
              </a:lnSpc>
              <a:spcBef>
                <a:spcPts val="260"/>
              </a:spcBef>
            </a:pPr>
            <a:r>
              <a:rPr sz="1100" dirty="0">
                <a:latin typeface="Arial Unicode MS" panose="020B0604020202020204" charset="-122"/>
                <a:cs typeface="Arial Unicode MS" panose="020B0604020202020204" charset="-122"/>
              </a:rPr>
              <a:t>该部分的收入为</a:t>
            </a:r>
            <a:r>
              <a:rPr sz="1100" spc="-40" dirty="0">
                <a:latin typeface="Arial Unicode MS" panose="020B0604020202020204" charset="-122"/>
                <a:cs typeface="Arial Unicode MS" panose="020B0604020202020204" charset="-122"/>
              </a:rPr>
              <a:t>82</a:t>
            </a:r>
            <a:endParaRPr sz="1100">
              <a:latin typeface="Arial Unicode MS" panose="020B0604020202020204" charset="-122"/>
              <a:cs typeface="Arial Unicode MS" panose="020B0604020202020204" charset="-122"/>
            </a:endParaRPr>
          </a:p>
          <a:p>
            <a:pPr marL="12700" marR="5080">
              <a:lnSpc>
                <a:spcPct val="120000"/>
              </a:lnSpc>
              <a:spcBef>
                <a:spcPts val="5"/>
              </a:spcBef>
            </a:pPr>
            <a:r>
              <a:rPr sz="1100" dirty="0">
                <a:latin typeface="Arial Unicode MS" panose="020B0604020202020204" charset="-122"/>
                <a:cs typeface="Arial Unicode MS" panose="020B0604020202020204" charset="-122"/>
              </a:rPr>
              <a:t>亿元，主要由于美团扩大</a:t>
            </a:r>
            <a:r>
              <a:rPr sz="1100" b="1" spc="-60" dirty="0">
                <a:latin typeface="Microsoft YaHei"/>
                <a:cs typeface="Microsoft YaHei"/>
              </a:rPr>
              <a:t>B2  </a:t>
            </a:r>
            <a:r>
              <a:rPr sz="1100" b="1" spc="-90" dirty="0">
                <a:latin typeface="Microsoft YaHei"/>
                <a:cs typeface="Microsoft YaHei"/>
              </a:rPr>
              <a:t>B</a:t>
            </a:r>
            <a:endParaRPr sz="1100">
              <a:latin typeface="Microsoft YaHei"/>
              <a:cs typeface="Microsoft YaHei"/>
            </a:endParaRPr>
          </a:p>
        </p:txBody>
      </p:sp>
      <p:sp>
        <p:nvSpPr>
          <p:cNvPr id="127" name="object 127"/>
          <p:cNvSpPr txBox="1"/>
          <p:nvPr/>
        </p:nvSpPr>
        <p:spPr>
          <a:xfrm>
            <a:off x="4124352" y="3204617"/>
            <a:ext cx="1841500" cy="193040"/>
          </a:xfrm>
          <a:prstGeom prst="rect">
            <a:avLst/>
          </a:prstGeom>
        </p:spPr>
        <p:txBody>
          <a:bodyPr vert="horz" wrap="square" lIns="0" tIns="12700" rIns="0" bIns="0" rtlCol="0">
            <a:spAutoFit/>
          </a:bodyPr>
          <a:lstStyle/>
          <a:p>
            <a:pPr marL="12700">
              <a:lnSpc>
                <a:spcPct val="100000"/>
              </a:lnSpc>
              <a:spcBef>
                <a:spcPts val="100"/>
              </a:spcBef>
            </a:pPr>
            <a:r>
              <a:rPr sz="1100" b="1" dirty="0">
                <a:latin typeface="Microsoft YaHei"/>
                <a:cs typeface="Microsoft YaHei"/>
              </a:rPr>
              <a:t>餐饮供应链服务、美团买菜、</a:t>
            </a:r>
            <a:endParaRPr sz="1100">
              <a:latin typeface="Microsoft YaHei"/>
              <a:cs typeface="Microsoft YaHei"/>
            </a:endParaRPr>
          </a:p>
        </p:txBody>
      </p:sp>
      <p:sp>
        <p:nvSpPr>
          <p:cNvPr id="128" name="object 128"/>
          <p:cNvSpPr txBox="1"/>
          <p:nvPr/>
        </p:nvSpPr>
        <p:spPr>
          <a:xfrm>
            <a:off x="3952902" y="3372257"/>
            <a:ext cx="1873250" cy="2113280"/>
          </a:xfrm>
          <a:prstGeom prst="rect">
            <a:avLst/>
          </a:prstGeom>
        </p:spPr>
        <p:txBody>
          <a:bodyPr vert="horz" wrap="square" lIns="0" tIns="45720" rIns="0" bIns="0" rtlCol="0">
            <a:spAutoFit/>
          </a:bodyPr>
          <a:lstStyle/>
          <a:p>
            <a:pPr marL="184150">
              <a:lnSpc>
                <a:spcPct val="100000"/>
              </a:lnSpc>
              <a:spcBef>
                <a:spcPts val="360"/>
              </a:spcBef>
            </a:pPr>
            <a:r>
              <a:rPr sz="1100" b="1" dirty="0">
                <a:latin typeface="Microsoft YaHei"/>
                <a:cs typeface="Microsoft YaHei"/>
              </a:rPr>
              <a:t>美团优选、美团闪购</a:t>
            </a:r>
            <a:endParaRPr sz="1100">
              <a:latin typeface="Microsoft YaHei"/>
              <a:cs typeface="Microsoft YaHei"/>
            </a:endParaRPr>
          </a:p>
          <a:p>
            <a:pPr marL="184150" marR="5080">
              <a:lnSpc>
                <a:spcPct val="120000"/>
              </a:lnSpc>
            </a:pPr>
            <a:r>
              <a:rPr sz="1100" dirty="0">
                <a:latin typeface="Arial Unicode MS" panose="020B0604020202020204" charset="-122"/>
                <a:cs typeface="Arial Unicode MS" panose="020B0604020202020204" charset="-122"/>
              </a:rPr>
              <a:t>等业务，满足用户不断增加 的需求</a:t>
            </a:r>
            <a:endParaRPr sz="1100">
              <a:latin typeface="Arial Unicode MS" panose="020B0604020202020204" charset="-122"/>
              <a:cs typeface="Arial Unicode MS" panose="020B0604020202020204" charset="-122"/>
            </a:endParaRPr>
          </a:p>
          <a:p>
            <a:pPr marL="184150" indent="-171450">
              <a:lnSpc>
                <a:spcPct val="100000"/>
              </a:lnSpc>
              <a:spcBef>
                <a:spcPts val="865"/>
              </a:spcBef>
              <a:buSzPct val="91000"/>
              <a:buFont typeface="Wingdings" panose="05000000000000000000"/>
              <a:buChar char=""/>
              <a:tabLst>
                <a:tab pos="184150" algn="l"/>
              </a:tabLst>
            </a:pPr>
            <a:r>
              <a:rPr sz="1100" b="1" dirty="0">
                <a:solidFill>
                  <a:srgbClr val="970201"/>
                </a:solidFill>
                <a:latin typeface="Microsoft YaHei"/>
                <a:cs typeface="Microsoft YaHei"/>
              </a:rPr>
              <a:t>美团新业务及其他仍亏损：</a:t>
            </a:r>
            <a:endParaRPr sz="1100">
              <a:latin typeface="Microsoft YaHei"/>
              <a:cs typeface="Microsoft YaHei"/>
            </a:endParaRPr>
          </a:p>
          <a:p>
            <a:pPr marL="184150">
              <a:lnSpc>
                <a:spcPct val="100000"/>
              </a:lnSpc>
              <a:spcBef>
                <a:spcPts val="265"/>
              </a:spcBef>
            </a:pPr>
            <a:r>
              <a:rPr sz="1100" spc="-40" dirty="0">
                <a:latin typeface="Arial Unicode MS" panose="020B0604020202020204" charset="-122"/>
                <a:cs typeface="Arial Unicode MS" panose="020B0604020202020204" charset="-122"/>
              </a:rPr>
              <a:t>2020Q3</a:t>
            </a:r>
            <a:endParaRPr sz="1100">
              <a:latin typeface="Arial Unicode MS" panose="020B0604020202020204" charset="-122"/>
              <a:cs typeface="Arial Unicode MS" panose="020B0604020202020204" charset="-122"/>
            </a:endParaRPr>
          </a:p>
          <a:p>
            <a:pPr marL="184150" marR="5080">
              <a:lnSpc>
                <a:spcPct val="120000"/>
              </a:lnSpc>
            </a:pPr>
            <a:r>
              <a:rPr sz="1100" dirty="0">
                <a:latin typeface="Arial Unicode MS" panose="020B0604020202020204" charset="-122"/>
                <a:cs typeface="Arial Unicode MS" panose="020B0604020202020204" charset="-122"/>
              </a:rPr>
              <a:t>美团新业务及其他的经营利 润率为</a:t>
            </a:r>
            <a:r>
              <a:rPr sz="1100" b="1" spc="-95" dirty="0">
                <a:solidFill>
                  <a:srgbClr val="970201"/>
                </a:solidFill>
                <a:latin typeface="Microsoft YaHei"/>
                <a:cs typeface="Microsoft YaHei"/>
              </a:rPr>
              <a:t>-24.7%</a:t>
            </a:r>
            <a:r>
              <a:rPr sz="1100" spc="-95" dirty="0">
                <a:latin typeface="Arial Unicode MS" panose="020B0604020202020204" charset="-122"/>
                <a:cs typeface="Arial Unicode MS" panose="020B0604020202020204" charset="-122"/>
              </a:rPr>
              <a:t>，</a:t>
            </a:r>
            <a:r>
              <a:rPr sz="1100" dirty="0">
                <a:latin typeface="Arial Unicode MS" panose="020B0604020202020204" charset="-122"/>
                <a:cs typeface="Arial Unicode MS" panose="020B0604020202020204" charset="-122"/>
              </a:rPr>
              <a:t>主要由于 </a:t>
            </a:r>
            <a:r>
              <a:rPr sz="1100" b="1" dirty="0">
                <a:latin typeface="Microsoft YaHei"/>
                <a:cs typeface="Microsoft YaHei"/>
              </a:rPr>
              <a:t>美团持续加大对新业务的投 资</a:t>
            </a:r>
            <a:endParaRPr sz="1100">
              <a:latin typeface="Microsoft YaHei"/>
              <a:cs typeface="Microsoft YaHei"/>
            </a:endParaRPr>
          </a:p>
          <a:p>
            <a:pPr marL="184150">
              <a:lnSpc>
                <a:spcPct val="100000"/>
              </a:lnSpc>
              <a:spcBef>
                <a:spcPts val="265"/>
              </a:spcBef>
            </a:pPr>
            <a:r>
              <a:rPr sz="1100" dirty="0">
                <a:latin typeface="Arial Unicode MS" panose="020B0604020202020204" charset="-122"/>
                <a:cs typeface="Arial Unicode MS" panose="020B0604020202020204" charset="-122"/>
              </a:rPr>
              <a:t>，尤其是食物零售等具有长</a:t>
            </a:r>
            <a:endParaRPr sz="1100">
              <a:latin typeface="Arial Unicode MS" panose="020B0604020202020204" charset="-122"/>
              <a:cs typeface="Arial Unicode MS" panose="020B0604020202020204" charset="-122"/>
            </a:endParaRPr>
          </a:p>
        </p:txBody>
      </p:sp>
      <p:sp>
        <p:nvSpPr>
          <p:cNvPr id="129" name="object 129"/>
          <p:cNvSpPr txBox="1"/>
          <p:nvPr/>
        </p:nvSpPr>
        <p:spPr>
          <a:xfrm>
            <a:off x="4124352" y="5460136"/>
            <a:ext cx="1954530" cy="831850"/>
          </a:xfrm>
          <a:prstGeom prst="rect">
            <a:avLst/>
          </a:prstGeom>
        </p:spPr>
        <p:txBody>
          <a:bodyPr vert="horz" wrap="square" lIns="0" tIns="45720" rIns="0" bIns="0" rtlCol="0">
            <a:spAutoFit/>
          </a:bodyPr>
          <a:lstStyle/>
          <a:p>
            <a:pPr marL="12700">
              <a:lnSpc>
                <a:spcPct val="100000"/>
              </a:lnSpc>
              <a:spcBef>
                <a:spcPts val="360"/>
              </a:spcBef>
              <a:tabLst>
                <a:tab pos="1344930" algn="l"/>
                <a:tab pos="1620520" algn="l"/>
              </a:tabLst>
            </a:pPr>
            <a:r>
              <a:rPr sz="1100" dirty="0">
                <a:latin typeface="Arial Unicode MS" panose="020B0604020202020204" charset="-122"/>
                <a:cs typeface="Arial Unicode MS" panose="020B0604020202020204" charset="-122"/>
              </a:rPr>
              <a:t>期增长潜力并嵌入	</a:t>
            </a:r>
            <a:r>
              <a:rPr sz="1100" b="1" spc="-630" dirty="0">
                <a:latin typeface="Microsoft YaHei"/>
                <a:cs typeface="Microsoft YaHei"/>
              </a:rPr>
              <a:t>“	</a:t>
            </a:r>
            <a:r>
              <a:rPr sz="1100" b="1" spc="-75" dirty="0">
                <a:latin typeface="Microsoft YaHei"/>
                <a:cs typeface="Microsoft YaHei"/>
              </a:rPr>
              <a:t>Food</a:t>
            </a:r>
            <a:endParaRPr sz="1100">
              <a:latin typeface="Microsoft YaHei"/>
              <a:cs typeface="Microsoft YaHei"/>
            </a:endParaRPr>
          </a:p>
          <a:p>
            <a:pPr marL="12700">
              <a:lnSpc>
                <a:spcPct val="100000"/>
              </a:lnSpc>
              <a:spcBef>
                <a:spcPts val="265"/>
              </a:spcBef>
            </a:pPr>
            <a:r>
              <a:rPr sz="1100" b="1" spc="-130" dirty="0">
                <a:latin typeface="Microsoft YaHei"/>
                <a:cs typeface="Microsoft YaHei"/>
              </a:rPr>
              <a:t>+Platform”</a:t>
            </a:r>
            <a:r>
              <a:rPr sz="1100" dirty="0">
                <a:latin typeface="Arial Unicode MS" panose="020B0604020202020204" charset="-122"/>
                <a:cs typeface="Arial Unicode MS" panose="020B0604020202020204" charset="-122"/>
              </a:rPr>
              <a:t>战略的领域。</a:t>
            </a:r>
            <a:endParaRPr sz="1100">
              <a:latin typeface="Arial Unicode MS" panose="020B0604020202020204" charset="-122"/>
              <a:cs typeface="Arial Unicode MS" panose="020B0604020202020204" charset="-122"/>
            </a:endParaRPr>
          </a:p>
          <a:p>
            <a:pPr marL="12700">
              <a:lnSpc>
                <a:spcPct val="100000"/>
              </a:lnSpc>
              <a:spcBef>
                <a:spcPts val="215"/>
              </a:spcBef>
            </a:pPr>
            <a:r>
              <a:rPr sz="1150" b="1" u="heavy" spc="-50" dirty="0">
                <a:uFill>
                  <a:solidFill>
                    <a:srgbClr val="000000"/>
                  </a:solidFill>
                </a:uFill>
                <a:latin typeface="Microsoft YaHei"/>
                <a:cs typeface="Microsoft YaHei"/>
              </a:rPr>
              <a:t>随着新业务的发展逐步成熟</a:t>
            </a:r>
            <a:endParaRPr sz="1150">
              <a:latin typeface="Microsoft YaHei"/>
              <a:cs typeface="Microsoft YaHei"/>
            </a:endParaRPr>
          </a:p>
          <a:p>
            <a:pPr marL="12700">
              <a:lnSpc>
                <a:spcPct val="100000"/>
              </a:lnSpc>
              <a:spcBef>
                <a:spcPts val="205"/>
              </a:spcBef>
            </a:pPr>
            <a:r>
              <a:rPr sz="1150" b="1" u="heavy" spc="-50" dirty="0">
                <a:uFill>
                  <a:solidFill>
                    <a:srgbClr val="000000"/>
                  </a:solidFill>
                </a:uFill>
                <a:latin typeface="Microsoft YaHei"/>
                <a:cs typeface="Microsoft YaHei"/>
              </a:rPr>
              <a:t>，该部分业务的盈利能力将</a:t>
            </a:r>
            <a:endParaRPr sz="1150">
              <a:latin typeface="Microsoft YaHei"/>
              <a:cs typeface="Microsoft YaHei"/>
            </a:endParaRPr>
          </a:p>
        </p:txBody>
      </p:sp>
      <p:sp>
        <p:nvSpPr>
          <p:cNvPr id="130" name="object 130"/>
          <p:cNvSpPr txBox="1"/>
          <p:nvPr/>
        </p:nvSpPr>
        <p:spPr>
          <a:xfrm>
            <a:off x="4124352" y="6290069"/>
            <a:ext cx="723900" cy="203200"/>
          </a:xfrm>
          <a:prstGeom prst="rect">
            <a:avLst/>
          </a:prstGeom>
        </p:spPr>
        <p:txBody>
          <a:bodyPr vert="horz" wrap="square" lIns="0" tIns="14604" rIns="0" bIns="0" rtlCol="0">
            <a:spAutoFit/>
          </a:bodyPr>
          <a:lstStyle/>
          <a:p>
            <a:pPr marL="12700">
              <a:lnSpc>
                <a:spcPct val="100000"/>
              </a:lnSpc>
              <a:spcBef>
                <a:spcPts val="115"/>
              </a:spcBef>
            </a:pPr>
            <a:r>
              <a:rPr sz="1150" b="1" u="heavy" spc="-50" dirty="0">
                <a:uFill>
                  <a:solidFill>
                    <a:srgbClr val="000000"/>
                  </a:solidFill>
                </a:uFill>
                <a:latin typeface="Microsoft YaHei"/>
                <a:cs typeface="Microsoft YaHei"/>
              </a:rPr>
              <a:t>进一步增强</a:t>
            </a:r>
            <a:endParaRPr sz="1150">
              <a:latin typeface="Microsoft YaHei"/>
              <a:cs typeface="Microsoft YaHei"/>
            </a:endParaRPr>
          </a:p>
        </p:txBody>
      </p:sp>
      <p:sp>
        <p:nvSpPr>
          <p:cNvPr id="131" name="object 131"/>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32" name="object 132"/>
          <p:cNvSpPr txBox="1"/>
          <p:nvPr/>
        </p:nvSpPr>
        <p:spPr>
          <a:xfrm>
            <a:off x="334337" y="1248880"/>
            <a:ext cx="9823450" cy="539750"/>
          </a:xfrm>
          <a:prstGeom prst="rect">
            <a:avLst/>
          </a:prstGeom>
        </p:spPr>
        <p:txBody>
          <a:bodyPr vert="horz" wrap="square" lIns="0" tIns="12700" rIns="0" bIns="0" rtlCol="0">
            <a:spAutoFit/>
          </a:bodyPr>
          <a:lstStyle/>
          <a:p>
            <a:pPr marL="12700">
              <a:lnSpc>
                <a:spcPct val="100000"/>
              </a:lnSpc>
              <a:spcBef>
                <a:spcPts val="100"/>
              </a:spcBef>
              <a:tabLst>
                <a:tab pos="6031865" algn="l"/>
              </a:tabLst>
            </a:pPr>
            <a:r>
              <a:rPr sz="1400" b="1" dirty="0">
                <a:latin typeface="Microsoft YaHei"/>
                <a:cs typeface="Microsoft YaHei"/>
              </a:rPr>
              <a:t>美团新业务及其他交易金额、收入及变现率</a:t>
            </a:r>
            <a:r>
              <a:rPr sz="1400" b="1" spc="-65" dirty="0">
                <a:latin typeface="Microsoft YaHei"/>
                <a:cs typeface="Microsoft YaHei"/>
              </a:rPr>
              <a:t>，2016-2019</a:t>
            </a:r>
            <a:r>
              <a:rPr sz="1400" b="1" dirty="0">
                <a:latin typeface="Microsoft YaHei"/>
                <a:cs typeface="Microsoft YaHei"/>
              </a:rPr>
              <a:t>年	美团新业务及其他细分收入来源</a:t>
            </a:r>
            <a:r>
              <a:rPr sz="1400" b="1" spc="-70" dirty="0">
                <a:latin typeface="Microsoft YaHei"/>
                <a:cs typeface="Microsoft YaHei"/>
              </a:rPr>
              <a:t>，2017-2020Q3</a:t>
            </a:r>
            <a:endParaRPr sz="1400">
              <a:latin typeface="Microsoft YaHei"/>
              <a:cs typeface="Microsoft YaHei"/>
            </a:endParaRPr>
          </a:p>
          <a:p>
            <a:pPr marL="3802380" indent="-172085">
              <a:lnSpc>
                <a:spcPct val="100000"/>
              </a:lnSpc>
              <a:spcBef>
                <a:spcPts val="1045"/>
              </a:spcBef>
              <a:buSzPct val="91000"/>
              <a:buFont typeface="Wingdings" panose="05000000000000000000"/>
              <a:buChar char=""/>
              <a:tabLst>
                <a:tab pos="3803015" algn="l"/>
              </a:tabLst>
            </a:pPr>
            <a:r>
              <a:rPr sz="1100" b="1" dirty="0">
                <a:solidFill>
                  <a:srgbClr val="970201"/>
                </a:solidFill>
                <a:latin typeface="Microsoft YaHei"/>
                <a:cs typeface="Microsoft YaHei"/>
              </a:rPr>
              <a:t>美团新业务及其他交易</a:t>
            </a:r>
            <a:endParaRPr sz="1100">
              <a:latin typeface="Microsoft YaHei"/>
              <a:cs typeface="Microsoft YaHei"/>
            </a:endParaRPr>
          </a:p>
        </p:txBody>
      </p:sp>
      <p:sp>
        <p:nvSpPr>
          <p:cNvPr id="133" name="object 133"/>
          <p:cNvSpPr/>
          <p:nvPr/>
        </p:nvSpPr>
        <p:spPr>
          <a:xfrm>
            <a:off x="6349351" y="1520825"/>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134" name="object 134"/>
          <p:cNvSpPr txBox="1"/>
          <p:nvPr/>
        </p:nvSpPr>
        <p:spPr>
          <a:xfrm>
            <a:off x="9906041" y="1808162"/>
            <a:ext cx="1953895" cy="4476750"/>
          </a:xfrm>
          <a:prstGeom prst="rect">
            <a:avLst/>
          </a:prstGeom>
          <a:solidFill>
            <a:srgbClr val="EFEFF1"/>
          </a:solidFill>
        </p:spPr>
        <p:txBody>
          <a:bodyPr vert="horz" wrap="square" lIns="0" tIns="0" rIns="0" bIns="0" rtlCol="0">
            <a:spAutoFit/>
          </a:bodyPr>
          <a:lstStyle/>
          <a:p>
            <a:pPr>
              <a:lnSpc>
                <a:spcPct val="100000"/>
              </a:lnSpc>
            </a:pPr>
            <a:endParaRPr sz="1100">
              <a:latin typeface="Times New Roman" panose="02020603050405020304"/>
              <a:cs typeface="Times New Roman" panose="02020603050405020304"/>
            </a:endParaRPr>
          </a:p>
          <a:p>
            <a:pPr>
              <a:lnSpc>
                <a:spcPct val="100000"/>
              </a:lnSpc>
            </a:pPr>
            <a:endParaRPr sz="1100">
              <a:latin typeface="Times New Roman" panose="02020603050405020304"/>
              <a:cs typeface="Times New Roman" panose="02020603050405020304"/>
            </a:endParaRPr>
          </a:p>
          <a:p>
            <a:pPr marL="238125" marR="31115" indent="-171450">
              <a:lnSpc>
                <a:spcPct val="120000"/>
              </a:lnSpc>
              <a:spcBef>
                <a:spcPts val="680"/>
              </a:spcBef>
              <a:buSzPct val="91000"/>
              <a:buFont typeface="Wingdings" panose="05000000000000000000"/>
              <a:buChar char=""/>
              <a:tabLst>
                <a:tab pos="238125" algn="l"/>
              </a:tabLst>
            </a:pPr>
            <a:r>
              <a:rPr sz="1100" b="1" dirty="0">
                <a:solidFill>
                  <a:srgbClr val="970201"/>
                </a:solidFill>
                <a:latin typeface="Microsoft YaHei"/>
                <a:cs typeface="Microsoft YaHei"/>
              </a:rPr>
              <a:t>其他服务及销售已成为美团 新业务的主要收入来源：  </a:t>
            </a:r>
            <a:r>
              <a:rPr sz="1100" dirty="0">
                <a:latin typeface="Arial Unicode MS" panose="020B0604020202020204" charset="-122"/>
                <a:cs typeface="Arial Unicode MS" panose="020B0604020202020204" charset="-122"/>
              </a:rPr>
              <a:t>美团在新冠疫情的推动下， 推动了多项新业务的发展， 包括</a:t>
            </a:r>
            <a:r>
              <a:rPr sz="1100" b="1" dirty="0">
                <a:latin typeface="Microsoft YaHei"/>
                <a:cs typeface="Microsoft YaHei"/>
              </a:rPr>
              <a:t>美团闪购</a:t>
            </a:r>
            <a:endParaRPr sz="1100">
              <a:latin typeface="Microsoft YaHei"/>
              <a:cs typeface="Microsoft YaHei"/>
            </a:endParaRPr>
          </a:p>
          <a:p>
            <a:pPr marL="238125" marR="31115" algn="just">
              <a:lnSpc>
                <a:spcPct val="120000"/>
              </a:lnSpc>
            </a:pPr>
            <a:r>
              <a:rPr sz="1100" dirty="0">
                <a:latin typeface="Arial Unicode MS" panose="020B0604020202020204" charset="-122"/>
                <a:cs typeface="Arial Unicode MS" panose="020B0604020202020204" charset="-122"/>
              </a:rPr>
              <a:t>（旗下</a:t>
            </a:r>
            <a:r>
              <a:rPr sz="1100" spc="20" dirty="0">
                <a:latin typeface="Arial Unicode MS" panose="020B0604020202020204" charset="-122"/>
                <a:cs typeface="Arial Unicode MS" panose="020B0604020202020204" charset="-122"/>
              </a:rPr>
              <a:t>“</a:t>
            </a:r>
            <a:r>
              <a:rPr sz="1100" dirty="0">
                <a:latin typeface="Arial Unicode MS" panose="020B0604020202020204" charset="-122"/>
                <a:cs typeface="Arial Unicode MS" panose="020B0604020202020204" charset="-122"/>
              </a:rPr>
              <a:t>菜大全</a:t>
            </a:r>
            <a:r>
              <a:rPr sz="1100" spc="20" dirty="0">
                <a:latin typeface="Arial Unicode MS" panose="020B0604020202020204" charset="-122"/>
                <a:cs typeface="Arial Unicode MS" panose="020B0604020202020204" charset="-122"/>
              </a:rPr>
              <a:t>”</a:t>
            </a:r>
            <a:r>
              <a:rPr sz="1100" dirty="0">
                <a:latin typeface="Arial Unicode MS" panose="020B0604020202020204" charset="-122"/>
                <a:cs typeface="Arial Unicode MS" panose="020B0604020202020204" charset="-122"/>
              </a:rPr>
              <a:t>是生鲜食品 为主的新兴品牌，帮助传统 菜市场实现线上化销售及数 字化运营）、</a:t>
            </a:r>
            <a:r>
              <a:rPr sz="1100" b="1" dirty="0">
                <a:latin typeface="Microsoft YaHei"/>
                <a:cs typeface="Microsoft YaHei"/>
              </a:rPr>
              <a:t>美团买菜</a:t>
            </a:r>
            <a:endParaRPr sz="1100">
              <a:latin typeface="Microsoft YaHei"/>
              <a:cs typeface="Microsoft YaHei"/>
            </a:endParaRPr>
          </a:p>
          <a:p>
            <a:pPr marL="238125" marR="31115" algn="just">
              <a:lnSpc>
                <a:spcPct val="120000"/>
              </a:lnSpc>
            </a:pPr>
            <a:r>
              <a:rPr sz="1100" dirty="0">
                <a:latin typeface="Arial Unicode MS" panose="020B0604020202020204" charset="-122"/>
                <a:cs typeface="Arial Unicode MS" panose="020B0604020202020204" charset="-122"/>
              </a:rPr>
              <a:t>（现扩大其在北京、深圳等 主要城市的覆盖范围，并扩 张至广州等城市）、</a:t>
            </a:r>
            <a:endParaRPr sz="1100">
              <a:latin typeface="Arial Unicode MS" panose="020B0604020202020204" charset="-122"/>
              <a:cs typeface="Arial Unicode MS" panose="020B0604020202020204" charset="-122"/>
            </a:endParaRPr>
          </a:p>
          <a:p>
            <a:pPr marL="238125">
              <a:lnSpc>
                <a:spcPct val="100000"/>
              </a:lnSpc>
              <a:spcBef>
                <a:spcPts val="265"/>
              </a:spcBef>
            </a:pPr>
            <a:r>
              <a:rPr sz="1100" b="1" dirty="0">
                <a:latin typeface="Microsoft YaHei"/>
                <a:cs typeface="Microsoft YaHei"/>
              </a:rPr>
              <a:t>美团优选</a:t>
            </a:r>
            <a:endParaRPr sz="1100">
              <a:latin typeface="Microsoft YaHei"/>
              <a:cs typeface="Microsoft YaHei"/>
            </a:endParaRPr>
          </a:p>
          <a:p>
            <a:pPr marL="238125" marR="31115">
              <a:lnSpc>
                <a:spcPct val="118000"/>
              </a:lnSpc>
              <a:spcBef>
                <a:spcPts val="30"/>
              </a:spcBef>
            </a:pPr>
            <a:r>
              <a:rPr sz="1100" dirty="0">
                <a:latin typeface="Arial Unicode MS" panose="020B0604020202020204" charset="-122"/>
                <a:cs typeface="Arial Unicode MS" panose="020B0604020202020204" charset="-122"/>
              </a:rPr>
              <a:t>（为不同社区的家庭用户精 选高性价比的生鲜食品及日 用品）等，这些新业务， </a:t>
            </a:r>
            <a:r>
              <a:rPr sz="1100" dirty="0">
                <a:latin typeface="Microsoft YaHei"/>
                <a:cs typeface="Microsoft YaHei"/>
              </a:rPr>
              <a:t> </a:t>
            </a:r>
            <a:r>
              <a:rPr sz="1150" b="1" u="heavy" spc="-50" dirty="0">
                <a:uFill>
                  <a:solidFill>
                    <a:srgbClr val="000000"/>
                  </a:solidFill>
                </a:uFill>
                <a:latin typeface="Microsoft YaHei"/>
                <a:cs typeface="Microsoft YaHei"/>
              </a:rPr>
              <a:t>这些新业务不断满足用户的 多元化需求，营收逐步增加</a:t>
            </a:r>
            <a:endParaRPr sz="1150">
              <a:latin typeface="Microsoft YaHei"/>
              <a:cs typeface="Microsoft YaHei"/>
            </a:endParaRPr>
          </a:p>
        </p:txBody>
      </p:sp>
      <p:grpSp>
        <p:nvGrpSpPr>
          <p:cNvPr id="135" name="object 135"/>
          <p:cNvGrpSpPr/>
          <p:nvPr/>
        </p:nvGrpSpPr>
        <p:grpSpPr>
          <a:xfrm>
            <a:off x="6687588" y="1977883"/>
            <a:ext cx="3162300" cy="3053715"/>
            <a:chOff x="6687588" y="1977883"/>
            <a:chExt cx="3162300" cy="3053715"/>
          </a:xfrm>
        </p:grpSpPr>
        <p:sp>
          <p:nvSpPr>
            <p:cNvPr id="136" name="object 136"/>
            <p:cNvSpPr/>
            <p:nvPr/>
          </p:nvSpPr>
          <p:spPr>
            <a:xfrm>
              <a:off x="6868162" y="5006145"/>
              <a:ext cx="346710" cy="19050"/>
            </a:xfrm>
            <a:custGeom>
              <a:avLst/>
              <a:gdLst/>
              <a:ahLst/>
              <a:cxnLst/>
              <a:rect l="l" t="t" r="r" b="b"/>
              <a:pathLst>
                <a:path w="346709" h="19050">
                  <a:moveTo>
                    <a:pt x="346660" y="18485"/>
                  </a:moveTo>
                  <a:lnTo>
                    <a:pt x="0" y="18485"/>
                  </a:lnTo>
                  <a:lnTo>
                    <a:pt x="0" y="0"/>
                  </a:lnTo>
                  <a:lnTo>
                    <a:pt x="346660" y="0"/>
                  </a:lnTo>
                  <a:lnTo>
                    <a:pt x="346660" y="18485"/>
                  </a:lnTo>
                  <a:close/>
                </a:path>
              </a:pathLst>
            </a:custGeom>
            <a:solidFill>
              <a:srgbClr val="899397"/>
            </a:solidFill>
          </p:spPr>
          <p:txBody>
            <a:bodyPr wrap="square" lIns="0" tIns="0" rIns="0" bIns="0" rtlCol="0"/>
            <a:lstStyle/>
            <a:p/>
          </p:txBody>
        </p:sp>
        <p:sp>
          <p:nvSpPr>
            <p:cNvPr id="137" name="object 137"/>
            <p:cNvSpPr/>
            <p:nvPr/>
          </p:nvSpPr>
          <p:spPr>
            <a:xfrm>
              <a:off x="6868162" y="5006145"/>
              <a:ext cx="346710" cy="19050"/>
            </a:xfrm>
            <a:custGeom>
              <a:avLst/>
              <a:gdLst/>
              <a:ahLst/>
              <a:cxnLst/>
              <a:rect l="l" t="t" r="r" b="b"/>
              <a:pathLst>
                <a:path w="346709" h="19050">
                  <a:moveTo>
                    <a:pt x="0" y="0"/>
                  </a:moveTo>
                  <a:lnTo>
                    <a:pt x="346660" y="0"/>
                  </a:lnTo>
                  <a:lnTo>
                    <a:pt x="346660" y="18485"/>
                  </a:lnTo>
                  <a:lnTo>
                    <a:pt x="0" y="18485"/>
                  </a:lnTo>
                  <a:lnTo>
                    <a:pt x="0" y="0"/>
                  </a:lnTo>
                  <a:close/>
                </a:path>
              </a:pathLst>
            </a:custGeom>
            <a:ln w="3175">
              <a:solidFill>
                <a:srgbClr val="000000"/>
              </a:solidFill>
            </a:ln>
          </p:spPr>
          <p:txBody>
            <a:bodyPr wrap="square" lIns="0" tIns="0" rIns="0" bIns="0" rtlCol="0"/>
            <a:lstStyle/>
            <a:p/>
          </p:txBody>
        </p:sp>
        <p:sp>
          <p:nvSpPr>
            <p:cNvPr id="138" name="object 138"/>
            <p:cNvSpPr/>
            <p:nvPr/>
          </p:nvSpPr>
          <p:spPr>
            <a:xfrm>
              <a:off x="6868162" y="5006145"/>
              <a:ext cx="346710" cy="19050"/>
            </a:xfrm>
            <a:custGeom>
              <a:avLst/>
              <a:gdLst/>
              <a:ahLst/>
              <a:cxnLst/>
              <a:rect l="l" t="t" r="r" b="b"/>
              <a:pathLst>
                <a:path w="346709" h="19050">
                  <a:moveTo>
                    <a:pt x="346660" y="18485"/>
                  </a:moveTo>
                  <a:lnTo>
                    <a:pt x="0" y="18485"/>
                  </a:lnTo>
                  <a:lnTo>
                    <a:pt x="0" y="0"/>
                  </a:lnTo>
                  <a:lnTo>
                    <a:pt x="346660" y="0"/>
                  </a:lnTo>
                  <a:lnTo>
                    <a:pt x="346660" y="18485"/>
                  </a:lnTo>
                  <a:close/>
                </a:path>
              </a:pathLst>
            </a:custGeom>
            <a:solidFill>
              <a:srgbClr val="000000"/>
            </a:solidFill>
          </p:spPr>
          <p:txBody>
            <a:bodyPr wrap="square" lIns="0" tIns="0" rIns="0" bIns="0" rtlCol="0"/>
            <a:lstStyle/>
            <a:p/>
          </p:txBody>
        </p:sp>
        <p:sp>
          <p:nvSpPr>
            <p:cNvPr id="139" name="object 139"/>
            <p:cNvSpPr/>
            <p:nvPr/>
          </p:nvSpPr>
          <p:spPr>
            <a:xfrm>
              <a:off x="6868162" y="5006145"/>
              <a:ext cx="346710" cy="19050"/>
            </a:xfrm>
            <a:custGeom>
              <a:avLst/>
              <a:gdLst/>
              <a:ahLst/>
              <a:cxnLst/>
              <a:rect l="l" t="t" r="r" b="b"/>
              <a:pathLst>
                <a:path w="346709" h="19050">
                  <a:moveTo>
                    <a:pt x="0" y="0"/>
                  </a:moveTo>
                  <a:lnTo>
                    <a:pt x="346660" y="0"/>
                  </a:lnTo>
                  <a:lnTo>
                    <a:pt x="346660" y="18485"/>
                  </a:lnTo>
                  <a:lnTo>
                    <a:pt x="0" y="18485"/>
                  </a:lnTo>
                  <a:lnTo>
                    <a:pt x="0" y="0"/>
                  </a:lnTo>
                  <a:close/>
                </a:path>
              </a:pathLst>
            </a:custGeom>
            <a:ln w="9525">
              <a:solidFill>
                <a:srgbClr val="000000"/>
              </a:solidFill>
            </a:ln>
          </p:spPr>
          <p:txBody>
            <a:bodyPr wrap="square" lIns="0" tIns="0" rIns="0" bIns="0" rtlCol="0"/>
            <a:lstStyle/>
            <a:p/>
          </p:txBody>
        </p:sp>
        <p:sp>
          <p:nvSpPr>
            <p:cNvPr id="140" name="object 140"/>
            <p:cNvSpPr/>
            <p:nvPr/>
          </p:nvSpPr>
          <p:spPr>
            <a:xfrm>
              <a:off x="6868162" y="4973443"/>
              <a:ext cx="346710" cy="33020"/>
            </a:xfrm>
            <a:custGeom>
              <a:avLst/>
              <a:gdLst/>
              <a:ahLst/>
              <a:cxnLst/>
              <a:rect l="l" t="t" r="r" b="b"/>
              <a:pathLst>
                <a:path w="346709" h="33020">
                  <a:moveTo>
                    <a:pt x="346660" y="32702"/>
                  </a:moveTo>
                  <a:lnTo>
                    <a:pt x="0" y="32702"/>
                  </a:lnTo>
                  <a:lnTo>
                    <a:pt x="0" y="0"/>
                  </a:lnTo>
                  <a:lnTo>
                    <a:pt x="346660" y="0"/>
                  </a:lnTo>
                  <a:lnTo>
                    <a:pt x="346660" y="32702"/>
                  </a:lnTo>
                  <a:close/>
                </a:path>
              </a:pathLst>
            </a:custGeom>
            <a:solidFill>
              <a:srgbClr val="D9D9D9"/>
            </a:solidFill>
          </p:spPr>
          <p:txBody>
            <a:bodyPr wrap="square" lIns="0" tIns="0" rIns="0" bIns="0" rtlCol="0"/>
            <a:lstStyle/>
            <a:p/>
          </p:txBody>
        </p:sp>
        <p:sp>
          <p:nvSpPr>
            <p:cNvPr id="141" name="object 141"/>
            <p:cNvSpPr/>
            <p:nvPr/>
          </p:nvSpPr>
          <p:spPr>
            <a:xfrm>
              <a:off x="6868162" y="4973443"/>
              <a:ext cx="346710" cy="33020"/>
            </a:xfrm>
            <a:custGeom>
              <a:avLst/>
              <a:gdLst/>
              <a:ahLst/>
              <a:cxnLst/>
              <a:rect l="l" t="t" r="r" b="b"/>
              <a:pathLst>
                <a:path w="346709" h="33020">
                  <a:moveTo>
                    <a:pt x="0" y="0"/>
                  </a:moveTo>
                  <a:lnTo>
                    <a:pt x="346660" y="0"/>
                  </a:lnTo>
                  <a:lnTo>
                    <a:pt x="346660" y="32702"/>
                  </a:lnTo>
                  <a:lnTo>
                    <a:pt x="0" y="32702"/>
                  </a:lnTo>
                  <a:lnTo>
                    <a:pt x="0" y="0"/>
                  </a:lnTo>
                  <a:close/>
                </a:path>
              </a:pathLst>
            </a:custGeom>
            <a:ln w="3175">
              <a:solidFill>
                <a:srgbClr val="000000"/>
              </a:solidFill>
            </a:ln>
          </p:spPr>
          <p:txBody>
            <a:bodyPr wrap="square" lIns="0" tIns="0" rIns="0" bIns="0" rtlCol="0"/>
            <a:lstStyle/>
            <a:p/>
          </p:txBody>
        </p:sp>
        <p:sp>
          <p:nvSpPr>
            <p:cNvPr id="142" name="object 142"/>
            <p:cNvSpPr/>
            <p:nvPr/>
          </p:nvSpPr>
          <p:spPr>
            <a:xfrm>
              <a:off x="6868162" y="4973443"/>
              <a:ext cx="346710" cy="33020"/>
            </a:xfrm>
            <a:custGeom>
              <a:avLst/>
              <a:gdLst/>
              <a:ahLst/>
              <a:cxnLst/>
              <a:rect l="l" t="t" r="r" b="b"/>
              <a:pathLst>
                <a:path w="346709" h="33020">
                  <a:moveTo>
                    <a:pt x="346660" y="32702"/>
                  </a:moveTo>
                  <a:lnTo>
                    <a:pt x="0" y="32702"/>
                  </a:lnTo>
                  <a:lnTo>
                    <a:pt x="0" y="0"/>
                  </a:lnTo>
                  <a:lnTo>
                    <a:pt x="346660" y="0"/>
                  </a:lnTo>
                  <a:lnTo>
                    <a:pt x="346660" y="32702"/>
                  </a:lnTo>
                  <a:close/>
                </a:path>
              </a:pathLst>
            </a:custGeom>
            <a:solidFill>
              <a:srgbClr val="000000"/>
            </a:solidFill>
          </p:spPr>
          <p:txBody>
            <a:bodyPr wrap="square" lIns="0" tIns="0" rIns="0" bIns="0" rtlCol="0"/>
            <a:lstStyle/>
            <a:p/>
          </p:txBody>
        </p:sp>
        <p:sp>
          <p:nvSpPr>
            <p:cNvPr id="143" name="object 143"/>
            <p:cNvSpPr/>
            <p:nvPr/>
          </p:nvSpPr>
          <p:spPr>
            <a:xfrm>
              <a:off x="6868162" y="4973443"/>
              <a:ext cx="346710" cy="33020"/>
            </a:xfrm>
            <a:custGeom>
              <a:avLst/>
              <a:gdLst/>
              <a:ahLst/>
              <a:cxnLst/>
              <a:rect l="l" t="t" r="r" b="b"/>
              <a:pathLst>
                <a:path w="346709" h="33020">
                  <a:moveTo>
                    <a:pt x="0" y="0"/>
                  </a:moveTo>
                  <a:lnTo>
                    <a:pt x="346660" y="0"/>
                  </a:lnTo>
                  <a:lnTo>
                    <a:pt x="346660" y="32702"/>
                  </a:lnTo>
                  <a:lnTo>
                    <a:pt x="0" y="32702"/>
                  </a:lnTo>
                  <a:lnTo>
                    <a:pt x="0" y="0"/>
                  </a:lnTo>
                  <a:close/>
                </a:path>
              </a:pathLst>
            </a:custGeom>
            <a:ln w="9524">
              <a:solidFill>
                <a:srgbClr val="353535"/>
              </a:solidFill>
            </a:ln>
          </p:spPr>
          <p:txBody>
            <a:bodyPr wrap="square" lIns="0" tIns="0" rIns="0" bIns="0" rtlCol="0"/>
            <a:lstStyle/>
            <a:p/>
          </p:txBody>
        </p:sp>
        <p:sp>
          <p:nvSpPr>
            <p:cNvPr id="144" name="object 144"/>
            <p:cNvSpPr/>
            <p:nvPr/>
          </p:nvSpPr>
          <p:spPr>
            <a:xfrm>
              <a:off x="6868162" y="4943526"/>
              <a:ext cx="346710" cy="30480"/>
            </a:xfrm>
            <a:custGeom>
              <a:avLst/>
              <a:gdLst/>
              <a:ahLst/>
              <a:cxnLst/>
              <a:rect l="l" t="t" r="r" b="b"/>
              <a:pathLst>
                <a:path w="346709" h="30479">
                  <a:moveTo>
                    <a:pt x="346660" y="29917"/>
                  </a:moveTo>
                  <a:lnTo>
                    <a:pt x="0" y="29917"/>
                  </a:lnTo>
                  <a:lnTo>
                    <a:pt x="0" y="0"/>
                  </a:lnTo>
                  <a:lnTo>
                    <a:pt x="346660" y="0"/>
                  </a:lnTo>
                  <a:lnTo>
                    <a:pt x="346660" y="29917"/>
                  </a:lnTo>
                  <a:close/>
                </a:path>
              </a:pathLst>
            </a:custGeom>
            <a:solidFill>
              <a:srgbClr val="EFEFF1"/>
            </a:solidFill>
          </p:spPr>
          <p:txBody>
            <a:bodyPr wrap="square" lIns="0" tIns="0" rIns="0" bIns="0" rtlCol="0"/>
            <a:lstStyle/>
            <a:p/>
          </p:txBody>
        </p:sp>
        <p:sp>
          <p:nvSpPr>
            <p:cNvPr id="145" name="object 145"/>
            <p:cNvSpPr/>
            <p:nvPr/>
          </p:nvSpPr>
          <p:spPr>
            <a:xfrm>
              <a:off x="6868162" y="4943526"/>
              <a:ext cx="346710" cy="30480"/>
            </a:xfrm>
            <a:custGeom>
              <a:avLst/>
              <a:gdLst/>
              <a:ahLst/>
              <a:cxnLst/>
              <a:rect l="l" t="t" r="r" b="b"/>
              <a:pathLst>
                <a:path w="346709" h="30479">
                  <a:moveTo>
                    <a:pt x="0" y="0"/>
                  </a:moveTo>
                  <a:lnTo>
                    <a:pt x="346660" y="0"/>
                  </a:lnTo>
                  <a:lnTo>
                    <a:pt x="346660" y="29917"/>
                  </a:lnTo>
                  <a:lnTo>
                    <a:pt x="0" y="29917"/>
                  </a:lnTo>
                  <a:lnTo>
                    <a:pt x="0" y="0"/>
                  </a:lnTo>
                  <a:close/>
                </a:path>
              </a:pathLst>
            </a:custGeom>
            <a:ln w="3175">
              <a:solidFill>
                <a:srgbClr val="000000"/>
              </a:solidFill>
            </a:ln>
          </p:spPr>
          <p:txBody>
            <a:bodyPr wrap="square" lIns="0" tIns="0" rIns="0" bIns="0" rtlCol="0"/>
            <a:lstStyle/>
            <a:p/>
          </p:txBody>
        </p:sp>
        <p:sp>
          <p:nvSpPr>
            <p:cNvPr id="146" name="object 146"/>
            <p:cNvSpPr/>
            <p:nvPr/>
          </p:nvSpPr>
          <p:spPr>
            <a:xfrm>
              <a:off x="6868162" y="4943526"/>
              <a:ext cx="346710" cy="30480"/>
            </a:xfrm>
            <a:custGeom>
              <a:avLst/>
              <a:gdLst/>
              <a:ahLst/>
              <a:cxnLst/>
              <a:rect l="l" t="t" r="r" b="b"/>
              <a:pathLst>
                <a:path w="346709" h="30479">
                  <a:moveTo>
                    <a:pt x="346660" y="29917"/>
                  </a:moveTo>
                  <a:lnTo>
                    <a:pt x="0" y="29917"/>
                  </a:lnTo>
                  <a:lnTo>
                    <a:pt x="0" y="0"/>
                  </a:lnTo>
                  <a:lnTo>
                    <a:pt x="346660" y="0"/>
                  </a:lnTo>
                  <a:lnTo>
                    <a:pt x="346660" y="29917"/>
                  </a:lnTo>
                  <a:close/>
                </a:path>
              </a:pathLst>
            </a:custGeom>
            <a:solidFill>
              <a:srgbClr val="000000"/>
            </a:solidFill>
          </p:spPr>
          <p:txBody>
            <a:bodyPr wrap="square" lIns="0" tIns="0" rIns="0" bIns="0" rtlCol="0"/>
            <a:lstStyle/>
            <a:p/>
          </p:txBody>
        </p:sp>
        <p:sp>
          <p:nvSpPr>
            <p:cNvPr id="147" name="object 147"/>
            <p:cNvSpPr/>
            <p:nvPr/>
          </p:nvSpPr>
          <p:spPr>
            <a:xfrm>
              <a:off x="6868162" y="4943526"/>
              <a:ext cx="346710" cy="30480"/>
            </a:xfrm>
            <a:custGeom>
              <a:avLst/>
              <a:gdLst/>
              <a:ahLst/>
              <a:cxnLst/>
              <a:rect l="l" t="t" r="r" b="b"/>
              <a:pathLst>
                <a:path w="346709" h="30479">
                  <a:moveTo>
                    <a:pt x="0" y="0"/>
                  </a:moveTo>
                  <a:lnTo>
                    <a:pt x="346660" y="0"/>
                  </a:lnTo>
                  <a:lnTo>
                    <a:pt x="346660" y="29917"/>
                  </a:lnTo>
                  <a:lnTo>
                    <a:pt x="0" y="29917"/>
                  </a:lnTo>
                  <a:lnTo>
                    <a:pt x="0" y="0"/>
                  </a:lnTo>
                  <a:close/>
                </a:path>
              </a:pathLst>
            </a:custGeom>
            <a:ln w="9525">
              <a:solidFill>
                <a:srgbClr val="000000"/>
              </a:solidFill>
            </a:ln>
          </p:spPr>
          <p:txBody>
            <a:bodyPr wrap="square" lIns="0" tIns="0" rIns="0" bIns="0" rtlCol="0"/>
            <a:lstStyle/>
            <a:p/>
          </p:txBody>
        </p:sp>
        <p:sp>
          <p:nvSpPr>
            <p:cNvPr id="148" name="object 148"/>
            <p:cNvSpPr/>
            <p:nvPr/>
          </p:nvSpPr>
          <p:spPr>
            <a:xfrm>
              <a:off x="7492152" y="4953000"/>
              <a:ext cx="346710" cy="71755"/>
            </a:xfrm>
            <a:custGeom>
              <a:avLst/>
              <a:gdLst/>
              <a:ahLst/>
              <a:cxnLst/>
              <a:rect l="l" t="t" r="r" b="b"/>
              <a:pathLst>
                <a:path w="346709" h="71754">
                  <a:moveTo>
                    <a:pt x="346660" y="71631"/>
                  </a:moveTo>
                  <a:lnTo>
                    <a:pt x="0" y="71631"/>
                  </a:lnTo>
                  <a:lnTo>
                    <a:pt x="0" y="0"/>
                  </a:lnTo>
                  <a:lnTo>
                    <a:pt x="346660" y="0"/>
                  </a:lnTo>
                  <a:lnTo>
                    <a:pt x="346660" y="71631"/>
                  </a:lnTo>
                  <a:close/>
                </a:path>
              </a:pathLst>
            </a:custGeom>
            <a:solidFill>
              <a:srgbClr val="899397"/>
            </a:solidFill>
          </p:spPr>
          <p:txBody>
            <a:bodyPr wrap="square" lIns="0" tIns="0" rIns="0" bIns="0" rtlCol="0"/>
            <a:lstStyle/>
            <a:p/>
          </p:txBody>
        </p:sp>
        <p:sp>
          <p:nvSpPr>
            <p:cNvPr id="149" name="object 149"/>
            <p:cNvSpPr/>
            <p:nvPr/>
          </p:nvSpPr>
          <p:spPr>
            <a:xfrm>
              <a:off x="7492152" y="4953000"/>
              <a:ext cx="346710" cy="71755"/>
            </a:xfrm>
            <a:custGeom>
              <a:avLst/>
              <a:gdLst/>
              <a:ahLst/>
              <a:cxnLst/>
              <a:rect l="l" t="t" r="r" b="b"/>
              <a:pathLst>
                <a:path w="346709" h="71754">
                  <a:moveTo>
                    <a:pt x="0" y="0"/>
                  </a:moveTo>
                  <a:lnTo>
                    <a:pt x="346660" y="0"/>
                  </a:lnTo>
                  <a:lnTo>
                    <a:pt x="346660" y="71631"/>
                  </a:lnTo>
                  <a:lnTo>
                    <a:pt x="0" y="71631"/>
                  </a:lnTo>
                  <a:lnTo>
                    <a:pt x="0" y="0"/>
                  </a:lnTo>
                  <a:close/>
                </a:path>
              </a:pathLst>
            </a:custGeom>
            <a:ln w="3175">
              <a:solidFill>
                <a:srgbClr val="000000"/>
              </a:solidFill>
            </a:ln>
          </p:spPr>
          <p:txBody>
            <a:bodyPr wrap="square" lIns="0" tIns="0" rIns="0" bIns="0" rtlCol="0"/>
            <a:lstStyle/>
            <a:p/>
          </p:txBody>
        </p:sp>
        <p:sp>
          <p:nvSpPr>
            <p:cNvPr id="150" name="object 150"/>
            <p:cNvSpPr/>
            <p:nvPr/>
          </p:nvSpPr>
          <p:spPr>
            <a:xfrm>
              <a:off x="7492152" y="4953000"/>
              <a:ext cx="346710" cy="71755"/>
            </a:xfrm>
            <a:custGeom>
              <a:avLst/>
              <a:gdLst/>
              <a:ahLst/>
              <a:cxnLst/>
              <a:rect l="l" t="t" r="r" b="b"/>
              <a:pathLst>
                <a:path w="346709" h="71754">
                  <a:moveTo>
                    <a:pt x="346660" y="71631"/>
                  </a:moveTo>
                  <a:lnTo>
                    <a:pt x="0" y="71631"/>
                  </a:lnTo>
                  <a:lnTo>
                    <a:pt x="0" y="0"/>
                  </a:lnTo>
                  <a:lnTo>
                    <a:pt x="346660" y="0"/>
                  </a:lnTo>
                  <a:lnTo>
                    <a:pt x="346660" y="71631"/>
                  </a:lnTo>
                  <a:close/>
                </a:path>
              </a:pathLst>
            </a:custGeom>
            <a:solidFill>
              <a:srgbClr val="000000"/>
            </a:solidFill>
          </p:spPr>
          <p:txBody>
            <a:bodyPr wrap="square" lIns="0" tIns="0" rIns="0" bIns="0" rtlCol="0"/>
            <a:lstStyle/>
            <a:p/>
          </p:txBody>
        </p:sp>
        <p:sp>
          <p:nvSpPr>
            <p:cNvPr id="151" name="object 151"/>
            <p:cNvSpPr/>
            <p:nvPr/>
          </p:nvSpPr>
          <p:spPr>
            <a:xfrm>
              <a:off x="7492152" y="4953000"/>
              <a:ext cx="346710" cy="71755"/>
            </a:xfrm>
            <a:custGeom>
              <a:avLst/>
              <a:gdLst/>
              <a:ahLst/>
              <a:cxnLst/>
              <a:rect l="l" t="t" r="r" b="b"/>
              <a:pathLst>
                <a:path w="346709" h="71754">
                  <a:moveTo>
                    <a:pt x="0" y="0"/>
                  </a:moveTo>
                  <a:lnTo>
                    <a:pt x="346660" y="0"/>
                  </a:lnTo>
                  <a:lnTo>
                    <a:pt x="346660" y="71631"/>
                  </a:lnTo>
                  <a:lnTo>
                    <a:pt x="0" y="71631"/>
                  </a:lnTo>
                  <a:lnTo>
                    <a:pt x="0" y="0"/>
                  </a:lnTo>
                  <a:close/>
                </a:path>
              </a:pathLst>
            </a:custGeom>
            <a:ln w="9525">
              <a:solidFill>
                <a:srgbClr val="000000"/>
              </a:solidFill>
            </a:ln>
          </p:spPr>
          <p:txBody>
            <a:bodyPr wrap="square" lIns="0" tIns="0" rIns="0" bIns="0" rtlCol="0"/>
            <a:lstStyle/>
            <a:p/>
          </p:txBody>
        </p:sp>
        <p:sp>
          <p:nvSpPr>
            <p:cNvPr id="152" name="object 152"/>
            <p:cNvSpPr/>
            <p:nvPr/>
          </p:nvSpPr>
          <p:spPr>
            <a:xfrm>
              <a:off x="7492152" y="4911471"/>
              <a:ext cx="346710" cy="41910"/>
            </a:xfrm>
            <a:custGeom>
              <a:avLst/>
              <a:gdLst/>
              <a:ahLst/>
              <a:cxnLst/>
              <a:rect l="l" t="t" r="r" b="b"/>
              <a:pathLst>
                <a:path w="346709" h="41910">
                  <a:moveTo>
                    <a:pt x="346660" y="41528"/>
                  </a:moveTo>
                  <a:lnTo>
                    <a:pt x="0" y="41528"/>
                  </a:lnTo>
                  <a:lnTo>
                    <a:pt x="0" y="0"/>
                  </a:lnTo>
                  <a:lnTo>
                    <a:pt x="346660" y="0"/>
                  </a:lnTo>
                  <a:lnTo>
                    <a:pt x="346660" y="41528"/>
                  </a:lnTo>
                  <a:close/>
                </a:path>
              </a:pathLst>
            </a:custGeom>
            <a:solidFill>
              <a:srgbClr val="D9D9D9"/>
            </a:solidFill>
          </p:spPr>
          <p:txBody>
            <a:bodyPr wrap="square" lIns="0" tIns="0" rIns="0" bIns="0" rtlCol="0"/>
            <a:lstStyle/>
            <a:p/>
          </p:txBody>
        </p:sp>
        <p:sp>
          <p:nvSpPr>
            <p:cNvPr id="153" name="object 153"/>
            <p:cNvSpPr/>
            <p:nvPr/>
          </p:nvSpPr>
          <p:spPr>
            <a:xfrm>
              <a:off x="7492152" y="4911471"/>
              <a:ext cx="346710" cy="41910"/>
            </a:xfrm>
            <a:custGeom>
              <a:avLst/>
              <a:gdLst/>
              <a:ahLst/>
              <a:cxnLst/>
              <a:rect l="l" t="t" r="r" b="b"/>
              <a:pathLst>
                <a:path w="346709" h="41910">
                  <a:moveTo>
                    <a:pt x="0" y="0"/>
                  </a:moveTo>
                  <a:lnTo>
                    <a:pt x="346660" y="0"/>
                  </a:lnTo>
                  <a:lnTo>
                    <a:pt x="346660" y="41528"/>
                  </a:lnTo>
                  <a:lnTo>
                    <a:pt x="0" y="41528"/>
                  </a:lnTo>
                  <a:lnTo>
                    <a:pt x="0" y="0"/>
                  </a:lnTo>
                  <a:close/>
                </a:path>
              </a:pathLst>
            </a:custGeom>
            <a:ln w="3175">
              <a:solidFill>
                <a:srgbClr val="000000"/>
              </a:solidFill>
            </a:ln>
          </p:spPr>
          <p:txBody>
            <a:bodyPr wrap="square" lIns="0" tIns="0" rIns="0" bIns="0" rtlCol="0"/>
            <a:lstStyle/>
            <a:p/>
          </p:txBody>
        </p:sp>
        <p:sp>
          <p:nvSpPr>
            <p:cNvPr id="154" name="object 154"/>
            <p:cNvSpPr/>
            <p:nvPr/>
          </p:nvSpPr>
          <p:spPr>
            <a:xfrm>
              <a:off x="7492152" y="4911471"/>
              <a:ext cx="346710" cy="41910"/>
            </a:xfrm>
            <a:custGeom>
              <a:avLst/>
              <a:gdLst/>
              <a:ahLst/>
              <a:cxnLst/>
              <a:rect l="l" t="t" r="r" b="b"/>
              <a:pathLst>
                <a:path w="346709" h="41910">
                  <a:moveTo>
                    <a:pt x="346660" y="41528"/>
                  </a:moveTo>
                  <a:lnTo>
                    <a:pt x="0" y="41528"/>
                  </a:lnTo>
                  <a:lnTo>
                    <a:pt x="0" y="0"/>
                  </a:lnTo>
                  <a:lnTo>
                    <a:pt x="346660" y="0"/>
                  </a:lnTo>
                  <a:lnTo>
                    <a:pt x="346660" y="41528"/>
                  </a:lnTo>
                  <a:close/>
                </a:path>
              </a:pathLst>
            </a:custGeom>
            <a:solidFill>
              <a:srgbClr val="000000"/>
            </a:solidFill>
          </p:spPr>
          <p:txBody>
            <a:bodyPr wrap="square" lIns="0" tIns="0" rIns="0" bIns="0" rtlCol="0"/>
            <a:lstStyle/>
            <a:p/>
          </p:txBody>
        </p:sp>
        <p:sp>
          <p:nvSpPr>
            <p:cNvPr id="155" name="object 155"/>
            <p:cNvSpPr/>
            <p:nvPr/>
          </p:nvSpPr>
          <p:spPr>
            <a:xfrm>
              <a:off x="7492152" y="4911471"/>
              <a:ext cx="346710" cy="41910"/>
            </a:xfrm>
            <a:custGeom>
              <a:avLst/>
              <a:gdLst/>
              <a:ahLst/>
              <a:cxnLst/>
              <a:rect l="l" t="t" r="r" b="b"/>
              <a:pathLst>
                <a:path w="346709" h="41910">
                  <a:moveTo>
                    <a:pt x="0" y="0"/>
                  </a:moveTo>
                  <a:lnTo>
                    <a:pt x="346660" y="0"/>
                  </a:lnTo>
                  <a:lnTo>
                    <a:pt x="346660" y="41528"/>
                  </a:lnTo>
                  <a:lnTo>
                    <a:pt x="0" y="41528"/>
                  </a:lnTo>
                  <a:lnTo>
                    <a:pt x="0" y="0"/>
                  </a:lnTo>
                  <a:close/>
                </a:path>
              </a:pathLst>
            </a:custGeom>
            <a:ln w="9525">
              <a:solidFill>
                <a:srgbClr val="353535"/>
              </a:solidFill>
            </a:ln>
          </p:spPr>
          <p:txBody>
            <a:bodyPr wrap="square" lIns="0" tIns="0" rIns="0" bIns="0" rtlCol="0"/>
            <a:lstStyle/>
            <a:p/>
          </p:txBody>
        </p:sp>
        <p:sp>
          <p:nvSpPr>
            <p:cNvPr id="156" name="object 156"/>
            <p:cNvSpPr/>
            <p:nvPr/>
          </p:nvSpPr>
          <p:spPr>
            <a:xfrm>
              <a:off x="7492152" y="4776164"/>
              <a:ext cx="346710" cy="135890"/>
            </a:xfrm>
            <a:custGeom>
              <a:avLst/>
              <a:gdLst/>
              <a:ahLst/>
              <a:cxnLst/>
              <a:rect l="l" t="t" r="r" b="b"/>
              <a:pathLst>
                <a:path w="346709" h="135889">
                  <a:moveTo>
                    <a:pt x="346660" y="135306"/>
                  </a:moveTo>
                  <a:lnTo>
                    <a:pt x="0" y="135306"/>
                  </a:lnTo>
                  <a:lnTo>
                    <a:pt x="0" y="0"/>
                  </a:lnTo>
                  <a:lnTo>
                    <a:pt x="346660" y="0"/>
                  </a:lnTo>
                  <a:lnTo>
                    <a:pt x="346660" y="135306"/>
                  </a:lnTo>
                  <a:close/>
                </a:path>
              </a:pathLst>
            </a:custGeom>
            <a:solidFill>
              <a:srgbClr val="EFEFF1"/>
            </a:solidFill>
          </p:spPr>
          <p:txBody>
            <a:bodyPr wrap="square" lIns="0" tIns="0" rIns="0" bIns="0" rtlCol="0"/>
            <a:lstStyle/>
            <a:p/>
          </p:txBody>
        </p:sp>
        <p:sp>
          <p:nvSpPr>
            <p:cNvPr id="157" name="object 157"/>
            <p:cNvSpPr/>
            <p:nvPr/>
          </p:nvSpPr>
          <p:spPr>
            <a:xfrm>
              <a:off x="7492152" y="4776164"/>
              <a:ext cx="346710" cy="135890"/>
            </a:xfrm>
            <a:custGeom>
              <a:avLst/>
              <a:gdLst/>
              <a:ahLst/>
              <a:cxnLst/>
              <a:rect l="l" t="t" r="r" b="b"/>
              <a:pathLst>
                <a:path w="346709" h="135889">
                  <a:moveTo>
                    <a:pt x="0" y="0"/>
                  </a:moveTo>
                  <a:lnTo>
                    <a:pt x="346660" y="0"/>
                  </a:lnTo>
                  <a:lnTo>
                    <a:pt x="346660" y="135306"/>
                  </a:lnTo>
                  <a:lnTo>
                    <a:pt x="0" y="135306"/>
                  </a:lnTo>
                  <a:lnTo>
                    <a:pt x="0" y="0"/>
                  </a:lnTo>
                  <a:close/>
                </a:path>
              </a:pathLst>
            </a:custGeom>
            <a:ln w="3175">
              <a:solidFill>
                <a:srgbClr val="000000"/>
              </a:solidFill>
            </a:ln>
          </p:spPr>
          <p:txBody>
            <a:bodyPr wrap="square" lIns="0" tIns="0" rIns="0" bIns="0" rtlCol="0"/>
            <a:lstStyle/>
            <a:p/>
          </p:txBody>
        </p:sp>
        <p:sp>
          <p:nvSpPr>
            <p:cNvPr id="158" name="object 158"/>
            <p:cNvSpPr/>
            <p:nvPr/>
          </p:nvSpPr>
          <p:spPr>
            <a:xfrm>
              <a:off x="7492152" y="4776164"/>
              <a:ext cx="346710" cy="135890"/>
            </a:xfrm>
            <a:custGeom>
              <a:avLst/>
              <a:gdLst/>
              <a:ahLst/>
              <a:cxnLst/>
              <a:rect l="l" t="t" r="r" b="b"/>
              <a:pathLst>
                <a:path w="346709" h="135889">
                  <a:moveTo>
                    <a:pt x="346660" y="135306"/>
                  </a:moveTo>
                  <a:lnTo>
                    <a:pt x="0" y="135306"/>
                  </a:lnTo>
                  <a:lnTo>
                    <a:pt x="0" y="0"/>
                  </a:lnTo>
                  <a:lnTo>
                    <a:pt x="346660" y="0"/>
                  </a:lnTo>
                  <a:lnTo>
                    <a:pt x="346660" y="135306"/>
                  </a:lnTo>
                  <a:close/>
                </a:path>
              </a:pathLst>
            </a:custGeom>
            <a:solidFill>
              <a:srgbClr val="000000"/>
            </a:solidFill>
          </p:spPr>
          <p:txBody>
            <a:bodyPr wrap="square" lIns="0" tIns="0" rIns="0" bIns="0" rtlCol="0"/>
            <a:lstStyle/>
            <a:p/>
          </p:txBody>
        </p:sp>
        <p:sp>
          <p:nvSpPr>
            <p:cNvPr id="159" name="object 159"/>
            <p:cNvSpPr/>
            <p:nvPr/>
          </p:nvSpPr>
          <p:spPr>
            <a:xfrm>
              <a:off x="7492152" y="4776164"/>
              <a:ext cx="346710" cy="135890"/>
            </a:xfrm>
            <a:custGeom>
              <a:avLst/>
              <a:gdLst/>
              <a:ahLst/>
              <a:cxnLst/>
              <a:rect l="l" t="t" r="r" b="b"/>
              <a:pathLst>
                <a:path w="346709" h="135889">
                  <a:moveTo>
                    <a:pt x="0" y="0"/>
                  </a:moveTo>
                  <a:lnTo>
                    <a:pt x="346660" y="0"/>
                  </a:lnTo>
                  <a:lnTo>
                    <a:pt x="346660" y="135306"/>
                  </a:lnTo>
                  <a:lnTo>
                    <a:pt x="0" y="135306"/>
                  </a:lnTo>
                  <a:lnTo>
                    <a:pt x="0" y="0"/>
                  </a:lnTo>
                  <a:close/>
                </a:path>
              </a:pathLst>
            </a:custGeom>
            <a:ln w="9525">
              <a:solidFill>
                <a:srgbClr val="000000"/>
              </a:solidFill>
            </a:ln>
          </p:spPr>
          <p:txBody>
            <a:bodyPr wrap="square" lIns="0" tIns="0" rIns="0" bIns="0" rtlCol="0"/>
            <a:lstStyle/>
            <a:p/>
          </p:txBody>
        </p:sp>
        <p:sp>
          <p:nvSpPr>
            <p:cNvPr id="160" name="object 160"/>
            <p:cNvSpPr/>
            <p:nvPr/>
          </p:nvSpPr>
          <p:spPr>
            <a:xfrm>
              <a:off x="8116142" y="4750910"/>
              <a:ext cx="346710" cy="274320"/>
            </a:xfrm>
            <a:custGeom>
              <a:avLst/>
              <a:gdLst/>
              <a:ahLst/>
              <a:cxnLst/>
              <a:rect l="l" t="t" r="r" b="b"/>
              <a:pathLst>
                <a:path w="346709" h="274320">
                  <a:moveTo>
                    <a:pt x="346660" y="273720"/>
                  </a:moveTo>
                  <a:lnTo>
                    <a:pt x="0" y="273720"/>
                  </a:lnTo>
                  <a:lnTo>
                    <a:pt x="0" y="0"/>
                  </a:lnTo>
                  <a:lnTo>
                    <a:pt x="346660" y="0"/>
                  </a:lnTo>
                  <a:lnTo>
                    <a:pt x="346660" y="273720"/>
                  </a:lnTo>
                  <a:close/>
                </a:path>
              </a:pathLst>
            </a:custGeom>
            <a:solidFill>
              <a:srgbClr val="899397"/>
            </a:solidFill>
          </p:spPr>
          <p:txBody>
            <a:bodyPr wrap="square" lIns="0" tIns="0" rIns="0" bIns="0" rtlCol="0"/>
            <a:lstStyle/>
            <a:p/>
          </p:txBody>
        </p:sp>
        <p:sp>
          <p:nvSpPr>
            <p:cNvPr id="161" name="object 161"/>
            <p:cNvSpPr/>
            <p:nvPr/>
          </p:nvSpPr>
          <p:spPr>
            <a:xfrm>
              <a:off x="8116142" y="4750910"/>
              <a:ext cx="346710" cy="274320"/>
            </a:xfrm>
            <a:custGeom>
              <a:avLst/>
              <a:gdLst/>
              <a:ahLst/>
              <a:cxnLst/>
              <a:rect l="l" t="t" r="r" b="b"/>
              <a:pathLst>
                <a:path w="346709" h="274320">
                  <a:moveTo>
                    <a:pt x="0" y="0"/>
                  </a:moveTo>
                  <a:lnTo>
                    <a:pt x="346660" y="0"/>
                  </a:lnTo>
                  <a:lnTo>
                    <a:pt x="346660" y="273720"/>
                  </a:lnTo>
                  <a:lnTo>
                    <a:pt x="0" y="273720"/>
                  </a:lnTo>
                  <a:lnTo>
                    <a:pt x="0" y="0"/>
                  </a:lnTo>
                  <a:close/>
                </a:path>
              </a:pathLst>
            </a:custGeom>
            <a:ln w="3175">
              <a:solidFill>
                <a:srgbClr val="000000"/>
              </a:solidFill>
            </a:ln>
          </p:spPr>
          <p:txBody>
            <a:bodyPr wrap="square" lIns="0" tIns="0" rIns="0" bIns="0" rtlCol="0"/>
            <a:lstStyle/>
            <a:p/>
          </p:txBody>
        </p:sp>
        <p:sp>
          <p:nvSpPr>
            <p:cNvPr id="162" name="object 162"/>
            <p:cNvSpPr/>
            <p:nvPr/>
          </p:nvSpPr>
          <p:spPr>
            <a:xfrm>
              <a:off x="8116142" y="4750910"/>
              <a:ext cx="346710" cy="274320"/>
            </a:xfrm>
            <a:custGeom>
              <a:avLst/>
              <a:gdLst/>
              <a:ahLst/>
              <a:cxnLst/>
              <a:rect l="l" t="t" r="r" b="b"/>
              <a:pathLst>
                <a:path w="346709" h="274320">
                  <a:moveTo>
                    <a:pt x="346660" y="273720"/>
                  </a:moveTo>
                  <a:lnTo>
                    <a:pt x="0" y="273720"/>
                  </a:lnTo>
                  <a:lnTo>
                    <a:pt x="0" y="0"/>
                  </a:lnTo>
                  <a:lnTo>
                    <a:pt x="346660" y="0"/>
                  </a:lnTo>
                  <a:lnTo>
                    <a:pt x="346660" y="273720"/>
                  </a:lnTo>
                  <a:close/>
                </a:path>
              </a:pathLst>
            </a:custGeom>
            <a:solidFill>
              <a:srgbClr val="000000"/>
            </a:solidFill>
          </p:spPr>
          <p:txBody>
            <a:bodyPr wrap="square" lIns="0" tIns="0" rIns="0" bIns="0" rtlCol="0"/>
            <a:lstStyle/>
            <a:p/>
          </p:txBody>
        </p:sp>
        <p:sp>
          <p:nvSpPr>
            <p:cNvPr id="163" name="object 163"/>
            <p:cNvSpPr/>
            <p:nvPr/>
          </p:nvSpPr>
          <p:spPr>
            <a:xfrm>
              <a:off x="8116142" y="4750910"/>
              <a:ext cx="346710" cy="274320"/>
            </a:xfrm>
            <a:custGeom>
              <a:avLst/>
              <a:gdLst/>
              <a:ahLst/>
              <a:cxnLst/>
              <a:rect l="l" t="t" r="r" b="b"/>
              <a:pathLst>
                <a:path w="346709" h="274320">
                  <a:moveTo>
                    <a:pt x="0" y="0"/>
                  </a:moveTo>
                  <a:lnTo>
                    <a:pt x="346660" y="0"/>
                  </a:lnTo>
                  <a:lnTo>
                    <a:pt x="346660" y="273720"/>
                  </a:lnTo>
                  <a:lnTo>
                    <a:pt x="0" y="273720"/>
                  </a:lnTo>
                  <a:lnTo>
                    <a:pt x="0" y="0"/>
                  </a:lnTo>
                  <a:close/>
                </a:path>
              </a:pathLst>
            </a:custGeom>
            <a:ln w="9525">
              <a:solidFill>
                <a:srgbClr val="000000"/>
              </a:solidFill>
            </a:ln>
          </p:spPr>
          <p:txBody>
            <a:bodyPr wrap="square" lIns="0" tIns="0" rIns="0" bIns="0" rtlCol="0"/>
            <a:lstStyle/>
            <a:p/>
          </p:txBody>
        </p:sp>
        <p:sp>
          <p:nvSpPr>
            <p:cNvPr id="164" name="object 164"/>
            <p:cNvSpPr/>
            <p:nvPr/>
          </p:nvSpPr>
          <p:spPr>
            <a:xfrm>
              <a:off x="8116142" y="4711811"/>
              <a:ext cx="346710" cy="39370"/>
            </a:xfrm>
            <a:custGeom>
              <a:avLst/>
              <a:gdLst/>
              <a:ahLst/>
              <a:cxnLst/>
              <a:rect l="l" t="t" r="r" b="b"/>
              <a:pathLst>
                <a:path w="346709" h="39370">
                  <a:moveTo>
                    <a:pt x="346660" y="39099"/>
                  </a:moveTo>
                  <a:lnTo>
                    <a:pt x="0" y="39099"/>
                  </a:lnTo>
                  <a:lnTo>
                    <a:pt x="0" y="0"/>
                  </a:lnTo>
                  <a:lnTo>
                    <a:pt x="346660" y="0"/>
                  </a:lnTo>
                  <a:lnTo>
                    <a:pt x="346660" y="39099"/>
                  </a:lnTo>
                  <a:close/>
                </a:path>
              </a:pathLst>
            </a:custGeom>
            <a:solidFill>
              <a:srgbClr val="D9D9D9"/>
            </a:solidFill>
          </p:spPr>
          <p:txBody>
            <a:bodyPr wrap="square" lIns="0" tIns="0" rIns="0" bIns="0" rtlCol="0"/>
            <a:lstStyle/>
            <a:p/>
          </p:txBody>
        </p:sp>
        <p:sp>
          <p:nvSpPr>
            <p:cNvPr id="165" name="object 165"/>
            <p:cNvSpPr/>
            <p:nvPr/>
          </p:nvSpPr>
          <p:spPr>
            <a:xfrm>
              <a:off x="8116142" y="4711811"/>
              <a:ext cx="346710" cy="39370"/>
            </a:xfrm>
            <a:custGeom>
              <a:avLst/>
              <a:gdLst/>
              <a:ahLst/>
              <a:cxnLst/>
              <a:rect l="l" t="t" r="r" b="b"/>
              <a:pathLst>
                <a:path w="346709" h="39370">
                  <a:moveTo>
                    <a:pt x="0" y="0"/>
                  </a:moveTo>
                  <a:lnTo>
                    <a:pt x="346660" y="0"/>
                  </a:lnTo>
                  <a:lnTo>
                    <a:pt x="346660" y="39099"/>
                  </a:lnTo>
                  <a:lnTo>
                    <a:pt x="0" y="39099"/>
                  </a:lnTo>
                  <a:lnTo>
                    <a:pt x="0" y="0"/>
                  </a:lnTo>
                  <a:close/>
                </a:path>
              </a:pathLst>
            </a:custGeom>
            <a:ln w="3175">
              <a:solidFill>
                <a:srgbClr val="000000"/>
              </a:solidFill>
            </a:ln>
          </p:spPr>
          <p:txBody>
            <a:bodyPr wrap="square" lIns="0" tIns="0" rIns="0" bIns="0" rtlCol="0"/>
            <a:lstStyle/>
            <a:p/>
          </p:txBody>
        </p:sp>
        <p:sp>
          <p:nvSpPr>
            <p:cNvPr id="166" name="object 166"/>
            <p:cNvSpPr/>
            <p:nvPr/>
          </p:nvSpPr>
          <p:spPr>
            <a:xfrm>
              <a:off x="8116142" y="4711811"/>
              <a:ext cx="346710" cy="39370"/>
            </a:xfrm>
            <a:custGeom>
              <a:avLst/>
              <a:gdLst/>
              <a:ahLst/>
              <a:cxnLst/>
              <a:rect l="l" t="t" r="r" b="b"/>
              <a:pathLst>
                <a:path w="346709" h="39370">
                  <a:moveTo>
                    <a:pt x="346660" y="39099"/>
                  </a:moveTo>
                  <a:lnTo>
                    <a:pt x="0" y="39099"/>
                  </a:lnTo>
                  <a:lnTo>
                    <a:pt x="0" y="0"/>
                  </a:lnTo>
                  <a:lnTo>
                    <a:pt x="346660" y="0"/>
                  </a:lnTo>
                  <a:lnTo>
                    <a:pt x="346660" y="39099"/>
                  </a:lnTo>
                  <a:close/>
                </a:path>
              </a:pathLst>
            </a:custGeom>
            <a:solidFill>
              <a:srgbClr val="000000"/>
            </a:solidFill>
          </p:spPr>
          <p:txBody>
            <a:bodyPr wrap="square" lIns="0" tIns="0" rIns="0" bIns="0" rtlCol="0"/>
            <a:lstStyle/>
            <a:p/>
          </p:txBody>
        </p:sp>
        <p:sp>
          <p:nvSpPr>
            <p:cNvPr id="167" name="object 167"/>
            <p:cNvSpPr/>
            <p:nvPr/>
          </p:nvSpPr>
          <p:spPr>
            <a:xfrm>
              <a:off x="8116142" y="4711811"/>
              <a:ext cx="346710" cy="39370"/>
            </a:xfrm>
            <a:custGeom>
              <a:avLst/>
              <a:gdLst/>
              <a:ahLst/>
              <a:cxnLst/>
              <a:rect l="l" t="t" r="r" b="b"/>
              <a:pathLst>
                <a:path w="346709" h="39370">
                  <a:moveTo>
                    <a:pt x="0" y="0"/>
                  </a:moveTo>
                  <a:lnTo>
                    <a:pt x="346660" y="0"/>
                  </a:lnTo>
                  <a:lnTo>
                    <a:pt x="346660" y="39099"/>
                  </a:lnTo>
                  <a:lnTo>
                    <a:pt x="0" y="39099"/>
                  </a:lnTo>
                  <a:lnTo>
                    <a:pt x="0" y="0"/>
                  </a:lnTo>
                  <a:close/>
                </a:path>
              </a:pathLst>
            </a:custGeom>
            <a:ln w="9525">
              <a:solidFill>
                <a:srgbClr val="353535"/>
              </a:solidFill>
            </a:ln>
          </p:spPr>
          <p:txBody>
            <a:bodyPr wrap="square" lIns="0" tIns="0" rIns="0" bIns="0" rtlCol="0"/>
            <a:lstStyle/>
            <a:p/>
          </p:txBody>
        </p:sp>
        <p:sp>
          <p:nvSpPr>
            <p:cNvPr id="168" name="object 168"/>
            <p:cNvSpPr/>
            <p:nvPr/>
          </p:nvSpPr>
          <p:spPr>
            <a:xfrm>
              <a:off x="8116142" y="3657207"/>
              <a:ext cx="346710" cy="1054735"/>
            </a:xfrm>
            <a:custGeom>
              <a:avLst/>
              <a:gdLst/>
              <a:ahLst/>
              <a:cxnLst/>
              <a:rect l="l" t="t" r="r" b="b"/>
              <a:pathLst>
                <a:path w="346709" h="1054735">
                  <a:moveTo>
                    <a:pt x="346660" y="1054603"/>
                  </a:moveTo>
                  <a:lnTo>
                    <a:pt x="0" y="1054603"/>
                  </a:lnTo>
                  <a:lnTo>
                    <a:pt x="0" y="0"/>
                  </a:lnTo>
                  <a:lnTo>
                    <a:pt x="346660" y="0"/>
                  </a:lnTo>
                  <a:lnTo>
                    <a:pt x="346660" y="1054603"/>
                  </a:lnTo>
                  <a:close/>
                </a:path>
              </a:pathLst>
            </a:custGeom>
            <a:solidFill>
              <a:srgbClr val="EFEFF1"/>
            </a:solidFill>
          </p:spPr>
          <p:txBody>
            <a:bodyPr wrap="square" lIns="0" tIns="0" rIns="0" bIns="0" rtlCol="0"/>
            <a:lstStyle/>
            <a:p/>
          </p:txBody>
        </p:sp>
        <p:sp>
          <p:nvSpPr>
            <p:cNvPr id="169" name="object 169"/>
            <p:cNvSpPr/>
            <p:nvPr/>
          </p:nvSpPr>
          <p:spPr>
            <a:xfrm>
              <a:off x="8116142" y="3657207"/>
              <a:ext cx="346710" cy="1054735"/>
            </a:xfrm>
            <a:custGeom>
              <a:avLst/>
              <a:gdLst/>
              <a:ahLst/>
              <a:cxnLst/>
              <a:rect l="l" t="t" r="r" b="b"/>
              <a:pathLst>
                <a:path w="346709" h="1054735">
                  <a:moveTo>
                    <a:pt x="0" y="0"/>
                  </a:moveTo>
                  <a:lnTo>
                    <a:pt x="346660" y="0"/>
                  </a:lnTo>
                  <a:lnTo>
                    <a:pt x="346660" y="1054603"/>
                  </a:lnTo>
                  <a:lnTo>
                    <a:pt x="0" y="1054603"/>
                  </a:lnTo>
                  <a:lnTo>
                    <a:pt x="0" y="0"/>
                  </a:lnTo>
                  <a:close/>
                </a:path>
              </a:pathLst>
            </a:custGeom>
            <a:ln w="3175">
              <a:solidFill>
                <a:srgbClr val="000000"/>
              </a:solidFill>
            </a:ln>
          </p:spPr>
          <p:txBody>
            <a:bodyPr wrap="square" lIns="0" tIns="0" rIns="0" bIns="0" rtlCol="0"/>
            <a:lstStyle/>
            <a:p/>
          </p:txBody>
        </p:sp>
        <p:sp>
          <p:nvSpPr>
            <p:cNvPr id="170" name="object 170"/>
            <p:cNvSpPr/>
            <p:nvPr/>
          </p:nvSpPr>
          <p:spPr>
            <a:xfrm>
              <a:off x="8116142" y="3657207"/>
              <a:ext cx="346710" cy="1054735"/>
            </a:xfrm>
            <a:custGeom>
              <a:avLst/>
              <a:gdLst/>
              <a:ahLst/>
              <a:cxnLst/>
              <a:rect l="l" t="t" r="r" b="b"/>
              <a:pathLst>
                <a:path w="346709" h="1054735">
                  <a:moveTo>
                    <a:pt x="346660" y="1054603"/>
                  </a:moveTo>
                  <a:lnTo>
                    <a:pt x="0" y="1054603"/>
                  </a:lnTo>
                  <a:lnTo>
                    <a:pt x="0" y="0"/>
                  </a:lnTo>
                  <a:lnTo>
                    <a:pt x="346660" y="0"/>
                  </a:lnTo>
                  <a:lnTo>
                    <a:pt x="346660" y="1054603"/>
                  </a:lnTo>
                  <a:close/>
                </a:path>
              </a:pathLst>
            </a:custGeom>
            <a:solidFill>
              <a:srgbClr val="000000"/>
            </a:solidFill>
          </p:spPr>
          <p:txBody>
            <a:bodyPr wrap="square" lIns="0" tIns="0" rIns="0" bIns="0" rtlCol="0"/>
            <a:lstStyle/>
            <a:p/>
          </p:txBody>
        </p:sp>
        <p:sp>
          <p:nvSpPr>
            <p:cNvPr id="171" name="object 171"/>
            <p:cNvSpPr/>
            <p:nvPr/>
          </p:nvSpPr>
          <p:spPr>
            <a:xfrm>
              <a:off x="8116142" y="3657207"/>
              <a:ext cx="346710" cy="1054735"/>
            </a:xfrm>
            <a:custGeom>
              <a:avLst/>
              <a:gdLst/>
              <a:ahLst/>
              <a:cxnLst/>
              <a:rect l="l" t="t" r="r" b="b"/>
              <a:pathLst>
                <a:path w="346709" h="1054735">
                  <a:moveTo>
                    <a:pt x="0" y="0"/>
                  </a:moveTo>
                  <a:lnTo>
                    <a:pt x="346660" y="0"/>
                  </a:lnTo>
                  <a:lnTo>
                    <a:pt x="346660" y="1054603"/>
                  </a:lnTo>
                  <a:lnTo>
                    <a:pt x="0" y="1054603"/>
                  </a:lnTo>
                  <a:lnTo>
                    <a:pt x="0" y="0"/>
                  </a:lnTo>
                  <a:close/>
                </a:path>
              </a:pathLst>
            </a:custGeom>
            <a:ln w="9525">
              <a:solidFill>
                <a:srgbClr val="000000"/>
              </a:solidFill>
            </a:ln>
          </p:spPr>
          <p:txBody>
            <a:bodyPr wrap="square" lIns="0" tIns="0" rIns="0" bIns="0" rtlCol="0"/>
            <a:lstStyle/>
            <a:p/>
          </p:txBody>
        </p:sp>
        <p:sp>
          <p:nvSpPr>
            <p:cNvPr id="172" name="object 172"/>
            <p:cNvSpPr/>
            <p:nvPr/>
          </p:nvSpPr>
          <p:spPr>
            <a:xfrm>
              <a:off x="8740132" y="4513845"/>
              <a:ext cx="346710" cy="511175"/>
            </a:xfrm>
            <a:custGeom>
              <a:avLst/>
              <a:gdLst/>
              <a:ahLst/>
              <a:cxnLst/>
              <a:rect l="l" t="t" r="r" b="b"/>
              <a:pathLst>
                <a:path w="346709" h="511175">
                  <a:moveTo>
                    <a:pt x="346660" y="510786"/>
                  </a:moveTo>
                  <a:lnTo>
                    <a:pt x="0" y="510786"/>
                  </a:lnTo>
                  <a:lnTo>
                    <a:pt x="0" y="0"/>
                  </a:lnTo>
                  <a:lnTo>
                    <a:pt x="346660" y="0"/>
                  </a:lnTo>
                  <a:lnTo>
                    <a:pt x="346660" y="510786"/>
                  </a:lnTo>
                  <a:close/>
                </a:path>
              </a:pathLst>
            </a:custGeom>
            <a:solidFill>
              <a:srgbClr val="899397"/>
            </a:solidFill>
          </p:spPr>
          <p:txBody>
            <a:bodyPr wrap="square" lIns="0" tIns="0" rIns="0" bIns="0" rtlCol="0"/>
            <a:lstStyle/>
            <a:p/>
          </p:txBody>
        </p:sp>
        <p:sp>
          <p:nvSpPr>
            <p:cNvPr id="173" name="object 173"/>
            <p:cNvSpPr/>
            <p:nvPr/>
          </p:nvSpPr>
          <p:spPr>
            <a:xfrm>
              <a:off x="8740132" y="4513845"/>
              <a:ext cx="346710" cy="511175"/>
            </a:xfrm>
            <a:custGeom>
              <a:avLst/>
              <a:gdLst/>
              <a:ahLst/>
              <a:cxnLst/>
              <a:rect l="l" t="t" r="r" b="b"/>
              <a:pathLst>
                <a:path w="346709" h="511175">
                  <a:moveTo>
                    <a:pt x="0" y="0"/>
                  </a:moveTo>
                  <a:lnTo>
                    <a:pt x="346660" y="0"/>
                  </a:lnTo>
                  <a:lnTo>
                    <a:pt x="346660" y="510786"/>
                  </a:lnTo>
                  <a:lnTo>
                    <a:pt x="0" y="510786"/>
                  </a:lnTo>
                  <a:lnTo>
                    <a:pt x="0" y="0"/>
                  </a:lnTo>
                  <a:close/>
                </a:path>
              </a:pathLst>
            </a:custGeom>
            <a:ln w="3175">
              <a:solidFill>
                <a:srgbClr val="000000"/>
              </a:solidFill>
            </a:ln>
          </p:spPr>
          <p:txBody>
            <a:bodyPr wrap="square" lIns="0" tIns="0" rIns="0" bIns="0" rtlCol="0"/>
            <a:lstStyle/>
            <a:p/>
          </p:txBody>
        </p:sp>
        <p:sp>
          <p:nvSpPr>
            <p:cNvPr id="174" name="object 174"/>
            <p:cNvSpPr/>
            <p:nvPr/>
          </p:nvSpPr>
          <p:spPr>
            <a:xfrm>
              <a:off x="8740132" y="4513845"/>
              <a:ext cx="346710" cy="511175"/>
            </a:xfrm>
            <a:custGeom>
              <a:avLst/>
              <a:gdLst/>
              <a:ahLst/>
              <a:cxnLst/>
              <a:rect l="l" t="t" r="r" b="b"/>
              <a:pathLst>
                <a:path w="346709" h="511175">
                  <a:moveTo>
                    <a:pt x="346660" y="510786"/>
                  </a:moveTo>
                  <a:lnTo>
                    <a:pt x="0" y="510786"/>
                  </a:lnTo>
                  <a:lnTo>
                    <a:pt x="0" y="0"/>
                  </a:lnTo>
                  <a:lnTo>
                    <a:pt x="346660" y="0"/>
                  </a:lnTo>
                  <a:lnTo>
                    <a:pt x="346660" y="510786"/>
                  </a:lnTo>
                  <a:close/>
                </a:path>
              </a:pathLst>
            </a:custGeom>
            <a:solidFill>
              <a:srgbClr val="000000"/>
            </a:solidFill>
          </p:spPr>
          <p:txBody>
            <a:bodyPr wrap="square" lIns="0" tIns="0" rIns="0" bIns="0" rtlCol="0"/>
            <a:lstStyle/>
            <a:p/>
          </p:txBody>
        </p:sp>
        <p:sp>
          <p:nvSpPr>
            <p:cNvPr id="175" name="object 175"/>
            <p:cNvSpPr/>
            <p:nvPr/>
          </p:nvSpPr>
          <p:spPr>
            <a:xfrm>
              <a:off x="8740132" y="4513845"/>
              <a:ext cx="346710" cy="511175"/>
            </a:xfrm>
            <a:custGeom>
              <a:avLst/>
              <a:gdLst/>
              <a:ahLst/>
              <a:cxnLst/>
              <a:rect l="l" t="t" r="r" b="b"/>
              <a:pathLst>
                <a:path w="346709" h="511175">
                  <a:moveTo>
                    <a:pt x="0" y="0"/>
                  </a:moveTo>
                  <a:lnTo>
                    <a:pt x="346660" y="0"/>
                  </a:lnTo>
                  <a:lnTo>
                    <a:pt x="346660" y="510786"/>
                  </a:lnTo>
                  <a:lnTo>
                    <a:pt x="0" y="510786"/>
                  </a:lnTo>
                  <a:lnTo>
                    <a:pt x="0" y="0"/>
                  </a:lnTo>
                  <a:close/>
                </a:path>
              </a:pathLst>
            </a:custGeom>
            <a:ln w="9525">
              <a:solidFill>
                <a:srgbClr val="000000"/>
              </a:solidFill>
            </a:ln>
          </p:spPr>
          <p:txBody>
            <a:bodyPr wrap="square" lIns="0" tIns="0" rIns="0" bIns="0" rtlCol="0"/>
            <a:lstStyle/>
            <a:p/>
          </p:txBody>
        </p:sp>
        <p:sp>
          <p:nvSpPr>
            <p:cNvPr id="176" name="object 176"/>
            <p:cNvSpPr/>
            <p:nvPr/>
          </p:nvSpPr>
          <p:spPr>
            <a:xfrm>
              <a:off x="8740132" y="4487106"/>
              <a:ext cx="346710" cy="27305"/>
            </a:xfrm>
            <a:custGeom>
              <a:avLst/>
              <a:gdLst/>
              <a:ahLst/>
              <a:cxnLst/>
              <a:rect l="l" t="t" r="r" b="b"/>
              <a:pathLst>
                <a:path w="346709" h="27304">
                  <a:moveTo>
                    <a:pt x="346660" y="26738"/>
                  </a:moveTo>
                  <a:lnTo>
                    <a:pt x="0" y="26738"/>
                  </a:lnTo>
                  <a:lnTo>
                    <a:pt x="0" y="0"/>
                  </a:lnTo>
                  <a:lnTo>
                    <a:pt x="346660" y="0"/>
                  </a:lnTo>
                  <a:lnTo>
                    <a:pt x="346660" y="26738"/>
                  </a:lnTo>
                  <a:close/>
                </a:path>
              </a:pathLst>
            </a:custGeom>
            <a:solidFill>
              <a:srgbClr val="D9D9D9"/>
            </a:solidFill>
          </p:spPr>
          <p:txBody>
            <a:bodyPr wrap="square" lIns="0" tIns="0" rIns="0" bIns="0" rtlCol="0"/>
            <a:lstStyle/>
            <a:p/>
          </p:txBody>
        </p:sp>
        <p:sp>
          <p:nvSpPr>
            <p:cNvPr id="177" name="object 177"/>
            <p:cNvSpPr/>
            <p:nvPr/>
          </p:nvSpPr>
          <p:spPr>
            <a:xfrm>
              <a:off x="8740132" y="4487106"/>
              <a:ext cx="346710" cy="27305"/>
            </a:xfrm>
            <a:custGeom>
              <a:avLst/>
              <a:gdLst/>
              <a:ahLst/>
              <a:cxnLst/>
              <a:rect l="l" t="t" r="r" b="b"/>
              <a:pathLst>
                <a:path w="346709" h="27304">
                  <a:moveTo>
                    <a:pt x="0" y="0"/>
                  </a:moveTo>
                  <a:lnTo>
                    <a:pt x="346660" y="0"/>
                  </a:lnTo>
                  <a:lnTo>
                    <a:pt x="346660" y="26738"/>
                  </a:lnTo>
                  <a:lnTo>
                    <a:pt x="0" y="26738"/>
                  </a:lnTo>
                  <a:lnTo>
                    <a:pt x="0" y="0"/>
                  </a:lnTo>
                  <a:close/>
                </a:path>
              </a:pathLst>
            </a:custGeom>
            <a:ln w="3175">
              <a:solidFill>
                <a:srgbClr val="000000"/>
              </a:solidFill>
            </a:ln>
          </p:spPr>
          <p:txBody>
            <a:bodyPr wrap="square" lIns="0" tIns="0" rIns="0" bIns="0" rtlCol="0"/>
            <a:lstStyle/>
            <a:p/>
          </p:txBody>
        </p:sp>
        <p:sp>
          <p:nvSpPr>
            <p:cNvPr id="178" name="object 178"/>
            <p:cNvSpPr/>
            <p:nvPr/>
          </p:nvSpPr>
          <p:spPr>
            <a:xfrm>
              <a:off x="8740132" y="4487106"/>
              <a:ext cx="346710" cy="27305"/>
            </a:xfrm>
            <a:custGeom>
              <a:avLst/>
              <a:gdLst/>
              <a:ahLst/>
              <a:cxnLst/>
              <a:rect l="l" t="t" r="r" b="b"/>
              <a:pathLst>
                <a:path w="346709" h="27304">
                  <a:moveTo>
                    <a:pt x="346660" y="26738"/>
                  </a:moveTo>
                  <a:lnTo>
                    <a:pt x="0" y="26738"/>
                  </a:lnTo>
                  <a:lnTo>
                    <a:pt x="0" y="0"/>
                  </a:lnTo>
                  <a:lnTo>
                    <a:pt x="346660" y="0"/>
                  </a:lnTo>
                  <a:lnTo>
                    <a:pt x="346660" y="26738"/>
                  </a:lnTo>
                  <a:close/>
                </a:path>
              </a:pathLst>
            </a:custGeom>
            <a:solidFill>
              <a:srgbClr val="000000"/>
            </a:solidFill>
          </p:spPr>
          <p:txBody>
            <a:bodyPr wrap="square" lIns="0" tIns="0" rIns="0" bIns="0" rtlCol="0"/>
            <a:lstStyle/>
            <a:p/>
          </p:txBody>
        </p:sp>
        <p:sp>
          <p:nvSpPr>
            <p:cNvPr id="179" name="object 179"/>
            <p:cNvSpPr/>
            <p:nvPr/>
          </p:nvSpPr>
          <p:spPr>
            <a:xfrm>
              <a:off x="8740132" y="4487106"/>
              <a:ext cx="346710" cy="27305"/>
            </a:xfrm>
            <a:custGeom>
              <a:avLst/>
              <a:gdLst/>
              <a:ahLst/>
              <a:cxnLst/>
              <a:rect l="l" t="t" r="r" b="b"/>
              <a:pathLst>
                <a:path w="346709" h="27304">
                  <a:moveTo>
                    <a:pt x="0" y="0"/>
                  </a:moveTo>
                  <a:lnTo>
                    <a:pt x="346660" y="0"/>
                  </a:lnTo>
                  <a:lnTo>
                    <a:pt x="346660" y="26738"/>
                  </a:lnTo>
                  <a:lnTo>
                    <a:pt x="0" y="26738"/>
                  </a:lnTo>
                  <a:lnTo>
                    <a:pt x="0" y="0"/>
                  </a:lnTo>
                  <a:close/>
                </a:path>
              </a:pathLst>
            </a:custGeom>
            <a:ln w="9525">
              <a:solidFill>
                <a:srgbClr val="353535"/>
              </a:solidFill>
            </a:ln>
          </p:spPr>
          <p:txBody>
            <a:bodyPr wrap="square" lIns="0" tIns="0" rIns="0" bIns="0" rtlCol="0"/>
            <a:lstStyle/>
            <a:p/>
          </p:txBody>
        </p:sp>
        <p:sp>
          <p:nvSpPr>
            <p:cNvPr id="180" name="object 180"/>
            <p:cNvSpPr/>
            <p:nvPr/>
          </p:nvSpPr>
          <p:spPr>
            <a:xfrm>
              <a:off x="8740132" y="2542480"/>
              <a:ext cx="346710" cy="1945005"/>
            </a:xfrm>
            <a:custGeom>
              <a:avLst/>
              <a:gdLst/>
              <a:ahLst/>
              <a:cxnLst/>
              <a:rect l="l" t="t" r="r" b="b"/>
              <a:pathLst>
                <a:path w="346709" h="1945004">
                  <a:moveTo>
                    <a:pt x="346660" y="1944626"/>
                  </a:moveTo>
                  <a:lnTo>
                    <a:pt x="0" y="1944626"/>
                  </a:lnTo>
                  <a:lnTo>
                    <a:pt x="0" y="0"/>
                  </a:lnTo>
                  <a:lnTo>
                    <a:pt x="346660" y="0"/>
                  </a:lnTo>
                  <a:lnTo>
                    <a:pt x="346660" y="1944626"/>
                  </a:lnTo>
                  <a:close/>
                </a:path>
              </a:pathLst>
            </a:custGeom>
            <a:solidFill>
              <a:srgbClr val="EFEFF1"/>
            </a:solidFill>
          </p:spPr>
          <p:txBody>
            <a:bodyPr wrap="square" lIns="0" tIns="0" rIns="0" bIns="0" rtlCol="0"/>
            <a:lstStyle/>
            <a:p/>
          </p:txBody>
        </p:sp>
        <p:sp>
          <p:nvSpPr>
            <p:cNvPr id="181" name="object 181"/>
            <p:cNvSpPr/>
            <p:nvPr/>
          </p:nvSpPr>
          <p:spPr>
            <a:xfrm>
              <a:off x="8740132" y="2542480"/>
              <a:ext cx="346710" cy="1945005"/>
            </a:xfrm>
            <a:custGeom>
              <a:avLst/>
              <a:gdLst/>
              <a:ahLst/>
              <a:cxnLst/>
              <a:rect l="l" t="t" r="r" b="b"/>
              <a:pathLst>
                <a:path w="346709" h="1945004">
                  <a:moveTo>
                    <a:pt x="0" y="0"/>
                  </a:moveTo>
                  <a:lnTo>
                    <a:pt x="346660" y="0"/>
                  </a:lnTo>
                  <a:lnTo>
                    <a:pt x="346660" y="1944626"/>
                  </a:lnTo>
                  <a:lnTo>
                    <a:pt x="0" y="1944626"/>
                  </a:lnTo>
                  <a:lnTo>
                    <a:pt x="0" y="0"/>
                  </a:lnTo>
                  <a:close/>
                </a:path>
              </a:pathLst>
            </a:custGeom>
            <a:ln w="3175">
              <a:solidFill>
                <a:srgbClr val="000000"/>
              </a:solidFill>
            </a:ln>
          </p:spPr>
          <p:txBody>
            <a:bodyPr wrap="square" lIns="0" tIns="0" rIns="0" bIns="0" rtlCol="0"/>
            <a:lstStyle/>
            <a:p/>
          </p:txBody>
        </p:sp>
        <p:sp>
          <p:nvSpPr>
            <p:cNvPr id="182" name="object 182"/>
            <p:cNvSpPr/>
            <p:nvPr/>
          </p:nvSpPr>
          <p:spPr>
            <a:xfrm>
              <a:off x="8740132" y="2542480"/>
              <a:ext cx="346710" cy="1945005"/>
            </a:xfrm>
            <a:custGeom>
              <a:avLst/>
              <a:gdLst/>
              <a:ahLst/>
              <a:cxnLst/>
              <a:rect l="l" t="t" r="r" b="b"/>
              <a:pathLst>
                <a:path w="346709" h="1945004">
                  <a:moveTo>
                    <a:pt x="346660" y="1944626"/>
                  </a:moveTo>
                  <a:lnTo>
                    <a:pt x="0" y="1944626"/>
                  </a:lnTo>
                  <a:lnTo>
                    <a:pt x="0" y="0"/>
                  </a:lnTo>
                  <a:lnTo>
                    <a:pt x="346660" y="0"/>
                  </a:lnTo>
                  <a:lnTo>
                    <a:pt x="346660" y="1944626"/>
                  </a:lnTo>
                  <a:close/>
                </a:path>
              </a:pathLst>
            </a:custGeom>
            <a:solidFill>
              <a:srgbClr val="000000"/>
            </a:solidFill>
          </p:spPr>
          <p:txBody>
            <a:bodyPr wrap="square" lIns="0" tIns="0" rIns="0" bIns="0" rtlCol="0"/>
            <a:lstStyle/>
            <a:p/>
          </p:txBody>
        </p:sp>
        <p:sp>
          <p:nvSpPr>
            <p:cNvPr id="183" name="object 183"/>
            <p:cNvSpPr/>
            <p:nvPr/>
          </p:nvSpPr>
          <p:spPr>
            <a:xfrm>
              <a:off x="8740132" y="2542480"/>
              <a:ext cx="346710" cy="1945005"/>
            </a:xfrm>
            <a:custGeom>
              <a:avLst/>
              <a:gdLst/>
              <a:ahLst/>
              <a:cxnLst/>
              <a:rect l="l" t="t" r="r" b="b"/>
              <a:pathLst>
                <a:path w="346709" h="1945004">
                  <a:moveTo>
                    <a:pt x="0" y="0"/>
                  </a:moveTo>
                  <a:lnTo>
                    <a:pt x="346660" y="0"/>
                  </a:lnTo>
                  <a:lnTo>
                    <a:pt x="346660" y="1944626"/>
                  </a:lnTo>
                  <a:lnTo>
                    <a:pt x="0" y="1944626"/>
                  </a:lnTo>
                  <a:lnTo>
                    <a:pt x="0" y="0"/>
                  </a:lnTo>
                  <a:close/>
                </a:path>
              </a:pathLst>
            </a:custGeom>
            <a:ln w="9525">
              <a:solidFill>
                <a:srgbClr val="000000"/>
              </a:solidFill>
            </a:ln>
          </p:spPr>
          <p:txBody>
            <a:bodyPr wrap="square" lIns="0" tIns="0" rIns="0" bIns="0" rtlCol="0"/>
            <a:lstStyle/>
            <a:p/>
          </p:txBody>
        </p:sp>
        <p:sp>
          <p:nvSpPr>
            <p:cNvPr id="184" name="object 184"/>
            <p:cNvSpPr/>
            <p:nvPr/>
          </p:nvSpPr>
          <p:spPr>
            <a:xfrm>
              <a:off x="9364121" y="4575168"/>
              <a:ext cx="346710" cy="449580"/>
            </a:xfrm>
            <a:custGeom>
              <a:avLst/>
              <a:gdLst/>
              <a:ahLst/>
              <a:cxnLst/>
              <a:rect l="l" t="t" r="r" b="b"/>
              <a:pathLst>
                <a:path w="346709" h="449579">
                  <a:moveTo>
                    <a:pt x="346660" y="449462"/>
                  </a:moveTo>
                  <a:lnTo>
                    <a:pt x="0" y="449462"/>
                  </a:lnTo>
                  <a:lnTo>
                    <a:pt x="0" y="0"/>
                  </a:lnTo>
                  <a:lnTo>
                    <a:pt x="346660" y="0"/>
                  </a:lnTo>
                  <a:lnTo>
                    <a:pt x="346660" y="449462"/>
                  </a:lnTo>
                  <a:close/>
                </a:path>
              </a:pathLst>
            </a:custGeom>
            <a:solidFill>
              <a:srgbClr val="899397"/>
            </a:solidFill>
          </p:spPr>
          <p:txBody>
            <a:bodyPr wrap="square" lIns="0" tIns="0" rIns="0" bIns="0" rtlCol="0"/>
            <a:lstStyle/>
            <a:p/>
          </p:txBody>
        </p:sp>
        <p:sp>
          <p:nvSpPr>
            <p:cNvPr id="185" name="object 185"/>
            <p:cNvSpPr/>
            <p:nvPr/>
          </p:nvSpPr>
          <p:spPr>
            <a:xfrm>
              <a:off x="9364121" y="4575168"/>
              <a:ext cx="346710" cy="449580"/>
            </a:xfrm>
            <a:custGeom>
              <a:avLst/>
              <a:gdLst/>
              <a:ahLst/>
              <a:cxnLst/>
              <a:rect l="l" t="t" r="r" b="b"/>
              <a:pathLst>
                <a:path w="346709" h="449579">
                  <a:moveTo>
                    <a:pt x="0" y="0"/>
                  </a:moveTo>
                  <a:lnTo>
                    <a:pt x="346660" y="0"/>
                  </a:lnTo>
                  <a:lnTo>
                    <a:pt x="346660" y="449462"/>
                  </a:lnTo>
                  <a:lnTo>
                    <a:pt x="0" y="449462"/>
                  </a:lnTo>
                  <a:lnTo>
                    <a:pt x="0" y="0"/>
                  </a:lnTo>
                  <a:close/>
                </a:path>
              </a:pathLst>
            </a:custGeom>
            <a:ln w="3175">
              <a:solidFill>
                <a:srgbClr val="000000"/>
              </a:solidFill>
            </a:ln>
          </p:spPr>
          <p:txBody>
            <a:bodyPr wrap="square" lIns="0" tIns="0" rIns="0" bIns="0" rtlCol="0"/>
            <a:lstStyle/>
            <a:p/>
          </p:txBody>
        </p:sp>
        <p:sp>
          <p:nvSpPr>
            <p:cNvPr id="186" name="object 186"/>
            <p:cNvSpPr/>
            <p:nvPr/>
          </p:nvSpPr>
          <p:spPr>
            <a:xfrm>
              <a:off x="9364121" y="4575168"/>
              <a:ext cx="346710" cy="449580"/>
            </a:xfrm>
            <a:custGeom>
              <a:avLst/>
              <a:gdLst/>
              <a:ahLst/>
              <a:cxnLst/>
              <a:rect l="l" t="t" r="r" b="b"/>
              <a:pathLst>
                <a:path w="346709" h="449579">
                  <a:moveTo>
                    <a:pt x="346660" y="449462"/>
                  </a:moveTo>
                  <a:lnTo>
                    <a:pt x="0" y="449462"/>
                  </a:lnTo>
                  <a:lnTo>
                    <a:pt x="0" y="0"/>
                  </a:lnTo>
                  <a:lnTo>
                    <a:pt x="346660" y="0"/>
                  </a:lnTo>
                  <a:lnTo>
                    <a:pt x="346660" y="449462"/>
                  </a:lnTo>
                  <a:close/>
                </a:path>
              </a:pathLst>
            </a:custGeom>
            <a:solidFill>
              <a:srgbClr val="000000"/>
            </a:solidFill>
          </p:spPr>
          <p:txBody>
            <a:bodyPr wrap="square" lIns="0" tIns="0" rIns="0" bIns="0" rtlCol="0"/>
            <a:lstStyle/>
            <a:p/>
          </p:txBody>
        </p:sp>
        <p:sp>
          <p:nvSpPr>
            <p:cNvPr id="187" name="object 187"/>
            <p:cNvSpPr/>
            <p:nvPr/>
          </p:nvSpPr>
          <p:spPr>
            <a:xfrm>
              <a:off x="9364121" y="4575168"/>
              <a:ext cx="346710" cy="449580"/>
            </a:xfrm>
            <a:custGeom>
              <a:avLst/>
              <a:gdLst/>
              <a:ahLst/>
              <a:cxnLst/>
              <a:rect l="l" t="t" r="r" b="b"/>
              <a:pathLst>
                <a:path w="346709" h="449579">
                  <a:moveTo>
                    <a:pt x="0" y="0"/>
                  </a:moveTo>
                  <a:lnTo>
                    <a:pt x="346660" y="0"/>
                  </a:lnTo>
                  <a:lnTo>
                    <a:pt x="346660" y="449462"/>
                  </a:lnTo>
                  <a:lnTo>
                    <a:pt x="0" y="449462"/>
                  </a:lnTo>
                  <a:lnTo>
                    <a:pt x="0" y="0"/>
                  </a:lnTo>
                  <a:close/>
                </a:path>
              </a:pathLst>
            </a:custGeom>
            <a:ln w="9525">
              <a:solidFill>
                <a:srgbClr val="000000"/>
              </a:solidFill>
            </a:ln>
          </p:spPr>
          <p:txBody>
            <a:bodyPr wrap="square" lIns="0" tIns="0" rIns="0" bIns="0" rtlCol="0"/>
            <a:lstStyle/>
            <a:p/>
          </p:txBody>
        </p:sp>
        <p:sp>
          <p:nvSpPr>
            <p:cNvPr id="188" name="object 188"/>
            <p:cNvSpPr/>
            <p:nvPr/>
          </p:nvSpPr>
          <p:spPr>
            <a:xfrm>
              <a:off x="9364121" y="4561219"/>
              <a:ext cx="346710" cy="13970"/>
            </a:xfrm>
            <a:custGeom>
              <a:avLst/>
              <a:gdLst/>
              <a:ahLst/>
              <a:cxnLst/>
              <a:rect l="l" t="t" r="r" b="b"/>
              <a:pathLst>
                <a:path w="346709" h="13970">
                  <a:moveTo>
                    <a:pt x="346660" y="13948"/>
                  </a:moveTo>
                  <a:lnTo>
                    <a:pt x="0" y="13948"/>
                  </a:lnTo>
                  <a:lnTo>
                    <a:pt x="0" y="0"/>
                  </a:lnTo>
                  <a:lnTo>
                    <a:pt x="346660" y="0"/>
                  </a:lnTo>
                  <a:lnTo>
                    <a:pt x="346660" y="13948"/>
                  </a:lnTo>
                  <a:close/>
                </a:path>
              </a:pathLst>
            </a:custGeom>
            <a:solidFill>
              <a:srgbClr val="D9D9D9"/>
            </a:solidFill>
          </p:spPr>
          <p:txBody>
            <a:bodyPr wrap="square" lIns="0" tIns="0" rIns="0" bIns="0" rtlCol="0"/>
            <a:lstStyle/>
            <a:p/>
          </p:txBody>
        </p:sp>
        <p:sp>
          <p:nvSpPr>
            <p:cNvPr id="189" name="object 189"/>
            <p:cNvSpPr/>
            <p:nvPr/>
          </p:nvSpPr>
          <p:spPr>
            <a:xfrm>
              <a:off x="9364121" y="4561219"/>
              <a:ext cx="346710" cy="13970"/>
            </a:xfrm>
            <a:custGeom>
              <a:avLst/>
              <a:gdLst/>
              <a:ahLst/>
              <a:cxnLst/>
              <a:rect l="l" t="t" r="r" b="b"/>
              <a:pathLst>
                <a:path w="346709" h="13970">
                  <a:moveTo>
                    <a:pt x="0" y="0"/>
                  </a:moveTo>
                  <a:lnTo>
                    <a:pt x="346660" y="0"/>
                  </a:lnTo>
                  <a:lnTo>
                    <a:pt x="346660" y="13948"/>
                  </a:lnTo>
                  <a:lnTo>
                    <a:pt x="0" y="13948"/>
                  </a:lnTo>
                  <a:lnTo>
                    <a:pt x="0" y="0"/>
                  </a:lnTo>
                  <a:close/>
                </a:path>
              </a:pathLst>
            </a:custGeom>
            <a:ln w="3175">
              <a:solidFill>
                <a:srgbClr val="000000"/>
              </a:solidFill>
            </a:ln>
          </p:spPr>
          <p:txBody>
            <a:bodyPr wrap="square" lIns="0" tIns="0" rIns="0" bIns="0" rtlCol="0"/>
            <a:lstStyle/>
            <a:p/>
          </p:txBody>
        </p:sp>
        <p:sp>
          <p:nvSpPr>
            <p:cNvPr id="190" name="object 190"/>
            <p:cNvSpPr/>
            <p:nvPr/>
          </p:nvSpPr>
          <p:spPr>
            <a:xfrm>
              <a:off x="9364121" y="4561219"/>
              <a:ext cx="346710" cy="13970"/>
            </a:xfrm>
            <a:custGeom>
              <a:avLst/>
              <a:gdLst/>
              <a:ahLst/>
              <a:cxnLst/>
              <a:rect l="l" t="t" r="r" b="b"/>
              <a:pathLst>
                <a:path w="346709" h="13970">
                  <a:moveTo>
                    <a:pt x="346660" y="13948"/>
                  </a:moveTo>
                  <a:lnTo>
                    <a:pt x="0" y="13948"/>
                  </a:lnTo>
                  <a:lnTo>
                    <a:pt x="0" y="0"/>
                  </a:lnTo>
                  <a:lnTo>
                    <a:pt x="346660" y="0"/>
                  </a:lnTo>
                  <a:lnTo>
                    <a:pt x="346660" y="13948"/>
                  </a:lnTo>
                  <a:close/>
                </a:path>
              </a:pathLst>
            </a:custGeom>
            <a:solidFill>
              <a:srgbClr val="000000"/>
            </a:solidFill>
          </p:spPr>
          <p:txBody>
            <a:bodyPr wrap="square" lIns="0" tIns="0" rIns="0" bIns="0" rtlCol="0"/>
            <a:lstStyle/>
            <a:p/>
          </p:txBody>
        </p:sp>
        <p:sp>
          <p:nvSpPr>
            <p:cNvPr id="191" name="object 191"/>
            <p:cNvSpPr/>
            <p:nvPr/>
          </p:nvSpPr>
          <p:spPr>
            <a:xfrm>
              <a:off x="9359358" y="4558838"/>
              <a:ext cx="356235" cy="12065"/>
            </a:xfrm>
            <a:custGeom>
              <a:avLst/>
              <a:gdLst/>
              <a:ahLst/>
              <a:cxnLst/>
              <a:rect l="l" t="t" r="r" b="b"/>
              <a:pathLst>
                <a:path w="356234" h="12064">
                  <a:moveTo>
                    <a:pt x="0" y="0"/>
                  </a:moveTo>
                  <a:lnTo>
                    <a:pt x="356185" y="0"/>
                  </a:lnTo>
                </a:path>
                <a:path w="356234" h="12064">
                  <a:moveTo>
                    <a:pt x="0" y="11736"/>
                  </a:moveTo>
                  <a:lnTo>
                    <a:pt x="356185" y="11736"/>
                  </a:lnTo>
                </a:path>
              </a:pathLst>
            </a:custGeom>
            <a:ln w="4762">
              <a:solidFill>
                <a:srgbClr val="353535"/>
              </a:solidFill>
            </a:ln>
          </p:spPr>
          <p:txBody>
            <a:bodyPr wrap="square" lIns="0" tIns="0" rIns="0" bIns="0" rtlCol="0"/>
            <a:lstStyle/>
            <a:p/>
          </p:txBody>
        </p:sp>
        <p:sp>
          <p:nvSpPr>
            <p:cNvPr id="192" name="object 192"/>
            <p:cNvSpPr/>
            <p:nvPr/>
          </p:nvSpPr>
          <p:spPr>
            <a:xfrm>
              <a:off x="9364121" y="2847663"/>
              <a:ext cx="346710" cy="1713864"/>
            </a:xfrm>
            <a:custGeom>
              <a:avLst/>
              <a:gdLst/>
              <a:ahLst/>
              <a:cxnLst/>
              <a:rect l="l" t="t" r="r" b="b"/>
              <a:pathLst>
                <a:path w="346709" h="1713864">
                  <a:moveTo>
                    <a:pt x="346660" y="1713556"/>
                  </a:moveTo>
                  <a:lnTo>
                    <a:pt x="0" y="1713556"/>
                  </a:lnTo>
                  <a:lnTo>
                    <a:pt x="0" y="0"/>
                  </a:lnTo>
                  <a:lnTo>
                    <a:pt x="346660" y="0"/>
                  </a:lnTo>
                  <a:lnTo>
                    <a:pt x="346660" y="1713556"/>
                  </a:lnTo>
                  <a:close/>
                </a:path>
              </a:pathLst>
            </a:custGeom>
            <a:solidFill>
              <a:srgbClr val="EFEFF1"/>
            </a:solidFill>
          </p:spPr>
          <p:txBody>
            <a:bodyPr wrap="square" lIns="0" tIns="0" rIns="0" bIns="0" rtlCol="0"/>
            <a:lstStyle/>
            <a:p/>
          </p:txBody>
        </p:sp>
        <p:sp>
          <p:nvSpPr>
            <p:cNvPr id="193" name="object 193"/>
            <p:cNvSpPr/>
            <p:nvPr/>
          </p:nvSpPr>
          <p:spPr>
            <a:xfrm>
              <a:off x="9364121" y="2847663"/>
              <a:ext cx="346710" cy="1713864"/>
            </a:xfrm>
            <a:custGeom>
              <a:avLst/>
              <a:gdLst/>
              <a:ahLst/>
              <a:cxnLst/>
              <a:rect l="l" t="t" r="r" b="b"/>
              <a:pathLst>
                <a:path w="346709" h="1713864">
                  <a:moveTo>
                    <a:pt x="0" y="0"/>
                  </a:moveTo>
                  <a:lnTo>
                    <a:pt x="346660" y="0"/>
                  </a:lnTo>
                  <a:lnTo>
                    <a:pt x="346660" y="1713556"/>
                  </a:lnTo>
                  <a:lnTo>
                    <a:pt x="0" y="1713556"/>
                  </a:lnTo>
                  <a:lnTo>
                    <a:pt x="0" y="0"/>
                  </a:lnTo>
                  <a:close/>
                </a:path>
              </a:pathLst>
            </a:custGeom>
            <a:ln w="3175">
              <a:solidFill>
                <a:srgbClr val="000000"/>
              </a:solidFill>
            </a:ln>
          </p:spPr>
          <p:txBody>
            <a:bodyPr wrap="square" lIns="0" tIns="0" rIns="0" bIns="0" rtlCol="0"/>
            <a:lstStyle/>
            <a:p/>
          </p:txBody>
        </p:sp>
        <p:sp>
          <p:nvSpPr>
            <p:cNvPr id="194" name="object 194"/>
            <p:cNvSpPr/>
            <p:nvPr/>
          </p:nvSpPr>
          <p:spPr>
            <a:xfrm>
              <a:off x="9364121" y="2847663"/>
              <a:ext cx="346710" cy="1713864"/>
            </a:xfrm>
            <a:custGeom>
              <a:avLst/>
              <a:gdLst/>
              <a:ahLst/>
              <a:cxnLst/>
              <a:rect l="l" t="t" r="r" b="b"/>
              <a:pathLst>
                <a:path w="346709" h="1713864">
                  <a:moveTo>
                    <a:pt x="346660" y="1713556"/>
                  </a:moveTo>
                  <a:lnTo>
                    <a:pt x="0" y="1713556"/>
                  </a:lnTo>
                  <a:lnTo>
                    <a:pt x="0" y="0"/>
                  </a:lnTo>
                  <a:lnTo>
                    <a:pt x="346660" y="0"/>
                  </a:lnTo>
                  <a:lnTo>
                    <a:pt x="346660" y="1713556"/>
                  </a:lnTo>
                  <a:close/>
                </a:path>
              </a:pathLst>
            </a:custGeom>
            <a:solidFill>
              <a:srgbClr val="000000"/>
            </a:solidFill>
          </p:spPr>
          <p:txBody>
            <a:bodyPr wrap="square" lIns="0" tIns="0" rIns="0" bIns="0" rtlCol="0"/>
            <a:lstStyle/>
            <a:p/>
          </p:txBody>
        </p:sp>
        <p:sp>
          <p:nvSpPr>
            <p:cNvPr id="195" name="object 195"/>
            <p:cNvSpPr/>
            <p:nvPr/>
          </p:nvSpPr>
          <p:spPr>
            <a:xfrm>
              <a:off x="9364121" y="2847663"/>
              <a:ext cx="346710" cy="1713864"/>
            </a:xfrm>
            <a:custGeom>
              <a:avLst/>
              <a:gdLst/>
              <a:ahLst/>
              <a:cxnLst/>
              <a:rect l="l" t="t" r="r" b="b"/>
              <a:pathLst>
                <a:path w="346709" h="1713864">
                  <a:moveTo>
                    <a:pt x="0" y="0"/>
                  </a:moveTo>
                  <a:lnTo>
                    <a:pt x="346660" y="0"/>
                  </a:lnTo>
                  <a:lnTo>
                    <a:pt x="346660" y="1713556"/>
                  </a:lnTo>
                  <a:lnTo>
                    <a:pt x="0" y="1713556"/>
                  </a:lnTo>
                  <a:lnTo>
                    <a:pt x="0" y="0"/>
                  </a:lnTo>
                  <a:close/>
                </a:path>
              </a:pathLst>
            </a:custGeom>
            <a:ln w="9525">
              <a:solidFill>
                <a:srgbClr val="000000"/>
              </a:solidFill>
            </a:ln>
          </p:spPr>
          <p:txBody>
            <a:bodyPr wrap="square" lIns="0" tIns="0" rIns="0" bIns="0" rtlCol="0"/>
            <a:lstStyle/>
            <a:p/>
          </p:txBody>
        </p:sp>
        <p:sp>
          <p:nvSpPr>
            <p:cNvPr id="196" name="object 196"/>
            <p:cNvSpPr/>
            <p:nvPr/>
          </p:nvSpPr>
          <p:spPr>
            <a:xfrm>
              <a:off x="6729499" y="5024632"/>
              <a:ext cx="3120390" cy="0"/>
            </a:xfrm>
            <a:custGeom>
              <a:avLst/>
              <a:gdLst/>
              <a:ahLst/>
              <a:cxnLst/>
              <a:rect l="l" t="t" r="r" b="b"/>
              <a:pathLst>
                <a:path w="3120390">
                  <a:moveTo>
                    <a:pt x="3119947" y="0"/>
                  </a:moveTo>
                  <a:lnTo>
                    <a:pt x="0" y="0"/>
                  </a:lnTo>
                </a:path>
              </a:pathLst>
            </a:custGeom>
            <a:solidFill>
              <a:srgbClr val="000000"/>
            </a:solidFill>
          </p:spPr>
          <p:txBody>
            <a:bodyPr wrap="square" lIns="0" tIns="0" rIns="0" bIns="0" rtlCol="0"/>
            <a:lstStyle/>
            <a:p/>
          </p:txBody>
        </p:sp>
        <p:sp>
          <p:nvSpPr>
            <p:cNvPr id="197" name="object 197"/>
            <p:cNvSpPr/>
            <p:nvPr/>
          </p:nvSpPr>
          <p:spPr>
            <a:xfrm>
              <a:off x="6729499" y="5024632"/>
              <a:ext cx="3120390" cy="0"/>
            </a:xfrm>
            <a:custGeom>
              <a:avLst/>
              <a:gdLst/>
              <a:ahLst/>
              <a:cxnLst/>
              <a:rect l="l" t="t" r="r" b="b"/>
              <a:pathLst>
                <a:path w="3120390">
                  <a:moveTo>
                    <a:pt x="0" y="0"/>
                  </a:moveTo>
                  <a:lnTo>
                    <a:pt x="3119947" y="0"/>
                  </a:lnTo>
                </a:path>
              </a:pathLst>
            </a:custGeom>
            <a:ln w="9525">
              <a:solidFill>
                <a:srgbClr val="ADB4B7"/>
              </a:solidFill>
            </a:ln>
          </p:spPr>
          <p:txBody>
            <a:bodyPr wrap="square" lIns="0" tIns="0" rIns="0" bIns="0" rtlCol="0"/>
            <a:lstStyle/>
            <a:p/>
          </p:txBody>
        </p:sp>
        <p:sp>
          <p:nvSpPr>
            <p:cNvPr id="198" name="object 198"/>
            <p:cNvSpPr/>
            <p:nvPr/>
          </p:nvSpPr>
          <p:spPr>
            <a:xfrm>
              <a:off x="6729499" y="1984233"/>
              <a:ext cx="0" cy="3041015"/>
            </a:xfrm>
            <a:custGeom>
              <a:avLst/>
              <a:gdLst/>
              <a:ahLst/>
              <a:cxnLst/>
              <a:rect l="l" t="t" r="r" b="b"/>
              <a:pathLst>
                <a:path h="3041015">
                  <a:moveTo>
                    <a:pt x="0" y="3040397"/>
                  </a:moveTo>
                  <a:lnTo>
                    <a:pt x="0" y="0"/>
                  </a:lnTo>
                </a:path>
              </a:pathLst>
            </a:custGeom>
            <a:solidFill>
              <a:srgbClr val="000000"/>
            </a:solidFill>
          </p:spPr>
          <p:txBody>
            <a:bodyPr wrap="square" lIns="0" tIns="0" rIns="0" bIns="0" rtlCol="0"/>
            <a:lstStyle/>
            <a:p/>
          </p:txBody>
        </p:sp>
        <p:sp>
          <p:nvSpPr>
            <p:cNvPr id="199" name="object 199"/>
            <p:cNvSpPr/>
            <p:nvPr/>
          </p:nvSpPr>
          <p:spPr>
            <a:xfrm>
              <a:off x="6729499" y="1984233"/>
              <a:ext cx="0" cy="3041015"/>
            </a:xfrm>
            <a:custGeom>
              <a:avLst/>
              <a:gdLst/>
              <a:ahLst/>
              <a:cxnLst/>
              <a:rect l="l" t="t" r="r" b="b"/>
              <a:pathLst>
                <a:path h="3041015">
                  <a:moveTo>
                    <a:pt x="0" y="0"/>
                  </a:moveTo>
                  <a:lnTo>
                    <a:pt x="0" y="3040397"/>
                  </a:lnTo>
                </a:path>
              </a:pathLst>
            </a:custGeom>
            <a:ln w="12700">
              <a:solidFill>
                <a:srgbClr val="ADB4B7"/>
              </a:solidFill>
            </a:ln>
          </p:spPr>
          <p:txBody>
            <a:bodyPr wrap="square" lIns="0" tIns="0" rIns="0" bIns="0" rtlCol="0"/>
            <a:lstStyle/>
            <a:p/>
          </p:txBody>
        </p:sp>
        <p:sp>
          <p:nvSpPr>
            <p:cNvPr id="200" name="object 200"/>
            <p:cNvSpPr/>
            <p:nvPr/>
          </p:nvSpPr>
          <p:spPr>
            <a:xfrm>
              <a:off x="6687588" y="5024631"/>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01" name="object 201"/>
            <p:cNvSpPr/>
            <p:nvPr/>
          </p:nvSpPr>
          <p:spPr>
            <a:xfrm>
              <a:off x="6687588" y="5024631"/>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202" name="object 202"/>
            <p:cNvSpPr/>
            <p:nvPr/>
          </p:nvSpPr>
          <p:spPr>
            <a:xfrm>
              <a:off x="6687588" y="441655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03" name="object 203"/>
            <p:cNvSpPr/>
            <p:nvPr/>
          </p:nvSpPr>
          <p:spPr>
            <a:xfrm>
              <a:off x="6687588" y="441655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204" name="object 204"/>
            <p:cNvSpPr/>
            <p:nvPr/>
          </p:nvSpPr>
          <p:spPr>
            <a:xfrm>
              <a:off x="6687588" y="3808472"/>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05" name="object 205"/>
            <p:cNvSpPr/>
            <p:nvPr/>
          </p:nvSpPr>
          <p:spPr>
            <a:xfrm>
              <a:off x="6687588" y="3808472"/>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206" name="object 206"/>
            <p:cNvSpPr/>
            <p:nvPr/>
          </p:nvSpPr>
          <p:spPr>
            <a:xfrm>
              <a:off x="6687588" y="320039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07" name="object 207"/>
            <p:cNvSpPr/>
            <p:nvPr/>
          </p:nvSpPr>
          <p:spPr>
            <a:xfrm>
              <a:off x="6687588" y="320039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208" name="object 208"/>
            <p:cNvSpPr/>
            <p:nvPr/>
          </p:nvSpPr>
          <p:spPr>
            <a:xfrm>
              <a:off x="6687588" y="259231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09" name="object 209"/>
            <p:cNvSpPr/>
            <p:nvPr/>
          </p:nvSpPr>
          <p:spPr>
            <a:xfrm>
              <a:off x="6687588" y="259231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sp>
          <p:nvSpPr>
            <p:cNvPr id="210" name="object 210"/>
            <p:cNvSpPr/>
            <p:nvPr/>
          </p:nvSpPr>
          <p:spPr>
            <a:xfrm>
              <a:off x="6687588" y="1984233"/>
              <a:ext cx="41910" cy="0"/>
            </a:xfrm>
            <a:custGeom>
              <a:avLst/>
              <a:gdLst/>
              <a:ahLst/>
              <a:cxnLst/>
              <a:rect l="l" t="t" r="r" b="b"/>
              <a:pathLst>
                <a:path w="41909">
                  <a:moveTo>
                    <a:pt x="41910" y="0"/>
                  </a:moveTo>
                  <a:lnTo>
                    <a:pt x="0" y="0"/>
                  </a:lnTo>
                </a:path>
              </a:pathLst>
            </a:custGeom>
            <a:solidFill>
              <a:srgbClr val="000000"/>
            </a:solidFill>
          </p:spPr>
          <p:txBody>
            <a:bodyPr wrap="square" lIns="0" tIns="0" rIns="0" bIns="0" rtlCol="0"/>
            <a:lstStyle/>
            <a:p/>
          </p:txBody>
        </p:sp>
        <p:sp>
          <p:nvSpPr>
            <p:cNvPr id="211" name="object 211"/>
            <p:cNvSpPr/>
            <p:nvPr/>
          </p:nvSpPr>
          <p:spPr>
            <a:xfrm>
              <a:off x="6687588" y="1984233"/>
              <a:ext cx="41910" cy="0"/>
            </a:xfrm>
            <a:custGeom>
              <a:avLst/>
              <a:gdLst/>
              <a:ahLst/>
              <a:cxnLst/>
              <a:rect l="l" t="t" r="r" b="b"/>
              <a:pathLst>
                <a:path w="41909">
                  <a:moveTo>
                    <a:pt x="0" y="0"/>
                  </a:moveTo>
                  <a:lnTo>
                    <a:pt x="41910" y="0"/>
                  </a:lnTo>
                </a:path>
              </a:pathLst>
            </a:custGeom>
            <a:ln w="12700">
              <a:solidFill>
                <a:srgbClr val="ADB4B7"/>
              </a:solidFill>
            </a:ln>
          </p:spPr>
          <p:txBody>
            <a:bodyPr wrap="square" lIns="0" tIns="0" rIns="0" bIns="0" rtlCol="0"/>
            <a:lstStyle/>
            <a:p/>
          </p:txBody>
        </p:sp>
      </p:grpSp>
      <p:sp>
        <p:nvSpPr>
          <p:cNvPr id="212" name="object 212"/>
          <p:cNvSpPr txBox="1"/>
          <p:nvPr/>
        </p:nvSpPr>
        <p:spPr>
          <a:xfrm rot="18900000">
            <a:off x="6755720" y="51936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p:txBody>
      </p:sp>
      <p:sp>
        <p:nvSpPr>
          <p:cNvPr id="213" name="object 213"/>
          <p:cNvSpPr txBox="1"/>
          <p:nvPr/>
        </p:nvSpPr>
        <p:spPr>
          <a:xfrm rot="18900000">
            <a:off x="7379709" y="51936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2017</a:t>
            </a:r>
            <a:endParaRPr sz="1100">
              <a:latin typeface="Arial Unicode MS" panose="020B0604020202020204" charset="-122"/>
              <a:cs typeface="Arial Unicode MS" panose="020B0604020202020204" charset="-122"/>
            </a:endParaRPr>
          </a:p>
        </p:txBody>
      </p:sp>
      <p:sp>
        <p:nvSpPr>
          <p:cNvPr id="214" name="object 214"/>
          <p:cNvSpPr txBox="1"/>
          <p:nvPr/>
        </p:nvSpPr>
        <p:spPr>
          <a:xfrm rot="18900000">
            <a:off x="8003698" y="51936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2018</a:t>
            </a:r>
            <a:endParaRPr sz="1100">
              <a:latin typeface="Arial Unicode MS" panose="020B0604020202020204" charset="-122"/>
              <a:cs typeface="Arial Unicode MS" panose="020B0604020202020204" charset="-122"/>
            </a:endParaRPr>
          </a:p>
        </p:txBody>
      </p:sp>
      <p:sp>
        <p:nvSpPr>
          <p:cNvPr id="215" name="object 215"/>
          <p:cNvSpPr txBox="1"/>
          <p:nvPr/>
        </p:nvSpPr>
        <p:spPr>
          <a:xfrm rot="18900000">
            <a:off x="8627688" y="5193615"/>
            <a:ext cx="325507" cy="139700"/>
          </a:xfrm>
          <a:prstGeom prst="rect">
            <a:avLst/>
          </a:prstGeom>
        </p:spPr>
        <p:txBody>
          <a:bodyPr vert="horz" wrap="square" lIns="0" tIns="0" rIns="0" bIns="0" rtlCol="0">
            <a:spAutoFit/>
          </a:bodyPr>
          <a:lstStyle/>
          <a:p>
            <a:pPr>
              <a:lnSpc>
                <a:spcPts val="1090"/>
              </a:lnSpc>
            </a:pPr>
            <a:r>
              <a:rPr sz="1100" spc="-40" dirty="0">
                <a:solidFill>
                  <a:srgbClr val="353535"/>
                </a:solidFill>
                <a:latin typeface="Arial Unicode MS" panose="020B0604020202020204" charset="-122"/>
                <a:cs typeface="Arial Unicode MS" panose="020B0604020202020204" charset="-122"/>
              </a:rPr>
              <a:t>2019</a:t>
            </a:r>
            <a:endParaRPr sz="1100">
              <a:latin typeface="Arial Unicode MS" panose="020B0604020202020204" charset="-122"/>
              <a:cs typeface="Arial Unicode MS" panose="020B0604020202020204" charset="-122"/>
            </a:endParaRPr>
          </a:p>
        </p:txBody>
      </p:sp>
      <p:sp>
        <p:nvSpPr>
          <p:cNvPr id="216" name="object 216"/>
          <p:cNvSpPr txBox="1"/>
          <p:nvPr/>
        </p:nvSpPr>
        <p:spPr>
          <a:xfrm rot="18900000">
            <a:off x="8894964" y="5345360"/>
            <a:ext cx="735386" cy="139700"/>
          </a:xfrm>
          <a:prstGeom prst="rect">
            <a:avLst/>
          </a:prstGeom>
        </p:spPr>
        <p:txBody>
          <a:bodyPr vert="horz" wrap="square" lIns="0" tIns="0" rIns="0" bIns="0" rtlCol="0">
            <a:spAutoFit/>
          </a:bodyPr>
          <a:lstStyle/>
          <a:p>
            <a:pPr>
              <a:lnSpc>
                <a:spcPts val="1090"/>
              </a:lnSpc>
            </a:pPr>
            <a:r>
              <a:rPr sz="1100" spc="-15" dirty="0">
                <a:solidFill>
                  <a:srgbClr val="353535"/>
                </a:solidFill>
                <a:latin typeface="Arial Unicode MS" panose="020B0604020202020204" charset="-122"/>
                <a:cs typeface="Arial Unicode MS" panose="020B0604020202020204" charset="-122"/>
              </a:rPr>
              <a:t>2020Q1-Q3</a:t>
            </a:r>
            <a:endParaRPr sz="1100">
              <a:latin typeface="Arial Unicode MS" panose="020B0604020202020204" charset="-122"/>
              <a:cs typeface="Arial Unicode MS" panose="020B0604020202020204" charset="-122"/>
            </a:endParaRPr>
          </a:p>
        </p:txBody>
      </p:sp>
      <p:sp>
        <p:nvSpPr>
          <p:cNvPr id="217" name="object 217"/>
          <p:cNvSpPr txBox="1"/>
          <p:nvPr/>
        </p:nvSpPr>
        <p:spPr>
          <a:xfrm>
            <a:off x="6536504" y="4918736"/>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218" name="object 218"/>
          <p:cNvSpPr txBox="1"/>
          <p:nvPr/>
        </p:nvSpPr>
        <p:spPr>
          <a:xfrm>
            <a:off x="6465067" y="4310657"/>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50</a:t>
            </a:r>
            <a:endParaRPr sz="1100">
              <a:latin typeface="Arial Unicode MS" panose="020B0604020202020204" charset="-122"/>
              <a:cs typeface="Arial Unicode MS" panose="020B0604020202020204" charset="-122"/>
            </a:endParaRPr>
          </a:p>
        </p:txBody>
      </p:sp>
      <p:sp>
        <p:nvSpPr>
          <p:cNvPr id="219" name="object 219"/>
          <p:cNvSpPr txBox="1"/>
          <p:nvPr/>
        </p:nvSpPr>
        <p:spPr>
          <a:xfrm>
            <a:off x="6393629" y="3702577"/>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220" name="object 220"/>
          <p:cNvSpPr txBox="1"/>
          <p:nvPr/>
        </p:nvSpPr>
        <p:spPr>
          <a:xfrm>
            <a:off x="6393629" y="3094498"/>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150</a:t>
            </a:r>
            <a:endParaRPr sz="1100">
              <a:latin typeface="Arial Unicode MS" panose="020B0604020202020204" charset="-122"/>
              <a:cs typeface="Arial Unicode MS" panose="020B0604020202020204" charset="-122"/>
            </a:endParaRPr>
          </a:p>
        </p:txBody>
      </p:sp>
      <p:sp>
        <p:nvSpPr>
          <p:cNvPr id="221" name="object 221"/>
          <p:cNvSpPr txBox="1"/>
          <p:nvPr/>
        </p:nvSpPr>
        <p:spPr>
          <a:xfrm>
            <a:off x="6393629" y="248641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200</a:t>
            </a:r>
            <a:endParaRPr sz="1100">
              <a:latin typeface="Arial Unicode MS" panose="020B0604020202020204" charset="-122"/>
              <a:cs typeface="Arial Unicode MS" panose="020B0604020202020204" charset="-122"/>
            </a:endParaRPr>
          </a:p>
        </p:txBody>
      </p:sp>
      <p:sp>
        <p:nvSpPr>
          <p:cNvPr id="222" name="object 222"/>
          <p:cNvSpPr txBox="1"/>
          <p:nvPr/>
        </p:nvSpPr>
        <p:spPr>
          <a:xfrm>
            <a:off x="6393629" y="1878339"/>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250</a:t>
            </a:r>
            <a:endParaRPr sz="1100">
              <a:latin typeface="Arial Unicode MS" panose="020B0604020202020204" charset="-122"/>
              <a:cs typeface="Arial Unicode MS" panose="020B0604020202020204" charset="-122"/>
            </a:endParaRPr>
          </a:p>
        </p:txBody>
      </p:sp>
      <p:sp>
        <p:nvSpPr>
          <p:cNvPr id="223" name="object 223"/>
          <p:cNvSpPr txBox="1"/>
          <p:nvPr/>
        </p:nvSpPr>
        <p:spPr>
          <a:xfrm>
            <a:off x="6941480" y="4909494"/>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1.5</a:t>
            </a:r>
            <a:endParaRPr sz="1100">
              <a:latin typeface="Arial Unicode MS" panose="020B0604020202020204" charset="-122"/>
              <a:cs typeface="Arial Unicode MS" panose="020B0604020202020204" charset="-122"/>
            </a:endParaRPr>
          </a:p>
        </p:txBody>
      </p:sp>
      <p:sp>
        <p:nvSpPr>
          <p:cNvPr id="224" name="object 224"/>
          <p:cNvSpPr txBox="1"/>
          <p:nvPr/>
        </p:nvSpPr>
        <p:spPr>
          <a:xfrm>
            <a:off x="8154535" y="4781877"/>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22.5</a:t>
            </a:r>
            <a:endParaRPr sz="1100">
              <a:latin typeface="Arial Unicode MS" panose="020B0604020202020204" charset="-122"/>
              <a:cs typeface="Arial Unicode MS" panose="020B0604020202020204" charset="-122"/>
            </a:endParaRPr>
          </a:p>
        </p:txBody>
      </p:sp>
      <p:sp>
        <p:nvSpPr>
          <p:cNvPr id="225" name="object 225"/>
          <p:cNvSpPr txBox="1"/>
          <p:nvPr/>
        </p:nvSpPr>
        <p:spPr>
          <a:xfrm>
            <a:off x="8778525" y="4663344"/>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42.0</a:t>
            </a:r>
            <a:endParaRPr sz="1100">
              <a:latin typeface="Arial Unicode MS" panose="020B0604020202020204" charset="-122"/>
              <a:cs typeface="Arial Unicode MS" panose="020B0604020202020204" charset="-122"/>
            </a:endParaRPr>
          </a:p>
        </p:txBody>
      </p:sp>
      <p:sp>
        <p:nvSpPr>
          <p:cNvPr id="226" name="object 226"/>
          <p:cNvSpPr txBox="1"/>
          <p:nvPr/>
        </p:nvSpPr>
        <p:spPr>
          <a:xfrm>
            <a:off x="9402514" y="4694005"/>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FFFFFF"/>
                </a:solidFill>
                <a:latin typeface="Arial Unicode MS" panose="020B0604020202020204" charset="-122"/>
                <a:cs typeface="Arial Unicode MS" panose="020B0604020202020204" charset="-122"/>
              </a:rPr>
              <a:t>37.0</a:t>
            </a:r>
            <a:endParaRPr sz="1100">
              <a:latin typeface="Arial Unicode MS" panose="020B0604020202020204" charset="-122"/>
              <a:cs typeface="Arial Unicode MS" panose="020B0604020202020204" charset="-122"/>
            </a:endParaRPr>
          </a:p>
        </p:txBody>
      </p:sp>
      <p:sp>
        <p:nvSpPr>
          <p:cNvPr id="227" name="object 227"/>
          <p:cNvSpPr txBox="1"/>
          <p:nvPr/>
        </p:nvSpPr>
        <p:spPr>
          <a:xfrm>
            <a:off x="7540070" y="4839041"/>
            <a:ext cx="508000" cy="193040"/>
          </a:xfrm>
          <a:prstGeom prst="rect">
            <a:avLst/>
          </a:prstGeom>
        </p:spPr>
        <p:txBody>
          <a:bodyPr vert="horz" wrap="square" lIns="0" tIns="12700" rIns="0" bIns="0" rtlCol="0">
            <a:spAutoFit/>
          </a:bodyPr>
          <a:lstStyle/>
          <a:p>
            <a:pPr marL="38100">
              <a:lnSpc>
                <a:spcPct val="100000"/>
              </a:lnSpc>
              <a:spcBef>
                <a:spcPts val="100"/>
              </a:spcBef>
            </a:pPr>
            <a:r>
              <a:rPr sz="1650" spc="-75" baseline="-18000" dirty="0">
                <a:solidFill>
                  <a:srgbClr val="FFFFFF"/>
                </a:solidFill>
                <a:latin typeface="Arial Unicode MS" panose="020B0604020202020204" charset="-122"/>
                <a:cs typeface="Arial Unicode MS" panose="020B0604020202020204" charset="-122"/>
              </a:rPr>
              <a:t>5.9</a:t>
            </a:r>
            <a:r>
              <a:rPr sz="1650" spc="-22" baseline="-18000" dirty="0">
                <a:solidFill>
                  <a:srgbClr val="FFFFFF"/>
                </a:solidFill>
                <a:latin typeface="Arial Unicode MS" panose="020B0604020202020204" charset="-122"/>
                <a:cs typeface="Arial Unicode MS" panose="020B0604020202020204" charset="-122"/>
              </a:rPr>
              <a:t> </a:t>
            </a:r>
            <a:r>
              <a:rPr sz="1100" spc="-50" dirty="0">
                <a:solidFill>
                  <a:srgbClr val="353535"/>
                </a:solidFill>
                <a:latin typeface="Arial Unicode MS" panose="020B0604020202020204" charset="-122"/>
                <a:cs typeface="Arial Unicode MS" panose="020B0604020202020204" charset="-122"/>
              </a:rPr>
              <a:t>3.4</a:t>
            </a:r>
            <a:endParaRPr sz="1100">
              <a:latin typeface="Arial Unicode MS" panose="020B0604020202020204" charset="-122"/>
              <a:cs typeface="Arial Unicode MS" panose="020B0604020202020204" charset="-122"/>
            </a:endParaRPr>
          </a:p>
        </p:txBody>
      </p:sp>
      <p:sp>
        <p:nvSpPr>
          <p:cNvPr id="228" name="object 228"/>
          <p:cNvSpPr txBox="1"/>
          <p:nvPr/>
        </p:nvSpPr>
        <p:spPr>
          <a:xfrm>
            <a:off x="8189460" y="4625466"/>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3.2</a:t>
            </a:r>
            <a:endParaRPr sz="1100">
              <a:latin typeface="Arial Unicode MS" panose="020B0604020202020204" charset="-122"/>
              <a:cs typeface="Arial Unicode MS" panose="020B0604020202020204" charset="-122"/>
            </a:endParaRPr>
          </a:p>
        </p:txBody>
      </p:sp>
      <p:sp>
        <p:nvSpPr>
          <p:cNvPr id="229" name="object 229"/>
          <p:cNvSpPr txBox="1"/>
          <p:nvPr/>
        </p:nvSpPr>
        <p:spPr>
          <a:xfrm>
            <a:off x="8813450" y="4394581"/>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2.2</a:t>
            </a:r>
            <a:endParaRPr sz="1100">
              <a:latin typeface="Arial Unicode MS" panose="020B0604020202020204" charset="-122"/>
              <a:cs typeface="Arial Unicode MS" panose="020B0604020202020204" charset="-122"/>
            </a:endParaRPr>
          </a:p>
        </p:txBody>
      </p:sp>
      <p:sp>
        <p:nvSpPr>
          <p:cNvPr id="230" name="object 230"/>
          <p:cNvSpPr txBox="1"/>
          <p:nvPr/>
        </p:nvSpPr>
        <p:spPr>
          <a:xfrm>
            <a:off x="9437439" y="4462299"/>
            <a:ext cx="20320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1.1</a:t>
            </a:r>
            <a:endParaRPr sz="1100">
              <a:latin typeface="Arial Unicode MS" panose="020B0604020202020204" charset="-122"/>
              <a:cs typeface="Arial Unicode MS" panose="020B0604020202020204" charset="-122"/>
            </a:endParaRPr>
          </a:p>
        </p:txBody>
      </p:sp>
      <p:sp>
        <p:nvSpPr>
          <p:cNvPr id="231" name="object 231"/>
          <p:cNvSpPr txBox="1"/>
          <p:nvPr/>
        </p:nvSpPr>
        <p:spPr>
          <a:xfrm>
            <a:off x="6916080" y="4750990"/>
            <a:ext cx="495300" cy="193040"/>
          </a:xfrm>
          <a:prstGeom prst="rect">
            <a:avLst/>
          </a:prstGeom>
        </p:spPr>
        <p:txBody>
          <a:bodyPr vert="horz" wrap="square" lIns="0" tIns="12700" rIns="0" bIns="0" rtlCol="0">
            <a:spAutoFit/>
          </a:bodyPr>
          <a:lstStyle/>
          <a:p>
            <a:pPr marL="381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2.5</a:t>
            </a:r>
            <a:r>
              <a:rPr sz="1100" spc="145" dirty="0">
                <a:solidFill>
                  <a:srgbClr val="353535"/>
                </a:solidFill>
                <a:latin typeface="Arial Unicode MS" panose="020B0604020202020204" charset="-122"/>
                <a:cs typeface="Arial Unicode MS" panose="020B0604020202020204" charset="-122"/>
              </a:rPr>
              <a:t> </a:t>
            </a:r>
            <a:r>
              <a:rPr sz="1650" spc="-75" baseline="-38000" dirty="0">
                <a:solidFill>
                  <a:srgbClr val="353535"/>
                </a:solidFill>
                <a:latin typeface="Arial Unicode MS" panose="020B0604020202020204" charset="-122"/>
                <a:cs typeface="Arial Unicode MS" panose="020B0604020202020204" charset="-122"/>
              </a:rPr>
              <a:t>2.7</a:t>
            </a:r>
            <a:endParaRPr sz="1650" baseline="-38000">
              <a:latin typeface="Arial Unicode MS" panose="020B0604020202020204" charset="-122"/>
              <a:cs typeface="Arial Unicode MS" panose="020B0604020202020204" charset="-122"/>
            </a:endParaRPr>
          </a:p>
        </p:txBody>
      </p:sp>
      <p:sp>
        <p:nvSpPr>
          <p:cNvPr id="232" name="object 232"/>
          <p:cNvSpPr txBox="1"/>
          <p:nvPr/>
        </p:nvSpPr>
        <p:spPr>
          <a:xfrm>
            <a:off x="7530545" y="4737923"/>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11.1</a:t>
            </a:r>
            <a:endParaRPr sz="1100">
              <a:latin typeface="Arial Unicode MS" panose="020B0604020202020204" charset="-122"/>
              <a:cs typeface="Arial Unicode MS" panose="020B0604020202020204" charset="-122"/>
            </a:endParaRPr>
          </a:p>
        </p:txBody>
      </p:sp>
      <p:sp>
        <p:nvSpPr>
          <p:cNvPr id="233" name="object 233"/>
          <p:cNvSpPr txBox="1"/>
          <p:nvPr/>
        </p:nvSpPr>
        <p:spPr>
          <a:xfrm>
            <a:off x="8154535" y="4078615"/>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86.7</a:t>
            </a:r>
            <a:endParaRPr sz="1100">
              <a:latin typeface="Arial Unicode MS" panose="020B0604020202020204" charset="-122"/>
              <a:cs typeface="Arial Unicode MS" panose="020B0604020202020204" charset="-122"/>
            </a:endParaRPr>
          </a:p>
        </p:txBody>
      </p:sp>
      <p:sp>
        <p:nvSpPr>
          <p:cNvPr id="234" name="object 234"/>
          <p:cNvSpPr txBox="1"/>
          <p:nvPr/>
        </p:nvSpPr>
        <p:spPr>
          <a:xfrm>
            <a:off x="8743600" y="3408899"/>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159.9</a:t>
            </a:r>
            <a:endParaRPr sz="1100">
              <a:latin typeface="Arial Unicode MS" panose="020B0604020202020204" charset="-122"/>
              <a:cs typeface="Arial Unicode MS" panose="020B0604020202020204" charset="-122"/>
            </a:endParaRPr>
          </a:p>
        </p:txBody>
      </p:sp>
      <p:sp>
        <p:nvSpPr>
          <p:cNvPr id="235" name="object 235"/>
          <p:cNvSpPr txBox="1"/>
          <p:nvPr/>
        </p:nvSpPr>
        <p:spPr>
          <a:xfrm>
            <a:off x="9367589" y="3598547"/>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353535"/>
                </a:solidFill>
                <a:latin typeface="Arial Unicode MS" panose="020B0604020202020204" charset="-122"/>
                <a:cs typeface="Arial Unicode MS" panose="020B0604020202020204" charset="-122"/>
              </a:rPr>
              <a:t>140.9</a:t>
            </a:r>
            <a:endParaRPr sz="1100">
              <a:latin typeface="Arial Unicode MS" panose="020B0604020202020204" charset="-122"/>
              <a:cs typeface="Arial Unicode MS" panose="020B0604020202020204" charset="-122"/>
            </a:endParaRPr>
          </a:p>
        </p:txBody>
      </p:sp>
      <p:sp>
        <p:nvSpPr>
          <p:cNvPr id="236" name="object 236"/>
          <p:cNvSpPr txBox="1"/>
          <p:nvPr/>
        </p:nvSpPr>
        <p:spPr>
          <a:xfrm>
            <a:off x="7507121" y="5607294"/>
            <a:ext cx="1562100" cy="659765"/>
          </a:xfrm>
          <a:prstGeom prst="rect">
            <a:avLst/>
          </a:prstGeom>
        </p:spPr>
        <p:txBody>
          <a:bodyPr vert="horz" wrap="square" lIns="0" tIns="56515" rIns="0" bIns="0" rtlCol="0">
            <a:spAutoFit/>
          </a:bodyPr>
          <a:lstStyle/>
          <a:p>
            <a:pPr marL="12700">
              <a:lnSpc>
                <a:spcPct val="100000"/>
              </a:lnSpc>
              <a:spcBef>
                <a:spcPts val="445"/>
              </a:spcBef>
            </a:pPr>
            <a:r>
              <a:rPr sz="1100" dirty="0">
                <a:solidFill>
                  <a:srgbClr val="353535"/>
                </a:solidFill>
                <a:latin typeface="Arial Unicode MS" panose="020B0604020202020204" charset="-122"/>
                <a:cs typeface="Arial Unicode MS" panose="020B0604020202020204" charset="-122"/>
              </a:rPr>
              <a:t>佣金（亿元）</a:t>
            </a:r>
            <a:endParaRPr sz="1100">
              <a:latin typeface="Arial Unicode MS" panose="020B0604020202020204" charset="-122"/>
              <a:cs typeface="Arial Unicode MS" panose="020B0604020202020204" charset="-122"/>
            </a:endParaRPr>
          </a:p>
          <a:p>
            <a:pPr marL="12700" marR="5080">
              <a:lnSpc>
                <a:spcPct val="126000"/>
              </a:lnSpc>
            </a:pPr>
            <a:r>
              <a:rPr sz="1100" dirty="0">
                <a:solidFill>
                  <a:srgbClr val="353535"/>
                </a:solidFill>
                <a:latin typeface="Arial Unicode MS" panose="020B0604020202020204" charset="-122"/>
                <a:cs typeface="Arial Unicode MS" panose="020B0604020202020204" charset="-122"/>
              </a:rPr>
              <a:t>在线营销服务（亿元）  其他服务及销售（亿元）</a:t>
            </a:r>
            <a:endParaRPr sz="1100">
              <a:latin typeface="Arial Unicode MS" panose="020B0604020202020204" charset="-122"/>
              <a:cs typeface="Arial Unicode MS" panose="020B0604020202020204" charset="-122"/>
            </a:endParaRPr>
          </a:p>
        </p:txBody>
      </p:sp>
      <p:grpSp>
        <p:nvGrpSpPr>
          <p:cNvPr id="237" name="object 237"/>
          <p:cNvGrpSpPr/>
          <p:nvPr/>
        </p:nvGrpSpPr>
        <p:grpSpPr>
          <a:xfrm>
            <a:off x="7401902" y="5714403"/>
            <a:ext cx="85090" cy="85090"/>
            <a:chOff x="7401902" y="5714403"/>
            <a:chExt cx="85090" cy="85090"/>
          </a:xfrm>
        </p:grpSpPr>
        <p:sp>
          <p:nvSpPr>
            <p:cNvPr id="238" name="object 238"/>
            <p:cNvSpPr/>
            <p:nvPr/>
          </p:nvSpPr>
          <p:spPr>
            <a:xfrm>
              <a:off x="7406664" y="5719165"/>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239" name="object 239"/>
            <p:cNvSpPr/>
            <p:nvPr/>
          </p:nvSpPr>
          <p:spPr>
            <a:xfrm>
              <a:off x="7406664" y="5719165"/>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899397"/>
            </a:solidFill>
          </p:spPr>
          <p:txBody>
            <a:bodyPr wrap="square" lIns="0" tIns="0" rIns="0" bIns="0" rtlCol="0"/>
            <a:lstStyle/>
            <a:p/>
          </p:txBody>
        </p:sp>
        <p:sp>
          <p:nvSpPr>
            <p:cNvPr id="240" name="object 240"/>
            <p:cNvSpPr/>
            <p:nvPr/>
          </p:nvSpPr>
          <p:spPr>
            <a:xfrm>
              <a:off x="7406664" y="5719165"/>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grpSp>
        <p:nvGrpSpPr>
          <p:cNvPr id="241" name="object 241"/>
          <p:cNvGrpSpPr/>
          <p:nvPr/>
        </p:nvGrpSpPr>
        <p:grpSpPr>
          <a:xfrm>
            <a:off x="7401902" y="5925738"/>
            <a:ext cx="85090" cy="85090"/>
            <a:chOff x="7401902" y="5925738"/>
            <a:chExt cx="85090" cy="85090"/>
          </a:xfrm>
        </p:grpSpPr>
        <p:sp>
          <p:nvSpPr>
            <p:cNvPr id="242" name="object 242"/>
            <p:cNvSpPr/>
            <p:nvPr/>
          </p:nvSpPr>
          <p:spPr>
            <a:xfrm>
              <a:off x="7406664" y="5930501"/>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sp>
          <p:nvSpPr>
            <p:cNvPr id="243" name="object 243"/>
            <p:cNvSpPr/>
            <p:nvPr/>
          </p:nvSpPr>
          <p:spPr>
            <a:xfrm>
              <a:off x="7406664" y="5930501"/>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D9D9D9"/>
            </a:solidFill>
          </p:spPr>
          <p:txBody>
            <a:bodyPr wrap="square" lIns="0" tIns="0" rIns="0" bIns="0" rtlCol="0"/>
            <a:lstStyle/>
            <a:p/>
          </p:txBody>
        </p:sp>
        <p:sp>
          <p:nvSpPr>
            <p:cNvPr id="244" name="object 244"/>
            <p:cNvSpPr/>
            <p:nvPr/>
          </p:nvSpPr>
          <p:spPr>
            <a:xfrm>
              <a:off x="7406664" y="5930501"/>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353535"/>
              </a:solidFill>
            </a:ln>
          </p:spPr>
          <p:txBody>
            <a:bodyPr wrap="square" lIns="0" tIns="0" rIns="0" bIns="0" rtlCol="0"/>
            <a:lstStyle/>
            <a:p/>
          </p:txBody>
        </p:sp>
      </p:grpSp>
      <p:grpSp>
        <p:nvGrpSpPr>
          <p:cNvPr id="245" name="object 245"/>
          <p:cNvGrpSpPr/>
          <p:nvPr/>
        </p:nvGrpSpPr>
        <p:grpSpPr>
          <a:xfrm>
            <a:off x="7401902" y="6137074"/>
            <a:ext cx="85090" cy="85090"/>
            <a:chOff x="7401902" y="6137074"/>
            <a:chExt cx="85090" cy="85090"/>
          </a:xfrm>
        </p:grpSpPr>
        <p:sp>
          <p:nvSpPr>
            <p:cNvPr id="246" name="object 246"/>
            <p:cNvSpPr/>
            <p:nvPr/>
          </p:nvSpPr>
          <p:spPr>
            <a:xfrm>
              <a:off x="7406664" y="6141836"/>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sp>
          <p:nvSpPr>
            <p:cNvPr id="247" name="object 247"/>
            <p:cNvSpPr/>
            <p:nvPr/>
          </p:nvSpPr>
          <p:spPr>
            <a:xfrm>
              <a:off x="7406664" y="6141836"/>
              <a:ext cx="75565" cy="75565"/>
            </a:xfrm>
            <a:custGeom>
              <a:avLst/>
              <a:gdLst/>
              <a:ahLst/>
              <a:cxnLst/>
              <a:rect l="l" t="t" r="r" b="b"/>
              <a:pathLst>
                <a:path w="75565" h="75564">
                  <a:moveTo>
                    <a:pt x="75437" y="75437"/>
                  </a:moveTo>
                  <a:lnTo>
                    <a:pt x="0" y="75437"/>
                  </a:lnTo>
                  <a:lnTo>
                    <a:pt x="0" y="0"/>
                  </a:lnTo>
                  <a:lnTo>
                    <a:pt x="75437" y="0"/>
                  </a:lnTo>
                  <a:lnTo>
                    <a:pt x="75437" y="75437"/>
                  </a:lnTo>
                  <a:close/>
                </a:path>
              </a:pathLst>
            </a:custGeom>
            <a:solidFill>
              <a:srgbClr val="EFEFF1"/>
            </a:solidFill>
          </p:spPr>
          <p:txBody>
            <a:bodyPr wrap="square" lIns="0" tIns="0" rIns="0" bIns="0" rtlCol="0"/>
            <a:lstStyle/>
            <a:p/>
          </p:txBody>
        </p:sp>
        <p:sp>
          <p:nvSpPr>
            <p:cNvPr id="248" name="object 248"/>
            <p:cNvSpPr/>
            <p:nvPr/>
          </p:nvSpPr>
          <p:spPr>
            <a:xfrm>
              <a:off x="7406664" y="6141836"/>
              <a:ext cx="75565" cy="75565"/>
            </a:xfrm>
            <a:custGeom>
              <a:avLst/>
              <a:gdLst/>
              <a:ahLst/>
              <a:cxnLst/>
              <a:rect l="l" t="t" r="r" b="b"/>
              <a:pathLst>
                <a:path w="75565" h="75564">
                  <a:moveTo>
                    <a:pt x="0" y="0"/>
                  </a:moveTo>
                  <a:lnTo>
                    <a:pt x="75437" y="0"/>
                  </a:lnTo>
                  <a:lnTo>
                    <a:pt x="75437" y="75437"/>
                  </a:lnTo>
                  <a:lnTo>
                    <a:pt x="0" y="75437"/>
                  </a:lnTo>
                  <a:lnTo>
                    <a:pt x="0" y="0"/>
                  </a:lnTo>
                  <a:close/>
                </a:path>
              </a:pathLst>
            </a:custGeom>
            <a:ln w="9525">
              <a:solidFill>
                <a:srgbClr val="000000"/>
              </a:solidFill>
            </a:ln>
          </p:spPr>
          <p:txBody>
            <a:bodyPr wrap="square" lIns="0" tIns="0" rIns="0" bIns="0" rtlCol="0"/>
            <a:lstStyle/>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26</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 name="object 5"/>
          <p:cNvSpPr txBox="1">
            <a:spLocks noGrp="1"/>
          </p:cNvSpPr>
          <p:nvPr>
            <p:ph type="title"/>
          </p:nvPr>
        </p:nvSpPr>
        <p:spPr>
          <a:xfrm>
            <a:off x="312740" y="69472"/>
            <a:ext cx="53670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——新业务及其他（</a:t>
            </a:r>
            <a:r>
              <a:rPr spc="-150" dirty="0"/>
              <a:t>2</a:t>
            </a:r>
            <a:r>
              <a:rPr spc="-135" dirty="0"/>
              <a:t>/</a:t>
            </a:r>
            <a:r>
              <a:rPr spc="-165" dirty="0"/>
              <a:t>4</a:t>
            </a:r>
            <a:r>
              <a:rPr dirty="0"/>
              <a:t>）</a:t>
            </a:r>
            <a:endParaRPr dirty="0"/>
          </a:p>
        </p:txBody>
      </p:sp>
      <p:sp>
        <p:nvSpPr>
          <p:cNvPr id="6" name="object 6"/>
          <p:cNvSpPr txBox="1"/>
          <p:nvPr/>
        </p:nvSpPr>
        <p:spPr>
          <a:xfrm>
            <a:off x="313033" y="432336"/>
            <a:ext cx="1134364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美团通过</a:t>
            </a:r>
            <a:r>
              <a:rPr sz="2000" spc="-220" dirty="0">
                <a:solidFill>
                  <a:srgbClr val="9A0000"/>
                </a:solidFill>
                <a:latin typeface="Arial Unicode MS" panose="020B0604020202020204" charset="-122"/>
                <a:cs typeface="Arial Unicode MS" panose="020B0604020202020204" charset="-122"/>
              </a:rPr>
              <a:t>B端赋能，持续加大对上游服务的支持力度，此举将有利于加强美团与上游商家的连接，同时 为后期佣金的提升奠定基础，但其在B</a:t>
            </a:r>
            <a:r>
              <a:rPr sz="2000" dirty="0">
                <a:solidFill>
                  <a:srgbClr val="9A0000"/>
                </a:solidFill>
                <a:latin typeface="Arial Unicode MS" panose="020B0604020202020204" charset="-122"/>
                <a:cs typeface="Arial Unicode MS" panose="020B0604020202020204" charset="-122"/>
              </a:rPr>
              <a:t>端的新业务发展仍将面临较多的挑战</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82550">
              <a:lnSpc>
                <a:spcPct val="100000"/>
              </a:lnSpc>
              <a:tabLst>
                <a:tab pos="7733030" algn="l"/>
              </a:tabLst>
            </a:pPr>
            <a:r>
              <a:rPr sz="2100" b="1" baseline="2000" dirty="0">
                <a:latin typeface="Microsoft YaHei"/>
                <a:cs typeface="Microsoft YaHei"/>
              </a:rPr>
              <a:t>美团新业务</a:t>
            </a:r>
            <a:r>
              <a:rPr sz="2100" b="1" spc="-172" baseline="2000" dirty="0">
                <a:latin typeface="Microsoft YaHei"/>
                <a:cs typeface="Microsoft YaHei"/>
              </a:rPr>
              <a:t>——B</a:t>
            </a:r>
            <a:r>
              <a:rPr sz="2100" b="1" baseline="2000" dirty="0">
                <a:latin typeface="Microsoft YaHei"/>
                <a:cs typeface="Microsoft YaHei"/>
              </a:rPr>
              <a:t>端布局概况	</a:t>
            </a:r>
            <a:r>
              <a:rPr sz="1400" b="1" dirty="0">
                <a:latin typeface="Microsoft YaHei"/>
                <a:cs typeface="Microsoft YaHei"/>
              </a:rPr>
              <a:t>头豹洞察</a:t>
            </a:r>
            <a:endParaRPr sz="1400">
              <a:latin typeface="Microsoft YaHei"/>
              <a:cs typeface="Microsoft YaHei"/>
            </a:endParaRPr>
          </a:p>
        </p:txBody>
      </p:sp>
      <p:sp>
        <p:nvSpPr>
          <p:cNvPr id="7" name="object 7"/>
          <p:cNvSpPr txBox="1"/>
          <p:nvPr/>
        </p:nvSpPr>
        <p:spPr>
          <a:xfrm>
            <a:off x="335778" y="6379500"/>
            <a:ext cx="26797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来源：美团企业官网，头豹研究院编辑整理</a:t>
            </a:r>
            <a:endParaRPr sz="1100">
              <a:latin typeface="Arial Unicode MS" panose="020B0604020202020204" charset="-122"/>
              <a:cs typeface="Arial Unicode MS" panose="020B0604020202020204" charset="-122"/>
            </a:endParaRPr>
          </a:p>
        </p:txBody>
      </p:sp>
      <p:sp>
        <p:nvSpPr>
          <p:cNvPr id="8" name="object 8"/>
          <p:cNvSpPr/>
          <p:nvPr/>
        </p:nvSpPr>
        <p:spPr>
          <a:xfrm>
            <a:off x="8048198" y="1808162"/>
            <a:ext cx="3801110" cy="4476750"/>
          </a:xfrm>
          <a:custGeom>
            <a:avLst/>
            <a:gdLst/>
            <a:ahLst/>
            <a:cxnLst/>
            <a:rect l="l" t="t" r="r" b="b"/>
            <a:pathLst>
              <a:path w="3801109" h="4476750">
                <a:moveTo>
                  <a:pt x="3800733" y="4476308"/>
                </a:moveTo>
                <a:lnTo>
                  <a:pt x="0" y="4476308"/>
                </a:lnTo>
                <a:lnTo>
                  <a:pt x="0" y="0"/>
                </a:lnTo>
                <a:lnTo>
                  <a:pt x="3800733" y="0"/>
                </a:lnTo>
                <a:lnTo>
                  <a:pt x="3800733" y="4476308"/>
                </a:lnTo>
                <a:close/>
              </a:path>
            </a:pathLst>
          </a:custGeom>
          <a:solidFill>
            <a:srgbClr val="EFEFF1"/>
          </a:solidFill>
        </p:spPr>
        <p:txBody>
          <a:bodyPr wrap="square" lIns="0" tIns="0" rIns="0" bIns="0" rtlCol="0"/>
          <a:lstStyle/>
          <a:p/>
        </p:txBody>
      </p:sp>
      <p:sp>
        <p:nvSpPr>
          <p:cNvPr id="9" name="object 9"/>
          <p:cNvSpPr txBox="1"/>
          <p:nvPr/>
        </p:nvSpPr>
        <p:spPr>
          <a:xfrm>
            <a:off x="8102173" y="1947173"/>
            <a:ext cx="3689350" cy="193040"/>
          </a:xfrm>
          <a:prstGeom prst="rect">
            <a:avLst/>
          </a:prstGeom>
        </p:spPr>
        <p:txBody>
          <a:bodyPr vert="horz" wrap="square" lIns="0" tIns="12700" rIns="0" bIns="0" rtlCol="0">
            <a:spAutoFit/>
          </a:bodyPr>
          <a:lstStyle/>
          <a:p>
            <a:pPr marL="184150" indent="-171450">
              <a:lnSpc>
                <a:spcPct val="100000"/>
              </a:lnSpc>
              <a:spcBef>
                <a:spcPts val="100"/>
              </a:spcBef>
              <a:buSzPct val="91000"/>
              <a:buFont typeface="Wingdings" panose="05000000000000000000"/>
              <a:buChar char=""/>
              <a:tabLst>
                <a:tab pos="184150" algn="l"/>
              </a:tabLst>
            </a:pPr>
            <a:r>
              <a:rPr sz="1100" b="1" dirty="0">
                <a:solidFill>
                  <a:srgbClr val="970201"/>
                </a:solidFill>
                <a:latin typeface="Microsoft YaHei"/>
                <a:cs typeface="Microsoft YaHei"/>
              </a:rPr>
              <a:t>美团持续向产业链上游渗透：</a:t>
            </a:r>
            <a:r>
              <a:rPr sz="1100" dirty="0">
                <a:latin typeface="Arial Unicode MS" panose="020B0604020202020204" charset="-122"/>
                <a:cs typeface="Arial Unicode MS" panose="020B0604020202020204" charset="-122"/>
              </a:rPr>
              <a:t>美团加大对上游服务的支持</a:t>
            </a:r>
            <a:endParaRPr sz="1100">
              <a:latin typeface="Arial Unicode MS" panose="020B0604020202020204" charset="-122"/>
              <a:cs typeface="Arial Unicode MS" panose="020B0604020202020204" charset="-122"/>
            </a:endParaRPr>
          </a:p>
        </p:txBody>
      </p:sp>
      <p:sp>
        <p:nvSpPr>
          <p:cNvPr id="10" name="object 10"/>
          <p:cNvSpPr txBox="1"/>
          <p:nvPr/>
        </p:nvSpPr>
        <p:spPr>
          <a:xfrm>
            <a:off x="8273623" y="2131577"/>
            <a:ext cx="36576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力度，其为商家提供的解决方案包括接入餐饮系统、营销、</a:t>
            </a:r>
            <a:endParaRPr sz="1100">
              <a:latin typeface="Arial Unicode MS" panose="020B0604020202020204" charset="-122"/>
              <a:cs typeface="Arial Unicode MS" panose="020B0604020202020204" charset="-122"/>
            </a:endParaRPr>
          </a:p>
        </p:txBody>
      </p:sp>
      <p:sp>
        <p:nvSpPr>
          <p:cNvPr id="11" name="object 11"/>
          <p:cNvSpPr txBox="1"/>
          <p:nvPr/>
        </p:nvSpPr>
        <p:spPr>
          <a:xfrm>
            <a:off x="8102173" y="2299217"/>
            <a:ext cx="3748404" cy="3836035"/>
          </a:xfrm>
          <a:prstGeom prst="rect">
            <a:avLst/>
          </a:prstGeom>
        </p:spPr>
        <p:txBody>
          <a:bodyPr vert="horz" wrap="square" lIns="0" tIns="29209" rIns="0" bIns="0" rtlCol="0">
            <a:spAutoFit/>
          </a:bodyPr>
          <a:lstStyle/>
          <a:p>
            <a:pPr marL="184150">
              <a:lnSpc>
                <a:spcPct val="100000"/>
              </a:lnSpc>
              <a:spcBef>
                <a:spcPts val="230"/>
              </a:spcBef>
            </a:pPr>
            <a:r>
              <a:rPr sz="1100" dirty="0">
                <a:latin typeface="Arial Unicode MS" panose="020B0604020202020204" charset="-122"/>
                <a:cs typeface="Arial Unicode MS" panose="020B0604020202020204" charset="-122"/>
              </a:rPr>
              <a:t>配送、供应链、金融服务等，逐步打通与商家有关的环节</a:t>
            </a:r>
            <a:endParaRPr sz="1100">
              <a:latin typeface="Arial Unicode MS" panose="020B0604020202020204" charset="-122"/>
              <a:cs typeface="Arial Unicode MS" panose="020B0604020202020204" charset="-122"/>
            </a:endParaRPr>
          </a:p>
          <a:p>
            <a:pPr marL="184150">
              <a:lnSpc>
                <a:spcPct val="100000"/>
              </a:lnSpc>
              <a:spcBef>
                <a:spcPts val="130"/>
              </a:spcBef>
            </a:pPr>
            <a:r>
              <a:rPr sz="1100" dirty="0">
                <a:latin typeface="Arial Unicode MS" panose="020B0604020202020204" charset="-122"/>
                <a:cs typeface="Arial Unicode MS" panose="020B0604020202020204" charset="-122"/>
              </a:rPr>
              <a:t>（包括原材料采购、生产、门店管理、物流配送、融资等</a:t>
            </a:r>
            <a:endParaRPr sz="1100">
              <a:latin typeface="Arial Unicode MS" panose="020B0604020202020204" charset="-122"/>
              <a:cs typeface="Arial Unicode MS" panose="020B0604020202020204" charset="-122"/>
            </a:endParaRPr>
          </a:p>
          <a:p>
            <a:pPr marL="184150" marR="63500">
              <a:lnSpc>
                <a:spcPct val="110000"/>
              </a:lnSpc>
            </a:pPr>
            <a:r>
              <a:rPr sz="1100" dirty="0">
                <a:latin typeface="Arial Unicode MS" panose="020B0604020202020204" charset="-122"/>
                <a:cs typeface="Arial Unicode MS" panose="020B0604020202020204" charset="-122"/>
              </a:rPr>
              <a:t>）。</a:t>
            </a:r>
            <a:r>
              <a:rPr sz="1100" b="1" dirty="0">
                <a:latin typeface="Microsoft YaHei"/>
                <a:cs typeface="Microsoft YaHei"/>
              </a:rPr>
              <a:t>此举将有利于加强美团与上游商家的连接，同时美团 通过</a:t>
            </a:r>
            <a:r>
              <a:rPr sz="1100" b="1" spc="-95" dirty="0">
                <a:latin typeface="Microsoft YaHei"/>
                <a:cs typeface="Microsoft YaHei"/>
              </a:rPr>
              <a:t>B</a:t>
            </a:r>
            <a:r>
              <a:rPr sz="1100" b="1" dirty="0">
                <a:latin typeface="Microsoft YaHei"/>
                <a:cs typeface="Microsoft YaHei"/>
              </a:rPr>
              <a:t>端赋能商家，帮助其提升运营效率，降低成本，也 可为后期佣金的提升奠定基础</a:t>
            </a:r>
            <a:endParaRPr sz="1100">
              <a:latin typeface="Microsoft YaHei"/>
              <a:cs typeface="Microsoft YaHei"/>
            </a:endParaRPr>
          </a:p>
          <a:p>
            <a:pPr marL="184150" indent="-171450">
              <a:lnSpc>
                <a:spcPct val="100000"/>
              </a:lnSpc>
              <a:spcBef>
                <a:spcPts val="735"/>
              </a:spcBef>
              <a:buSzPct val="91000"/>
              <a:buFont typeface="Wingdings" panose="05000000000000000000"/>
              <a:buChar char=""/>
              <a:tabLst>
                <a:tab pos="184150" algn="l"/>
              </a:tabLst>
            </a:pPr>
            <a:r>
              <a:rPr sz="1100" b="1" dirty="0">
                <a:solidFill>
                  <a:srgbClr val="970201"/>
                </a:solidFill>
                <a:latin typeface="Microsoft YaHei"/>
                <a:cs typeface="Microsoft YaHei"/>
              </a:rPr>
              <a:t>美团</a:t>
            </a:r>
            <a:r>
              <a:rPr sz="1100" b="1" spc="-95" dirty="0">
                <a:solidFill>
                  <a:srgbClr val="970201"/>
                </a:solidFill>
                <a:latin typeface="Microsoft YaHei"/>
                <a:cs typeface="Microsoft YaHei"/>
              </a:rPr>
              <a:t>B</a:t>
            </a:r>
            <a:r>
              <a:rPr sz="1100" b="1" dirty="0">
                <a:solidFill>
                  <a:srgbClr val="970201"/>
                </a:solidFill>
                <a:latin typeface="Microsoft YaHei"/>
                <a:cs typeface="Microsoft YaHei"/>
              </a:rPr>
              <a:t>端新业务的发展尚需时间：</a:t>
            </a:r>
            <a:endParaRPr sz="1100">
              <a:latin typeface="Microsoft YaHei"/>
              <a:cs typeface="Microsoft YaHei"/>
            </a:endParaRPr>
          </a:p>
          <a:p>
            <a:pPr marL="12700" marR="9525">
              <a:lnSpc>
                <a:spcPct val="107000"/>
              </a:lnSpc>
              <a:spcBef>
                <a:spcPts val="640"/>
              </a:spcBef>
              <a:buSzPct val="91000"/>
              <a:buAutoNum type="arabicPlain"/>
              <a:tabLst>
                <a:tab pos="370840" algn="l"/>
              </a:tabLst>
            </a:pPr>
            <a:r>
              <a:rPr sz="1100" b="1" dirty="0">
                <a:latin typeface="Microsoft YaHei"/>
                <a:cs typeface="Microsoft YaHei"/>
              </a:rPr>
              <a:t>餐饮开放平台：</a:t>
            </a:r>
            <a:r>
              <a:rPr sz="1100" dirty="0">
                <a:latin typeface="Arial Unicode MS" panose="020B0604020202020204" charset="-122"/>
                <a:cs typeface="Arial Unicode MS" panose="020B0604020202020204" charset="-122"/>
              </a:rPr>
              <a:t>美团通过帮助商家完成数字化改造（当 前餐饮商家数字化率不足</a:t>
            </a:r>
            <a:r>
              <a:rPr sz="1100" b="1" spc="-180" dirty="0">
                <a:solidFill>
                  <a:srgbClr val="970201"/>
                </a:solidFill>
                <a:latin typeface="Microsoft YaHei"/>
                <a:cs typeface="Microsoft YaHei"/>
              </a:rPr>
              <a:t>10</a:t>
            </a:r>
            <a:r>
              <a:rPr sz="1100" b="1" spc="-265" dirty="0">
                <a:solidFill>
                  <a:srgbClr val="970201"/>
                </a:solidFill>
                <a:latin typeface="Microsoft YaHei"/>
                <a:cs typeface="Microsoft YaHei"/>
              </a:rPr>
              <a:t>%</a:t>
            </a:r>
            <a:r>
              <a:rPr sz="1100" dirty="0">
                <a:latin typeface="Arial Unicode MS" panose="020B0604020202020204" charset="-122"/>
                <a:cs typeface="Arial Unicode MS" panose="020B0604020202020204" charset="-122"/>
              </a:rPr>
              <a:t>），加深自身在供给侧的壁垒， 同时获取线下数据，为其它业务的分析与发展提供基础，</a:t>
            </a:r>
            <a:r>
              <a:rPr sz="1150" b="1" u="heavy" spc="-50" dirty="0">
                <a:uFill>
                  <a:solidFill>
                    <a:srgbClr val="000000"/>
                  </a:solidFill>
                </a:uFill>
                <a:latin typeface="Microsoft YaHei"/>
                <a:cs typeface="Microsoft YaHei"/>
              </a:rPr>
              <a:t>但</a:t>
            </a:r>
            <a:r>
              <a:rPr sz="1150" b="1" u="heavy" spc="-500" dirty="0">
                <a:uFill>
                  <a:solidFill>
                    <a:srgbClr val="000000"/>
                  </a:solidFill>
                </a:uFill>
                <a:latin typeface="Microsoft YaHei"/>
                <a:cs typeface="Microsoft YaHei"/>
              </a:rPr>
              <a:t>当 </a:t>
            </a:r>
            <a:r>
              <a:rPr sz="1150" b="1" u="heavy" spc="-50" dirty="0">
                <a:uFill>
                  <a:solidFill>
                    <a:srgbClr val="000000"/>
                  </a:solidFill>
                </a:uFill>
                <a:latin typeface="Microsoft YaHei"/>
                <a:cs typeface="Microsoft YaHei"/>
              </a:rPr>
              <a:t>前仍处于未盈利阶段</a:t>
            </a:r>
            <a:endParaRPr sz="1150">
              <a:latin typeface="Microsoft YaHei"/>
              <a:cs typeface="Microsoft YaHei"/>
            </a:endParaRPr>
          </a:p>
          <a:p>
            <a:pPr marL="12700" marR="18415">
              <a:lnSpc>
                <a:spcPct val="110000"/>
              </a:lnSpc>
              <a:spcBef>
                <a:spcPts val="590"/>
              </a:spcBef>
              <a:buSzPct val="91000"/>
              <a:buAutoNum type="arabicPlain"/>
              <a:tabLst>
                <a:tab pos="370840" algn="l"/>
              </a:tabLst>
            </a:pPr>
            <a:r>
              <a:rPr sz="1100" b="1" dirty="0">
                <a:latin typeface="Microsoft YaHei"/>
                <a:cs typeface="Microsoft YaHei"/>
              </a:rPr>
              <a:t>快驴进货：</a:t>
            </a:r>
            <a:r>
              <a:rPr sz="1100" dirty="0">
                <a:latin typeface="Arial Unicode MS" panose="020B0604020202020204" charset="-122"/>
                <a:cs typeface="Arial Unicode MS" panose="020B0604020202020204" charset="-122"/>
              </a:rPr>
              <a:t>餐饮供应链具有规模效应，但其前期投入相 对较高（需建设仓库、物流等设施），当前美团仍在持续完 善该产品的商业模型，其将逐步增加投入，以降低亏损程度</a:t>
            </a:r>
            <a:endParaRPr sz="1100">
              <a:latin typeface="Arial Unicode MS" panose="020B0604020202020204" charset="-122"/>
              <a:cs typeface="Arial Unicode MS" panose="020B0604020202020204" charset="-122"/>
            </a:endParaRPr>
          </a:p>
          <a:p>
            <a:pPr marL="12700" marR="5080">
              <a:lnSpc>
                <a:spcPct val="108000"/>
              </a:lnSpc>
              <a:spcBef>
                <a:spcPts val="620"/>
              </a:spcBef>
              <a:buSzPct val="91000"/>
              <a:buAutoNum type="arabicPlain"/>
              <a:tabLst>
                <a:tab pos="370840" algn="l"/>
              </a:tabLst>
            </a:pPr>
            <a:r>
              <a:rPr sz="1100" b="1" dirty="0">
                <a:latin typeface="Microsoft YaHei"/>
                <a:cs typeface="Microsoft YaHei"/>
              </a:rPr>
              <a:t>美团小贷：</a:t>
            </a:r>
            <a:r>
              <a:rPr sz="1100" dirty="0">
                <a:latin typeface="Arial Unicode MS" panose="020B0604020202020204" charset="-122"/>
                <a:cs typeface="Arial Unicode MS" panose="020B0604020202020204" charset="-122"/>
              </a:rPr>
              <a:t>金融支付市场的市场规模大（</a:t>
            </a:r>
            <a:r>
              <a:rPr sz="1100" spc="-40" dirty="0">
                <a:latin typeface="Arial Unicode MS" panose="020B0604020202020204" charset="-122"/>
                <a:cs typeface="Arial Unicode MS" panose="020B0604020202020204" charset="-122"/>
              </a:rPr>
              <a:t>202</a:t>
            </a:r>
            <a:r>
              <a:rPr sz="1100" spc="-55" dirty="0">
                <a:latin typeface="Arial Unicode MS" panose="020B0604020202020204" charset="-122"/>
                <a:cs typeface="Arial Unicode MS" panose="020B0604020202020204" charset="-122"/>
              </a:rPr>
              <a:t>0</a:t>
            </a:r>
            <a:r>
              <a:rPr sz="1100" dirty="0">
                <a:latin typeface="Arial Unicode MS" panose="020B0604020202020204" charset="-122"/>
                <a:cs typeface="Arial Unicode MS" panose="020B0604020202020204" charset="-122"/>
              </a:rPr>
              <a:t>年移动支 付用户规模已超过</a:t>
            </a:r>
            <a:r>
              <a:rPr sz="1100" b="1" spc="-70" dirty="0">
                <a:solidFill>
                  <a:srgbClr val="970201"/>
                </a:solidFill>
                <a:latin typeface="Microsoft YaHei"/>
                <a:cs typeface="Microsoft YaHei"/>
              </a:rPr>
              <a:t>8</a:t>
            </a:r>
            <a:r>
              <a:rPr sz="1100" b="1" dirty="0">
                <a:solidFill>
                  <a:srgbClr val="970201"/>
                </a:solidFill>
                <a:latin typeface="Microsoft YaHei"/>
                <a:cs typeface="Microsoft YaHei"/>
              </a:rPr>
              <a:t>亿</a:t>
            </a:r>
            <a:r>
              <a:rPr sz="1100" dirty="0">
                <a:latin typeface="Arial Unicode MS" panose="020B0604020202020204" charset="-122"/>
                <a:cs typeface="Arial Unicode MS" panose="020B0604020202020204" charset="-122"/>
              </a:rPr>
              <a:t>），美团加大对金融支付业务的布局， 但支付宝、微信等主要金融支付平台已占据行业先机，加之 生活服务类场景的消费金额小、贷款必要性低，美团经营金 融支付业务的困难度较高。综合而言，</a:t>
            </a:r>
            <a:r>
              <a:rPr sz="1150" b="1" u="heavy" spc="-50" dirty="0">
                <a:uFill>
                  <a:solidFill>
                    <a:srgbClr val="000000"/>
                  </a:solidFill>
                </a:uFill>
                <a:latin typeface="Microsoft YaHei"/>
                <a:cs typeface="Microsoft YaHei"/>
              </a:rPr>
              <a:t>美团小贷的发展之路</a:t>
            </a:r>
            <a:r>
              <a:rPr sz="1150" b="1" u="heavy" spc="-465" dirty="0">
                <a:uFill>
                  <a:solidFill>
                    <a:srgbClr val="000000"/>
                  </a:solidFill>
                </a:uFill>
                <a:latin typeface="Microsoft YaHei"/>
                <a:cs typeface="Microsoft YaHei"/>
              </a:rPr>
              <a:t>仍 </a:t>
            </a:r>
            <a:r>
              <a:rPr sz="1150" b="1" u="heavy" spc="-50" dirty="0">
                <a:uFill>
                  <a:solidFill>
                    <a:srgbClr val="000000"/>
                  </a:solidFill>
                </a:uFill>
                <a:latin typeface="Microsoft YaHei"/>
                <a:cs typeface="Microsoft YaHei"/>
              </a:rPr>
              <a:t>困难重重</a:t>
            </a:r>
            <a:endParaRPr sz="1150">
              <a:latin typeface="Microsoft YaHei"/>
              <a:cs typeface="Microsoft YaHei"/>
            </a:endParaRPr>
          </a:p>
        </p:txBody>
      </p:sp>
      <p:sp>
        <p:nvSpPr>
          <p:cNvPr id="12" name="object 12"/>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13" name="object 13"/>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14" name="object 14"/>
          <p:cNvSpPr/>
          <p:nvPr/>
        </p:nvSpPr>
        <p:spPr>
          <a:xfrm>
            <a:off x="343065" y="1822659"/>
            <a:ext cx="7487284" cy="1391920"/>
          </a:xfrm>
          <a:custGeom>
            <a:avLst/>
            <a:gdLst/>
            <a:ahLst/>
            <a:cxnLst/>
            <a:rect l="l" t="t" r="r" b="b"/>
            <a:pathLst>
              <a:path w="7487284" h="1391920">
                <a:moveTo>
                  <a:pt x="0" y="0"/>
                </a:moveTo>
                <a:lnTo>
                  <a:pt x="7486892" y="0"/>
                </a:lnTo>
                <a:lnTo>
                  <a:pt x="7486892" y="1391407"/>
                </a:lnTo>
                <a:lnTo>
                  <a:pt x="0" y="1391407"/>
                </a:lnTo>
                <a:lnTo>
                  <a:pt x="0" y="0"/>
                </a:lnTo>
                <a:close/>
              </a:path>
            </a:pathLst>
          </a:custGeom>
          <a:ln w="12700">
            <a:solidFill>
              <a:srgbClr val="D9D9D9"/>
            </a:solidFill>
            <a:prstDash val="sysDash"/>
          </a:ln>
        </p:spPr>
        <p:txBody>
          <a:bodyPr wrap="square" lIns="0" tIns="0" rIns="0" bIns="0" rtlCol="0"/>
          <a:lstStyle/>
          <a:p/>
        </p:txBody>
      </p:sp>
      <p:sp>
        <p:nvSpPr>
          <p:cNvPr id="15" name="object 15"/>
          <p:cNvSpPr/>
          <p:nvPr/>
        </p:nvSpPr>
        <p:spPr>
          <a:xfrm>
            <a:off x="343065" y="3336764"/>
            <a:ext cx="7487284" cy="1391920"/>
          </a:xfrm>
          <a:custGeom>
            <a:avLst/>
            <a:gdLst/>
            <a:ahLst/>
            <a:cxnLst/>
            <a:rect l="l" t="t" r="r" b="b"/>
            <a:pathLst>
              <a:path w="7487284" h="1391920">
                <a:moveTo>
                  <a:pt x="0" y="0"/>
                </a:moveTo>
                <a:lnTo>
                  <a:pt x="7486892" y="0"/>
                </a:lnTo>
                <a:lnTo>
                  <a:pt x="7486892" y="1391406"/>
                </a:lnTo>
                <a:lnTo>
                  <a:pt x="0" y="1391406"/>
                </a:lnTo>
                <a:lnTo>
                  <a:pt x="0" y="0"/>
                </a:lnTo>
                <a:close/>
              </a:path>
            </a:pathLst>
          </a:custGeom>
          <a:ln w="12700">
            <a:solidFill>
              <a:srgbClr val="D9D9D9"/>
            </a:solidFill>
            <a:prstDash val="sysDash"/>
          </a:ln>
        </p:spPr>
        <p:txBody>
          <a:bodyPr wrap="square" lIns="0" tIns="0" rIns="0" bIns="0" rtlCol="0"/>
          <a:lstStyle/>
          <a:p/>
        </p:txBody>
      </p:sp>
      <p:sp>
        <p:nvSpPr>
          <p:cNvPr id="16" name="object 16"/>
          <p:cNvSpPr/>
          <p:nvPr/>
        </p:nvSpPr>
        <p:spPr>
          <a:xfrm>
            <a:off x="343065" y="4876036"/>
            <a:ext cx="7487284" cy="1391920"/>
          </a:xfrm>
          <a:custGeom>
            <a:avLst/>
            <a:gdLst/>
            <a:ahLst/>
            <a:cxnLst/>
            <a:rect l="l" t="t" r="r" b="b"/>
            <a:pathLst>
              <a:path w="7487284" h="1391920">
                <a:moveTo>
                  <a:pt x="0" y="0"/>
                </a:moveTo>
                <a:lnTo>
                  <a:pt x="7486892" y="0"/>
                </a:lnTo>
                <a:lnTo>
                  <a:pt x="7486892" y="1391407"/>
                </a:lnTo>
                <a:lnTo>
                  <a:pt x="0" y="1391407"/>
                </a:lnTo>
                <a:lnTo>
                  <a:pt x="0" y="0"/>
                </a:lnTo>
                <a:close/>
              </a:path>
            </a:pathLst>
          </a:custGeom>
          <a:ln w="12700">
            <a:solidFill>
              <a:srgbClr val="D9D9D9"/>
            </a:solidFill>
            <a:prstDash val="sysDash"/>
          </a:ln>
        </p:spPr>
        <p:txBody>
          <a:bodyPr wrap="square" lIns="0" tIns="0" rIns="0" bIns="0" rtlCol="0"/>
          <a:lstStyle/>
          <a:p/>
        </p:txBody>
      </p:sp>
      <p:sp>
        <p:nvSpPr>
          <p:cNvPr id="17" name="object 17"/>
          <p:cNvSpPr txBox="1"/>
          <p:nvPr/>
        </p:nvSpPr>
        <p:spPr>
          <a:xfrm>
            <a:off x="370153" y="1862844"/>
            <a:ext cx="850900" cy="203200"/>
          </a:xfrm>
          <a:prstGeom prst="rect">
            <a:avLst/>
          </a:prstGeom>
        </p:spPr>
        <p:txBody>
          <a:bodyPr vert="horz" wrap="square" lIns="0" tIns="14604" rIns="0" bIns="0" rtlCol="0">
            <a:spAutoFit/>
          </a:bodyPr>
          <a:lstStyle/>
          <a:p>
            <a:pPr>
              <a:lnSpc>
                <a:spcPct val="100000"/>
              </a:lnSpc>
              <a:spcBef>
                <a:spcPts val="115"/>
              </a:spcBef>
            </a:pPr>
            <a:r>
              <a:rPr sz="1150" b="1" u="heavy" spc="-50" dirty="0">
                <a:solidFill>
                  <a:srgbClr val="970201"/>
                </a:solidFill>
                <a:uFill>
                  <a:solidFill>
                    <a:srgbClr val="970201"/>
                  </a:solidFill>
                </a:uFill>
                <a:latin typeface="Microsoft YaHei"/>
                <a:cs typeface="Microsoft YaHei"/>
              </a:rPr>
              <a:t>餐饮开放平台</a:t>
            </a:r>
            <a:endParaRPr sz="1150">
              <a:latin typeface="Microsoft YaHei"/>
              <a:cs typeface="Microsoft YaHei"/>
            </a:endParaRPr>
          </a:p>
        </p:txBody>
      </p:sp>
      <p:sp>
        <p:nvSpPr>
          <p:cNvPr id="18" name="object 18"/>
          <p:cNvSpPr txBox="1"/>
          <p:nvPr/>
        </p:nvSpPr>
        <p:spPr>
          <a:xfrm>
            <a:off x="375629" y="4939858"/>
            <a:ext cx="571500" cy="203200"/>
          </a:xfrm>
          <a:prstGeom prst="rect">
            <a:avLst/>
          </a:prstGeom>
        </p:spPr>
        <p:txBody>
          <a:bodyPr vert="horz" wrap="square" lIns="0" tIns="14604" rIns="0" bIns="0" rtlCol="0">
            <a:spAutoFit/>
          </a:bodyPr>
          <a:lstStyle/>
          <a:p>
            <a:pPr>
              <a:lnSpc>
                <a:spcPct val="100000"/>
              </a:lnSpc>
              <a:spcBef>
                <a:spcPts val="115"/>
              </a:spcBef>
            </a:pPr>
            <a:r>
              <a:rPr sz="1150" b="1" u="heavy" spc="-50" dirty="0">
                <a:solidFill>
                  <a:srgbClr val="970201"/>
                </a:solidFill>
                <a:uFill>
                  <a:solidFill>
                    <a:srgbClr val="970201"/>
                  </a:solidFill>
                </a:uFill>
                <a:latin typeface="Microsoft YaHei"/>
                <a:cs typeface="Microsoft YaHei"/>
              </a:rPr>
              <a:t>美团小贷</a:t>
            </a:r>
            <a:endParaRPr sz="1150">
              <a:latin typeface="Microsoft YaHei"/>
              <a:cs typeface="Microsoft YaHei"/>
            </a:endParaRPr>
          </a:p>
        </p:txBody>
      </p:sp>
      <p:sp>
        <p:nvSpPr>
          <p:cNvPr id="19" name="object 19"/>
          <p:cNvSpPr txBox="1"/>
          <p:nvPr/>
        </p:nvSpPr>
        <p:spPr>
          <a:xfrm>
            <a:off x="375629" y="3396984"/>
            <a:ext cx="571500" cy="203200"/>
          </a:xfrm>
          <a:prstGeom prst="rect">
            <a:avLst/>
          </a:prstGeom>
        </p:spPr>
        <p:txBody>
          <a:bodyPr vert="horz" wrap="square" lIns="0" tIns="14604" rIns="0" bIns="0" rtlCol="0">
            <a:spAutoFit/>
          </a:bodyPr>
          <a:lstStyle/>
          <a:p>
            <a:pPr>
              <a:lnSpc>
                <a:spcPct val="100000"/>
              </a:lnSpc>
              <a:spcBef>
                <a:spcPts val="115"/>
              </a:spcBef>
            </a:pPr>
            <a:r>
              <a:rPr sz="1150" b="1" u="heavy" spc="-50" dirty="0">
                <a:solidFill>
                  <a:srgbClr val="970201"/>
                </a:solidFill>
                <a:uFill>
                  <a:solidFill>
                    <a:srgbClr val="970201"/>
                  </a:solidFill>
                </a:uFill>
                <a:latin typeface="Microsoft YaHei"/>
                <a:cs typeface="Microsoft YaHei"/>
              </a:rPr>
              <a:t>快驴进货</a:t>
            </a:r>
            <a:endParaRPr sz="1150">
              <a:latin typeface="Microsoft YaHei"/>
              <a:cs typeface="Microsoft YaHei"/>
            </a:endParaRPr>
          </a:p>
        </p:txBody>
      </p:sp>
      <p:sp>
        <p:nvSpPr>
          <p:cNvPr id="20" name="object 20"/>
          <p:cNvSpPr txBox="1"/>
          <p:nvPr/>
        </p:nvSpPr>
        <p:spPr>
          <a:xfrm>
            <a:off x="2279825" y="2057748"/>
            <a:ext cx="3225800" cy="360680"/>
          </a:xfrm>
          <a:prstGeom prst="rect">
            <a:avLst/>
          </a:prstGeom>
        </p:spPr>
        <p:txBody>
          <a:bodyPr vert="horz" wrap="square" lIns="0" tIns="12700" rIns="0" bIns="0" rtlCol="0">
            <a:spAutoFit/>
          </a:bodyPr>
          <a:lstStyle/>
          <a:p>
            <a:pPr marR="5080">
              <a:lnSpc>
                <a:spcPct val="100000"/>
              </a:lnSpc>
              <a:spcBef>
                <a:spcPts val="100"/>
              </a:spcBef>
            </a:pPr>
            <a:r>
              <a:rPr sz="1100" dirty="0">
                <a:latin typeface="Arial Unicode MS" panose="020B0604020202020204" charset="-122"/>
                <a:cs typeface="Arial Unicode MS" panose="020B0604020202020204" charset="-122"/>
              </a:rPr>
              <a:t>提供团购验券、闪惠支付、外卖订单管理、门店管理 等服务，提高商家运营效率</a:t>
            </a:r>
            <a:endParaRPr sz="1100">
              <a:latin typeface="Arial Unicode MS" panose="020B0604020202020204" charset="-122"/>
              <a:cs typeface="Arial Unicode MS" panose="020B0604020202020204" charset="-122"/>
            </a:endParaRPr>
          </a:p>
        </p:txBody>
      </p:sp>
      <p:sp>
        <p:nvSpPr>
          <p:cNvPr id="21" name="object 21"/>
          <p:cNvSpPr txBox="1"/>
          <p:nvPr/>
        </p:nvSpPr>
        <p:spPr>
          <a:xfrm>
            <a:off x="776696" y="2235262"/>
            <a:ext cx="1216025" cy="516255"/>
          </a:xfrm>
          <a:prstGeom prst="rect">
            <a:avLst/>
          </a:prstGeom>
          <a:solidFill>
            <a:srgbClr val="ADB4B7"/>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183515">
              <a:lnSpc>
                <a:spcPct val="100000"/>
              </a:lnSpc>
            </a:pPr>
            <a:r>
              <a:rPr sz="1200" dirty="0">
                <a:solidFill>
                  <a:srgbClr val="FFFFFF"/>
                </a:solidFill>
                <a:latin typeface="Arial Unicode MS" panose="020B0604020202020204" charset="-122"/>
                <a:cs typeface="Arial Unicode MS" panose="020B0604020202020204" charset="-122"/>
              </a:rPr>
              <a:t>餐饮开放平台</a:t>
            </a:r>
            <a:endParaRPr sz="1200">
              <a:latin typeface="Arial Unicode MS" panose="020B0604020202020204" charset="-122"/>
              <a:cs typeface="Arial Unicode MS" panose="020B0604020202020204" charset="-122"/>
            </a:endParaRPr>
          </a:p>
        </p:txBody>
      </p:sp>
      <p:sp>
        <p:nvSpPr>
          <p:cNvPr id="22" name="object 22"/>
          <p:cNvSpPr txBox="1"/>
          <p:nvPr/>
        </p:nvSpPr>
        <p:spPr>
          <a:xfrm>
            <a:off x="5807459" y="2215035"/>
            <a:ext cx="121602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66675" algn="ctr">
              <a:lnSpc>
                <a:spcPct val="100000"/>
              </a:lnSpc>
            </a:pPr>
            <a:r>
              <a:rPr sz="1200" dirty="0">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sp>
        <p:nvSpPr>
          <p:cNvPr id="23" name="object 23"/>
          <p:cNvSpPr/>
          <p:nvPr/>
        </p:nvSpPr>
        <p:spPr>
          <a:xfrm>
            <a:off x="2007578" y="2391892"/>
            <a:ext cx="3731895" cy="220345"/>
          </a:xfrm>
          <a:custGeom>
            <a:avLst/>
            <a:gdLst/>
            <a:ahLst/>
            <a:cxnLst/>
            <a:rect l="l" t="t" r="r" b="b"/>
            <a:pathLst>
              <a:path w="3731895" h="220344">
                <a:moveTo>
                  <a:pt x="3731476" y="175577"/>
                </a:moveTo>
                <a:lnTo>
                  <a:pt x="76200" y="175577"/>
                </a:lnTo>
                <a:lnTo>
                  <a:pt x="76200" y="143827"/>
                </a:lnTo>
                <a:lnTo>
                  <a:pt x="12700" y="175577"/>
                </a:lnTo>
                <a:lnTo>
                  <a:pt x="0" y="181927"/>
                </a:lnTo>
                <a:lnTo>
                  <a:pt x="12700" y="188277"/>
                </a:lnTo>
                <a:lnTo>
                  <a:pt x="76200" y="220027"/>
                </a:lnTo>
                <a:lnTo>
                  <a:pt x="76200" y="188277"/>
                </a:lnTo>
                <a:lnTo>
                  <a:pt x="3731476" y="188277"/>
                </a:lnTo>
                <a:lnTo>
                  <a:pt x="3731476" y="175577"/>
                </a:lnTo>
                <a:close/>
              </a:path>
              <a:path w="3731895" h="220344">
                <a:moveTo>
                  <a:pt x="3731476" y="38100"/>
                </a:moveTo>
                <a:lnTo>
                  <a:pt x="3718776" y="31750"/>
                </a:lnTo>
                <a:lnTo>
                  <a:pt x="3655276" y="0"/>
                </a:lnTo>
                <a:lnTo>
                  <a:pt x="3655276" y="31750"/>
                </a:lnTo>
                <a:lnTo>
                  <a:pt x="0" y="31750"/>
                </a:lnTo>
                <a:lnTo>
                  <a:pt x="0" y="44450"/>
                </a:lnTo>
                <a:lnTo>
                  <a:pt x="3655276" y="44450"/>
                </a:lnTo>
                <a:lnTo>
                  <a:pt x="3655276" y="76200"/>
                </a:lnTo>
                <a:lnTo>
                  <a:pt x="3718776" y="44450"/>
                </a:lnTo>
                <a:lnTo>
                  <a:pt x="3731476" y="38100"/>
                </a:lnTo>
                <a:close/>
              </a:path>
            </a:pathLst>
          </a:custGeom>
          <a:solidFill>
            <a:srgbClr val="A6A6A6"/>
          </a:solidFill>
        </p:spPr>
        <p:txBody>
          <a:bodyPr wrap="square" lIns="0" tIns="0" rIns="0" bIns="0" rtlCol="0"/>
          <a:lstStyle/>
          <a:p/>
        </p:txBody>
      </p:sp>
      <p:sp>
        <p:nvSpPr>
          <p:cNvPr id="24" name="object 24"/>
          <p:cNvSpPr txBox="1"/>
          <p:nvPr/>
        </p:nvSpPr>
        <p:spPr>
          <a:xfrm>
            <a:off x="5418291" y="2789501"/>
            <a:ext cx="1968500" cy="360680"/>
          </a:xfrm>
          <a:prstGeom prst="rect">
            <a:avLst/>
          </a:prstGeom>
        </p:spPr>
        <p:txBody>
          <a:bodyPr vert="horz" wrap="square" lIns="0" tIns="12700" rIns="0" bIns="0" rtlCol="0">
            <a:spAutoFit/>
          </a:bodyPr>
          <a:lstStyle/>
          <a:p>
            <a:pPr marL="69850" marR="5080" indent="-69850">
              <a:lnSpc>
                <a:spcPct val="100000"/>
              </a:lnSpc>
              <a:spcBef>
                <a:spcPts val="100"/>
              </a:spcBef>
            </a:pPr>
            <a:r>
              <a:rPr sz="1100" dirty="0">
                <a:latin typeface="Arial Unicode MS" panose="020B0604020202020204" charset="-122"/>
                <a:cs typeface="Arial Unicode MS" panose="020B0604020202020204" charset="-122"/>
              </a:rPr>
              <a:t>已接入平台的商家包括餐行健、 天子星、天财商龙、客如云等</a:t>
            </a:r>
            <a:endParaRPr sz="1100">
              <a:latin typeface="Arial Unicode MS" panose="020B0604020202020204" charset="-122"/>
              <a:cs typeface="Arial Unicode MS" panose="020B0604020202020204" charset="-122"/>
            </a:endParaRPr>
          </a:p>
        </p:txBody>
      </p:sp>
      <p:sp>
        <p:nvSpPr>
          <p:cNvPr id="25" name="object 25"/>
          <p:cNvSpPr txBox="1"/>
          <p:nvPr/>
        </p:nvSpPr>
        <p:spPr>
          <a:xfrm>
            <a:off x="3067446" y="2640534"/>
            <a:ext cx="1689100" cy="360680"/>
          </a:xfrm>
          <a:prstGeom prst="rect">
            <a:avLst/>
          </a:prstGeom>
        </p:spPr>
        <p:txBody>
          <a:bodyPr vert="horz" wrap="square" lIns="0" tIns="12700" rIns="0" bIns="0" rtlCol="0">
            <a:spAutoFit/>
          </a:bodyPr>
          <a:lstStyle/>
          <a:p>
            <a:pPr marR="5080">
              <a:lnSpc>
                <a:spcPct val="100000"/>
              </a:lnSpc>
              <a:spcBef>
                <a:spcPts val="100"/>
              </a:spcBef>
            </a:pPr>
            <a:r>
              <a:rPr sz="1100" b="1" dirty="0">
                <a:latin typeface="Microsoft YaHei"/>
                <a:cs typeface="Microsoft YaHei"/>
              </a:rPr>
              <a:t>当前使用该平台无需付费， 但平台保留以后收费的权利</a:t>
            </a:r>
            <a:endParaRPr sz="1100">
              <a:latin typeface="Microsoft YaHei"/>
              <a:cs typeface="Microsoft YaHei"/>
            </a:endParaRPr>
          </a:p>
        </p:txBody>
      </p:sp>
      <p:sp>
        <p:nvSpPr>
          <p:cNvPr id="26" name="object 26"/>
          <p:cNvSpPr txBox="1"/>
          <p:nvPr/>
        </p:nvSpPr>
        <p:spPr>
          <a:xfrm>
            <a:off x="776696" y="3763048"/>
            <a:ext cx="1216025" cy="516255"/>
          </a:xfrm>
          <a:prstGeom prst="rect">
            <a:avLst/>
          </a:prstGeom>
          <a:solidFill>
            <a:srgbClr val="ADB4B7"/>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335915">
              <a:lnSpc>
                <a:spcPct val="100000"/>
              </a:lnSpc>
            </a:pPr>
            <a:r>
              <a:rPr sz="1200" dirty="0">
                <a:solidFill>
                  <a:srgbClr val="FFFFFF"/>
                </a:solidFill>
                <a:latin typeface="Arial Unicode MS" panose="020B0604020202020204" charset="-122"/>
                <a:cs typeface="Arial Unicode MS" panose="020B0604020202020204" charset="-122"/>
              </a:rPr>
              <a:t>快驴进货</a:t>
            </a:r>
            <a:endParaRPr sz="1200">
              <a:latin typeface="Arial Unicode MS" panose="020B0604020202020204" charset="-122"/>
              <a:cs typeface="Arial Unicode MS" panose="020B0604020202020204" charset="-122"/>
            </a:endParaRPr>
          </a:p>
        </p:txBody>
      </p:sp>
      <p:sp>
        <p:nvSpPr>
          <p:cNvPr id="27" name="object 27"/>
          <p:cNvSpPr txBox="1"/>
          <p:nvPr/>
        </p:nvSpPr>
        <p:spPr>
          <a:xfrm>
            <a:off x="5807459" y="3742823"/>
            <a:ext cx="121602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66675" algn="ctr">
              <a:lnSpc>
                <a:spcPct val="100000"/>
              </a:lnSpc>
            </a:pPr>
            <a:r>
              <a:rPr sz="1200" dirty="0">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sp>
        <p:nvSpPr>
          <p:cNvPr id="28" name="object 28"/>
          <p:cNvSpPr/>
          <p:nvPr/>
        </p:nvSpPr>
        <p:spPr>
          <a:xfrm>
            <a:off x="1990801" y="3889438"/>
            <a:ext cx="3748404" cy="220345"/>
          </a:xfrm>
          <a:custGeom>
            <a:avLst/>
            <a:gdLst/>
            <a:ahLst/>
            <a:cxnLst/>
            <a:rect l="l" t="t" r="r" b="b"/>
            <a:pathLst>
              <a:path w="3748404" h="220345">
                <a:moveTo>
                  <a:pt x="3731476" y="175564"/>
                </a:moveTo>
                <a:lnTo>
                  <a:pt x="76200" y="175564"/>
                </a:lnTo>
                <a:lnTo>
                  <a:pt x="76200" y="143814"/>
                </a:lnTo>
                <a:lnTo>
                  <a:pt x="12700" y="175564"/>
                </a:lnTo>
                <a:lnTo>
                  <a:pt x="0" y="181914"/>
                </a:lnTo>
                <a:lnTo>
                  <a:pt x="12700" y="188264"/>
                </a:lnTo>
                <a:lnTo>
                  <a:pt x="76200" y="220014"/>
                </a:lnTo>
                <a:lnTo>
                  <a:pt x="76200" y="188264"/>
                </a:lnTo>
                <a:lnTo>
                  <a:pt x="3731476" y="188264"/>
                </a:lnTo>
                <a:lnTo>
                  <a:pt x="3731476" y="175564"/>
                </a:lnTo>
                <a:close/>
              </a:path>
              <a:path w="3748404" h="220345">
                <a:moveTo>
                  <a:pt x="3748252" y="38100"/>
                </a:moveTo>
                <a:lnTo>
                  <a:pt x="3735552" y="31750"/>
                </a:lnTo>
                <a:lnTo>
                  <a:pt x="3672052" y="0"/>
                </a:lnTo>
                <a:lnTo>
                  <a:pt x="3672052" y="31750"/>
                </a:lnTo>
                <a:lnTo>
                  <a:pt x="16776" y="31750"/>
                </a:lnTo>
                <a:lnTo>
                  <a:pt x="16776" y="44450"/>
                </a:lnTo>
                <a:lnTo>
                  <a:pt x="3672052" y="44450"/>
                </a:lnTo>
                <a:lnTo>
                  <a:pt x="3672052" y="76200"/>
                </a:lnTo>
                <a:lnTo>
                  <a:pt x="3735552" y="44450"/>
                </a:lnTo>
                <a:lnTo>
                  <a:pt x="3748252" y="38100"/>
                </a:lnTo>
                <a:close/>
              </a:path>
            </a:pathLst>
          </a:custGeom>
          <a:solidFill>
            <a:srgbClr val="A6A6A6"/>
          </a:solidFill>
        </p:spPr>
        <p:txBody>
          <a:bodyPr wrap="square" lIns="0" tIns="0" rIns="0" bIns="0" rtlCol="0"/>
          <a:lstStyle/>
          <a:p/>
        </p:txBody>
      </p:sp>
      <p:sp>
        <p:nvSpPr>
          <p:cNvPr id="29" name="object 29"/>
          <p:cNvSpPr txBox="1"/>
          <p:nvPr/>
        </p:nvSpPr>
        <p:spPr>
          <a:xfrm>
            <a:off x="421939" y="4451943"/>
            <a:ext cx="1860550" cy="193040"/>
          </a:xfrm>
          <a:prstGeom prst="rect">
            <a:avLst/>
          </a:prstGeom>
        </p:spPr>
        <p:txBody>
          <a:bodyPr vert="horz" wrap="square" lIns="0" tIns="12700" rIns="0" bIns="0" rtlCol="0">
            <a:spAutoFit/>
          </a:bodyPr>
          <a:lstStyle/>
          <a:p>
            <a:pPr>
              <a:lnSpc>
                <a:spcPct val="100000"/>
              </a:lnSpc>
              <a:spcBef>
                <a:spcPts val="100"/>
              </a:spcBef>
            </a:pPr>
            <a:r>
              <a:rPr sz="1100" dirty="0">
                <a:latin typeface="Arial Unicode MS" panose="020B0604020202020204" charset="-122"/>
                <a:cs typeface="Arial Unicode MS" panose="020B0604020202020204" charset="-122"/>
              </a:rPr>
              <a:t>已覆盖</a:t>
            </a:r>
            <a:r>
              <a:rPr sz="1100" b="1" spc="-75" dirty="0">
                <a:solidFill>
                  <a:srgbClr val="970201"/>
                </a:solidFill>
                <a:latin typeface="Microsoft YaHei"/>
                <a:cs typeface="Microsoft YaHei"/>
              </a:rPr>
              <a:t>2</a:t>
            </a:r>
            <a:r>
              <a:rPr sz="1100" b="1" spc="-70" dirty="0">
                <a:solidFill>
                  <a:srgbClr val="970201"/>
                </a:solidFill>
                <a:latin typeface="Microsoft YaHei"/>
                <a:cs typeface="Microsoft YaHei"/>
              </a:rPr>
              <a:t>0</a:t>
            </a:r>
            <a:r>
              <a:rPr sz="1100" b="1" dirty="0">
                <a:solidFill>
                  <a:srgbClr val="970201"/>
                </a:solidFill>
                <a:latin typeface="Microsoft YaHei"/>
                <a:cs typeface="Microsoft YaHei"/>
              </a:rPr>
              <a:t>余个</a:t>
            </a:r>
            <a:r>
              <a:rPr sz="1100" dirty="0">
                <a:latin typeface="Arial Unicode MS" panose="020B0604020202020204" charset="-122"/>
                <a:cs typeface="Arial Unicode MS" panose="020B0604020202020204" charset="-122"/>
              </a:rPr>
              <a:t>省、</a:t>
            </a:r>
            <a:r>
              <a:rPr sz="1100" b="1" spc="-75" dirty="0">
                <a:solidFill>
                  <a:srgbClr val="970201"/>
                </a:solidFill>
                <a:latin typeface="Microsoft YaHei"/>
                <a:cs typeface="Microsoft YaHei"/>
              </a:rPr>
              <a:t>4</a:t>
            </a:r>
            <a:r>
              <a:rPr sz="1100" b="1" spc="-70" dirty="0">
                <a:solidFill>
                  <a:srgbClr val="970201"/>
                </a:solidFill>
                <a:latin typeface="Microsoft YaHei"/>
                <a:cs typeface="Microsoft YaHei"/>
              </a:rPr>
              <a:t>0</a:t>
            </a:r>
            <a:r>
              <a:rPr sz="1100" b="1" dirty="0">
                <a:solidFill>
                  <a:srgbClr val="970201"/>
                </a:solidFill>
                <a:latin typeface="Microsoft YaHei"/>
                <a:cs typeface="Microsoft YaHei"/>
              </a:rPr>
              <a:t>余座</a:t>
            </a:r>
            <a:r>
              <a:rPr sz="1100" dirty="0">
                <a:latin typeface="Arial Unicode MS" panose="020B0604020202020204" charset="-122"/>
                <a:cs typeface="Arial Unicode MS" panose="020B0604020202020204" charset="-122"/>
              </a:rPr>
              <a:t>城市</a:t>
            </a:r>
            <a:endParaRPr sz="1100">
              <a:latin typeface="Arial Unicode MS" panose="020B0604020202020204" charset="-122"/>
              <a:cs typeface="Arial Unicode MS" panose="020B0604020202020204" charset="-122"/>
            </a:endParaRPr>
          </a:p>
        </p:txBody>
      </p:sp>
      <p:sp>
        <p:nvSpPr>
          <p:cNvPr id="30" name="object 30"/>
          <p:cNvSpPr txBox="1"/>
          <p:nvPr/>
        </p:nvSpPr>
        <p:spPr>
          <a:xfrm>
            <a:off x="2279825" y="3402101"/>
            <a:ext cx="3249930" cy="895985"/>
          </a:xfrm>
          <a:prstGeom prst="rect">
            <a:avLst/>
          </a:prstGeom>
        </p:spPr>
        <p:txBody>
          <a:bodyPr vert="horz" wrap="square" lIns="0" tIns="12700" rIns="0" bIns="0" rtlCol="0">
            <a:spAutoFit/>
          </a:bodyPr>
          <a:lstStyle/>
          <a:p>
            <a:pPr marR="5080" algn="just">
              <a:lnSpc>
                <a:spcPct val="100000"/>
              </a:lnSpc>
              <a:spcBef>
                <a:spcPts val="100"/>
              </a:spcBef>
            </a:pPr>
            <a:r>
              <a:rPr sz="1100" dirty="0">
                <a:latin typeface="Arial Unicode MS" panose="020B0604020202020204" charset="-122"/>
                <a:cs typeface="Arial Unicode MS" panose="020B0604020202020204" charset="-122"/>
              </a:rPr>
              <a:t>提供食材、调料、酒水和餐厨用品等产品，帮助商家 以更低成本（可为商户降低约</a:t>
            </a:r>
            <a:r>
              <a:rPr sz="1100" b="1" spc="-175" dirty="0">
                <a:solidFill>
                  <a:srgbClr val="970201"/>
                </a:solidFill>
                <a:latin typeface="Microsoft YaHei"/>
                <a:cs typeface="Microsoft YaHei"/>
              </a:rPr>
              <a:t>5%-10</a:t>
            </a:r>
            <a:r>
              <a:rPr sz="1100" b="1" spc="-240" dirty="0">
                <a:solidFill>
                  <a:srgbClr val="970201"/>
                </a:solidFill>
                <a:latin typeface="Microsoft YaHei"/>
                <a:cs typeface="Microsoft YaHei"/>
              </a:rPr>
              <a:t>%</a:t>
            </a:r>
            <a:r>
              <a:rPr sz="1100" dirty="0">
                <a:latin typeface="Arial Unicode MS" panose="020B0604020202020204" charset="-122"/>
                <a:cs typeface="Arial Unicode MS" panose="020B0604020202020204" charset="-122"/>
              </a:rPr>
              <a:t>的成本）、更高 效率的方式获取所需商品</a:t>
            </a:r>
            <a:endParaRPr sz="1100">
              <a:latin typeface="Arial Unicode MS" panose="020B0604020202020204" charset="-122"/>
              <a:cs typeface="Arial Unicode MS" panose="020B0604020202020204" charset="-122"/>
            </a:endParaRPr>
          </a:p>
          <a:p>
            <a:pPr>
              <a:lnSpc>
                <a:spcPct val="100000"/>
              </a:lnSpc>
            </a:pPr>
            <a:endParaRPr sz="900">
              <a:latin typeface="Arial Unicode MS" panose="020B0604020202020204" charset="-122"/>
              <a:cs typeface="Arial Unicode MS" panose="020B0604020202020204" charset="-122"/>
            </a:endParaRPr>
          </a:p>
          <a:p>
            <a:pPr marL="1905" algn="ctr">
              <a:lnSpc>
                <a:spcPct val="100000"/>
              </a:lnSpc>
            </a:pPr>
            <a:r>
              <a:rPr sz="1100" b="1" dirty="0">
                <a:latin typeface="Microsoft YaHei"/>
                <a:cs typeface="Microsoft YaHei"/>
              </a:rPr>
              <a:t>支付商品费用</a:t>
            </a:r>
            <a:endParaRPr sz="1100">
              <a:latin typeface="Microsoft YaHei"/>
              <a:cs typeface="Microsoft YaHei"/>
            </a:endParaRPr>
          </a:p>
        </p:txBody>
      </p:sp>
      <p:sp>
        <p:nvSpPr>
          <p:cNvPr id="31" name="object 31"/>
          <p:cNvSpPr txBox="1"/>
          <p:nvPr/>
        </p:nvSpPr>
        <p:spPr>
          <a:xfrm>
            <a:off x="2279825" y="5028071"/>
            <a:ext cx="3232150" cy="360680"/>
          </a:xfrm>
          <a:prstGeom prst="rect">
            <a:avLst/>
          </a:prstGeom>
        </p:spPr>
        <p:txBody>
          <a:bodyPr vert="horz" wrap="square" lIns="0" tIns="12700" rIns="0" bIns="0" rtlCol="0">
            <a:spAutoFit/>
          </a:bodyPr>
          <a:lstStyle/>
          <a:p>
            <a:pPr marR="5080">
              <a:lnSpc>
                <a:spcPct val="100000"/>
              </a:lnSpc>
              <a:spcBef>
                <a:spcPts val="100"/>
              </a:spcBef>
            </a:pPr>
            <a:r>
              <a:rPr sz="1100" dirty="0">
                <a:latin typeface="Arial Unicode MS" panose="020B0604020202020204" charset="-122"/>
                <a:cs typeface="Arial Unicode MS" panose="020B0604020202020204" charset="-122"/>
              </a:rPr>
              <a:t>可提供两种金融产品：</a:t>
            </a:r>
            <a:r>
              <a:rPr sz="1100" b="1" dirty="0">
                <a:latin typeface="Microsoft YaHei"/>
                <a:cs typeface="Microsoft YaHei"/>
              </a:rPr>
              <a:t>极速贷</a:t>
            </a:r>
            <a:r>
              <a:rPr sz="1100" dirty="0">
                <a:latin typeface="Arial Unicode MS" panose="020B0604020202020204" charset="-122"/>
                <a:cs typeface="Arial Unicode MS" panose="020B0604020202020204" charset="-122"/>
              </a:rPr>
              <a:t>（最高额度</a:t>
            </a:r>
            <a:r>
              <a:rPr sz="1100" spc="-40" dirty="0">
                <a:latin typeface="Arial Unicode MS" panose="020B0604020202020204" charset="-122"/>
                <a:cs typeface="Arial Unicode MS" panose="020B0604020202020204" charset="-122"/>
              </a:rPr>
              <a:t>1</a:t>
            </a:r>
            <a:r>
              <a:rPr sz="1100" spc="-45" dirty="0">
                <a:latin typeface="Arial Unicode MS" panose="020B0604020202020204" charset="-122"/>
                <a:cs typeface="Arial Unicode MS" panose="020B0604020202020204" charset="-122"/>
              </a:rPr>
              <a:t>5</a:t>
            </a:r>
            <a:r>
              <a:rPr sz="1100" dirty="0">
                <a:latin typeface="Arial Unicode MS" panose="020B0604020202020204" charset="-122"/>
                <a:cs typeface="Arial Unicode MS" panose="020B0604020202020204" charset="-122"/>
              </a:rPr>
              <a:t>万元，最 快</a:t>
            </a:r>
            <a:r>
              <a:rPr sz="1100" spc="-40" dirty="0">
                <a:latin typeface="Arial Unicode MS" panose="020B0604020202020204" charset="-122"/>
                <a:cs typeface="Arial Unicode MS" panose="020B0604020202020204" charset="-122"/>
              </a:rPr>
              <a:t>2</a:t>
            </a:r>
            <a:r>
              <a:rPr sz="1100" dirty="0">
                <a:latin typeface="Arial Unicode MS" panose="020B0604020202020204" charset="-122"/>
                <a:cs typeface="Arial Unicode MS" panose="020B0604020202020204" charset="-122"/>
              </a:rPr>
              <a:t>小时到账）和</a:t>
            </a:r>
            <a:r>
              <a:rPr sz="1100" b="1" dirty="0">
                <a:latin typeface="Microsoft YaHei"/>
                <a:cs typeface="Microsoft YaHei"/>
              </a:rPr>
              <a:t>经营贷</a:t>
            </a:r>
            <a:r>
              <a:rPr sz="1100" dirty="0">
                <a:latin typeface="Arial Unicode MS" panose="020B0604020202020204" charset="-122"/>
                <a:cs typeface="Arial Unicode MS" panose="020B0604020202020204" charset="-122"/>
              </a:rPr>
              <a:t>（最高额度</a:t>
            </a:r>
            <a:r>
              <a:rPr sz="1100" spc="-45" dirty="0">
                <a:latin typeface="Arial Unicode MS" panose="020B0604020202020204" charset="-122"/>
                <a:cs typeface="Arial Unicode MS" panose="020B0604020202020204" charset="-122"/>
              </a:rPr>
              <a:t>100</a:t>
            </a:r>
            <a:r>
              <a:rPr sz="1100" dirty="0">
                <a:latin typeface="Arial Unicode MS" panose="020B0604020202020204" charset="-122"/>
                <a:cs typeface="Arial Unicode MS" panose="020B0604020202020204" charset="-122"/>
              </a:rPr>
              <a:t>万元）</a:t>
            </a:r>
            <a:endParaRPr sz="1100">
              <a:latin typeface="Arial Unicode MS" panose="020B0604020202020204" charset="-122"/>
              <a:cs typeface="Arial Unicode MS" panose="020B0604020202020204" charset="-122"/>
            </a:endParaRPr>
          </a:p>
        </p:txBody>
      </p:sp>
      <p:sp>
        <p:nvSpPr>
          <p:cNvPr id="32" name="object 32"/>
          <p:cNvSpPr txBox="1"/>
          <p:nvPr/>
        </p:nvSpPr>
        <p:spPr>
          <a:xfrm>
            <a:off x="776696" y="5206174"/>
            <a:ext cx="1216025" cy="516255"/>
          </a:xfrm>
          <a:prstGeom prst="rect">
            <a:avLst/>
          </a:prstGeom>
          <a:solidFill>
            <a:srgbClr val="ADB4B7"/>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335915">
              <a:lnSpc>
                <a:spcPct val="100000"/>
              </a:lnSpc>
            </a:pPr>
            <a:r>
              <a:rPr sz="1200" dirty="0">
                <a:solidFill>
                  <a:srgbClr val="FFFFFF"/>
                </a:solidFill>
                <a:latin typeface="Arial Unicode MS" panose="020B0604020202020204" charset="-122"/>
                <a:cs typeface="Arial Unicode MS" panose="020B0604020202020204" charset="-122"/>
              </a:rPr>
              <a:t>美团小贷</a:t>
            </a:r>
            <a:endParaRPr sz="1200">
              <a:latin typeface="Arial Unicode MS" panose="020B0604020202020204" charset="-122"/>
              <a:cs typeface="Arial Unicode MS" panose="020B0604020202020204" charset="-122"/>
            </a:endParaRPr>
          </a:p>
        </p:txBody>
      </p:sp>
      <p:sp>
        <p:nvSpPr>
          <p:cNvPr id="33" name="object 33"/>
          <p:cNvSpPr txBox="1"/>
          <p:nvPr/>
        </p:nvSpPr>
        <p:spPr>
          <a:xfrm>
            <a:off x="5807459" y="5185948"/>
            <a:ext cx="1216025" cy="516255"/>
          </a:xfrm>
          <a:prstGeom prst="rect">
            <a:avLst/>
          </a:prstGeom>
          <a:solidFill>
            <a:srgbClr val="EFEFF1"/>
          </a:solidFill>
        </p:spPr>
        <p:txBody>
          <a:bodyPr vert="horz" wrap="square" lIns="0" tIns="2540" rIns="0" bIns="0" rtlCol="0">
            <a:spAutoFit/>
          </a:bodyPr>
          <a:lstStyle/>
          <a:p>
            <a:pPr>
              <a:lnSpc>
                <a:spcPct val="100000"/>
              </a:lnSpc>
              <a:spcBef>
                <a:spcPts val="20"/>
              </a:spcBef>
            </a:pPr>
            <a:endParaRPr sz="1100">
              <a:latin typeface="Times New Roman" panose="02020603050405020304"/>
              <a:cs typeface="Times New Roman" panose="02020603050405020304"/>
            </a:endParaRPr>
          </a:p>
          <a:p>
            <a:pPr marL="66675" algn="ctr">
              <a:lnSpc>
                <a:spcPct val="100000"/>
              </a:lnSpc>
            </a:pPr>
            <a:r>
              <a:rPr sz="1200" dirty="0">
                <a:latin typeface="Arial Unicode MS" panose="020B0604020202020204" charset="-122"/>
                <a:cs typeface="Arial Unicode MS" panose="020B0604020202020204" charset="-122"/>
              </a:rPr>
              <a:t>商家</a:t>
            </a:r>
            <a:endParaRPr sz="1200">
              <a:latin typeface="Arial Unicode MS" panose="020B0604020202020204" charset="-122"/>
              <a:cs typeface="Arial Unicode MS" panose="020B0604020202020204" charset="-122"/>
            </a:endParaRPr>
          </a:p>
        </p:txBody>
      </p:sp>
      <p:sp>
        <p:nvSpPr>
          <p:cNvPr id="34" name="object 34"/>
          <p:cNvSpPr/>
          <p:nvPr/>
        </p:nvSpPr>
        <p:spPr>
          <a:xfrm>
            <a:off x="1990801" y="5362803"/>
            <a:ext cx="3748404" cy="220345"/>
          </a:xfrm>
          <a:custGeom>
            <a:avLst/>
            <a:gdLst/>
            <a:ahLst/>
            <a:cxnLst/>
            <a:rect l="l" t="t" r="r" b="b"/>
            <a:pathLst>
              <a:path w="3748404" h="220345">
                <a:moveTo>
                  <a:pt x="3731476" y="175577"/>
                </a:moveTo>
                <a:lnTo>
                  <a:pt x="76200" y="175577"/>
                </a:lnTo>
                <a:lnTo>
                  <a:pt x="76200" y="143827"/>
                </a:lnTo>
                <a:lnTo>
                  <a:pt x="12700" y="175577"/>
                </a:lnTo>
                <a:lnTo>
                  <a:pt x="0" y="181927"/>
                </a:lnTo>
                <a:lnTo>
                  <a:pt x="12700" y="188277"/>
                </a:lnTo>
                <a:lnTo>
                  <a:pt x="76200" y="220027"/>
                </a:lnTo>
                <a:lnTo>
                  <a:pt x="76200" y="188277"/>
                </a:lnTo>
                <a:lnTo>
                  <a:pt x="3731476" y="188277"/>
                </a:lnTo>
                <a:lnTo>
                  <a:pt x="3731476" y="175577"/>
                </a:lnTo>
                <a:close/>
              </a:path>
              <a:path w="3748404" h="220345">
                <a:moveTo>
                  <a:pt x="3748252" y="38100"/>
                </a:moveTo>
                <a:lnTo>
                  <a:pt x="3735552" y="31750"/>
                </a:lnTo>
                <a:lnTo>
                  <a:pt x="3672052" y="0"/>
                </a:lnTo>
                <a:lnTo>
                  <a:pt x="3672052" y="31750"/>
                </a:lnTo>
                <a:lnTo>
                  <a:pt x="16776" y="31750"/>
                </a:lnTo>
                <a:lnTo>
                  <a:pt x="16776" y="44450"/>
                </a:lnTo>
                <a:lnTo>
                  <a:pt x="3672052" y="44450"/>
                </a:lnTo>
                <a:lnTo>
                  <a:pt x="3672052" y="76200"/>
                </a:lnTo>
                <a:lnTo>
                  <a:pt x="3735552" y="44450"/>
                </a:lnTo>
                <a:lnTo>
                  <a:pt x="3748252" y="38100"/>
                </a:lnTo>
                <a:close/>
              </a:path>
            </a:pathLst>
          </a:custGeom>
          <a:solidFill>
            <a:srgbClr val="A6A6A6"/>
          </a:solidFill>
        </p:spPr>
        <p:txBody>
          <a:bodyPr wrap="square" lIns="0" tIns="0" rIns="0" bIns="0" rtlCol="0"/>
          <a:lstStyle/>
          <a:p/>
        </p:txBody>
      </p:sp>
      <p:sp>
        <p:nvSpPr>
          <p:cNvPr id="35" name="object 35"/>
          <p:cNvSpPr txBox="1"/>
          <p:nvPr/>
        </p:nvSpPr>
        <p:spPr>
          <a:xfrm>
            <a:off x="5671299" y="5826735"/>
            <a:ext cx="1409700" cy="193040"/>
          </a:xfrm>
          <a:prstGeom prst="rect">
            <a:avLst/>
          </a:prstGeom>
        </p:spPr>
        <p:txBody>
          <a:bodyPr vert="horz" wrap="square" lIns="0" tIns="12700" rIns="0" bIns="0" rtlCol="0">
            <a:spAutoFit/>
          </a:bodyPr>
          <a:lstStyle/>
          <a:p>
            <a:pPr>
              <a:lnSpc>
                <a:spcPct val="100000"/>
              </a:lnSpc>
              <a:spcBef>
                <a:spcPts val="100"/>
              </a:spcBef>
            </a:pPr>
            <a:r>
              <a:rPr sz="1100" dirty="0">
                <a:latin typeface="Arial Unicode MS" panose="020B0604020202020204" charset="-122"/>
                <a:cs typeface="Arial Unicode MS" panose="020B0604020202020204" charset="-122"/>
              </a:rPr>
              <a:t>主要为中小微餐饮企业</a:t>
            </a:r>
            <a:endParaRPr sz="1100">
              <a:latin typeface="Arial Unicode MS" panose="020B0604020202020204" charset="-122"/>
              <a:cs typeface="Arial Unicode MS" panose="020B0604020202020204" charset="-122"/>
            </a:endParaRPr>
          </a:p>
        </p:txBody>
      </p:sp>
      <p:sp>
        <p:nvSpPr>
          <p:cNvPr id="39" name="object 39"/>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40" name="object 40"/>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36" name="object 36"/>
          <p:cNvSpPr txBox="1"/>
          <p:nvPr/>
        </p:nvSpPr>
        <p:spPr>
          <a:xfrm>
            <a:off x="3480032" y="5597642"/>
            <a:ext cx="850900" cy="193040"/>
          </a:xfrm>
          <a:prstGeom prst="rect">
            <a:avLst/>
          </a:prstGeom>
        </p:spPr>
        <p:txBody>
          <a:bodyPr vert="horz" wrap="square" lIns="0" tIns="12700" rIns="0" bIns="0" rtlCol="0">
            <a:spAutoFit/>
          </a:bodyPr>
          <a:lstStyle/>
          <a:p>
            <a:pPr>
              <a:lnSpc>
                <a:spcPct val="100000"/>
              </a:lnSpc>
              <a:spcBef>
                <a:spcPts val="100"/>
              </a:spcBef>
            </a:pPr>
            <a:r>
              <a:rPr sz="1100" b="1" dirty="0">
                <a:latin typeface="Microsoft YaHei"/>
                <a:cs typeface="Microsoft YaHei"/>
              </a:rPr>
              <a:t>支付利息费用</a:t>
            </a:r>
            <a:endParaRPr sz="1100">
              <a:latin typeface="Microsoft YaHei"/>
              <a:cs typeface="Microsoft YaHei"/>
            </a:endParaRPr>
          </a:p>
        </p:txBody>
      </p:sp>
      <p:sp>
        <p:nvSpPr>
          <p:cNvPr id="37" name="object 37"/>
          <p:cNvSpPr txBox="1"/>
          <p:nvPr/>
        </p:nvSpPr>
        <p:spPr>
          <a:xfrm>
            <a:off x="5682010" y="4384075"/>
            <a:ext cx="1409700" cy="193040"/>
          </a:xfrm>
          <a:prstGeom prst="rect">
            <a:avLst/>
          </a:prstGeom>
        </p:spPr>
        <p:txBody>
          <a:bodyPr vert="horz" wrap="square" lIns="0" tIns="12700" rIns="0" bIns="0" rtlCol="0">
            <a:spAutoFit/>
          </a:bodyPr>
          <a:lstStyle/>
          <a:p>
            <a:pPr>
              <a:lnSpc>
                <a:spcPct val="100000"/>
              </a:lnSpc>
              <a:spcBef>
                <a:spcPts val="100"/>
              </a:spcBef>
            </a:pPr>
            <a:r>
              <a:rPr sz="1100" b="1" dirty="0">
                <a:solidFill>
                  <a:srgbClr val="970201"/>
                </a:solidFill>
                <a:latin typeface="Microsoft YaHei"/>
                <a:cs typeface="Microsoft YaHei"/>
              </a:rPr>
              <a:t>数百万</a:t>
            </a:r>
            <a:r>
              <a:rPr sz="1100" dirty="0">
                <a:latin typeface="Arial Unicode MS" panose="020B0604020202020204" charset="-122"/>
                <a:cs typeface="Arial Unicode MS" panose="020B0604020202020204" charset="-122"/>
              </a:rPr>
              <a:t>商家使用该平台</a:t>
            </a:r>
            <a:endParaRPr sz="1100">
              <a:latin typeface="Arial Unicode MS" panose="020B0604020202020204" charset="-122"/>
              <a:cs typeface="Arial Unicode MS" panose="020B0604020202020204" charset="-122"/>
            </a:endParaRPr>
          </a:p>
        </p:txBody>
      </p:sp>
      <p:sp>
        <p:nvSpPr>
          <p:cNvPr id="38" name="object 38"/>
          <p:cNvSpPr txBox="1"/>
          <p:nvPr/>
        </p:nvSpPr>
        <p:spPr>
          <a:xfrm>
            <a:off x="584373" y="5710150"/>
            <a:ext cx="1562100" cy="528320"/>
          </a:xfrm>
          <a:prstGeom prst="rect">
            <a:avLst/>
          </a:prstGeom>
        </p:spPr>
        <p:txBody>
          <a:bodyPr vert="horz" wrap="square" lIns="0" tIns="12700" rIns="0" bIns="0" rtlCol="0">
            <a:spAutoFit/>
          </a:bodyPr>
          <a:lstStyle/>
          <a:p>
            <a:pPr marR="5080" algn="just">
              <a:lnSpc>
                <a:spcPct val="100000"/>
              </a:lnSpc>
              <a:spcBef>
                <a:spcPts val="100"/>
              </a:spcBef>
            </a:pPr>
            <a:r>
              <a:rPr sz="1100" spc="-40" dirty="0">
                <a:latin typeface="Arial Unicode MS" panose="020B0604020202020204" charset="-122"/>
                <a:cs typeface="Arial Unicode MS" panose="020B0604020202020204" charset="-122"/>
              </a:rPr>
              <a:t>202</a:t>
            </a:r>
            <a:r>
              <a:rPr sz="1100" spc="-55" dirty="0">
                <a:latin typeface="Arial Unicode MS" panose="020B0604020202020204" charset="-122"/>
                <a:cs typeface="Arial Unicode MS" panose="020B0604020202020204" charset="-122"/>
              </a:rPr>
              <a:t>0</a:t>
            </a:r>
            <a:r>
              <a:rPr sz="1100" dirty="0">
                <a:latin typeface="Arial Unicode MS" panose="020B0604020202020204" charset="-122"/>
                <a:cs typeface="Arial Unicode MS" panose="020B0604020202020204" charset="-122"/>
              </a:rPr>
              <a:t>年，美团小贷的贷款 业务被判违法，此裁决将 极大影响该产品的口碑</a:t>
            </a:r>
            <a:endParaRPr sz="1100">
              <a:latin typeface="Arial Unicode MS" panose="020B0604020202020204" charset="-122"/>
              <a:cs typeface="Arial Unicode MS" panose="020B0604020202020204" charset="-122"/>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27</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 name="object 5"/>
          <p:cNvSpPr txBox="1">
            <a:spLocks noGrp="1"/>
          </p:cNvSpPr>
          <p:nvPr>
            <p:ph type="title"/>
          </p:nvPr>
        </p:nvSpPr>
        <p:spPr>
          <a:xfrm>
            <a:off x="312740" y="69472"/>
            <a:ext cx="53670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——新业务及其他（</a:t>
            </a:r>
            <a:r>
              <a:rPr spc="-145" dirty="0"/>
              <a:t>3/</a:t>
            </a:r>
            <a:r>
              <a:rPr spc="-160" dirty="0"/>
              <a:t>4</a:t>
            </a:r>
            <a:r>
              <a:rPr dirty="0"/>
              <a:t>）</a:t>
            </a:r>
            <a:endParaRPr dirty="0"/>
          </a:p>
        </p:txBody>
      </p:sp>
      <p:sp>
        <p:nvSpPr>
          <p:cNvPr id="6" name="object 6"/>
          <p:cNvSpPr txBox="1"/>
          <p:nvPr/>
        </p:nvSpPr>
        <p:spPr>
          <a:xfrm>
            <a:off x="313033" y="432336"/>
            <a:ext cx="11359515" cy="105537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美团在</a:t>
            </a:r>
            <a:r>
              <a:rPr sz="2000" spc="-204" dirty="0">
                <a:solidFill>
                  <a:srgbClr val="9A0000"/>
                </a:solidFill>
                <a:latin typeface="Arial Unicode MS" panose="020B0604020202020204" charset="-122"/>
                <a:cs typeface="Arial Unicode MS" panose="020B0604020202020204" charset="-122"/>
              </a:rPr>
              <a:t>C端的新业务布局主要包括美团闪购、生鲜零售、共享单车、网约车、共享充电宝等服务，这些 新业务可为美团带来新的流量，未来将成为美团新的盈利增长点</a:t>
            </a:r>
            <a:endParaRPr sz="2000">
              <a:latin typeface="Arial Unicode MS" panose="020B0604020202020204" charset="-122"/>
              <a:cs typeface="Arial Unicode MS" panose="020B0604020202020204" charset="-122"/>
            </a:endParaRPr>
          </a:p>
          <a:p>
            <a:pPr marL="82550">
              <a:lnSpc>
                <a:spcPct val="100000"/>
              </a:lnSpc>
              <a:spcBef>
                <a:spcPts val="1840"/>
              </a:spcBef>
            </a:pPr>
            <a:r>
              <a:rPr sz="1400" b="1" dirty="0">
                <a:latin typeface="Microsoft YaHei"/>
                <a:cs typeface="Microsoft YaHei"/>
              </a:rPr>
              <a:t>美团新业务</a:t>
            </a:r>
            <a:r>
              <a:rPr sz="1400" b="1" spc="-100" dirty="0">
                <a:latin typeface="Microsoft YaHei"/>
                <a:cs typeface="Microsoft YaHei"/>
              </a:rPr>
              <a:t>——C</a:t>
            </a:r>
            <a:r>
              <a:rPr sz="1400" b="1" dirty="0">
                <a:latin typeface="Microsoft YaHei"/>
                <a:cs typeface="Microsoft YaHei"/>
              </a:rPr>
              <a:t>端主要业务布局概况</a:t>
            </a:r>
            <a:endParaRPr sz="1400">
              <a:latin typeface="Microsoft YaHei"/>
              <a:cs typeface="Microsoft YaHei"/>
            </a:endParaRPr>
          </a:p>
        </p:txBody>
      </p:sp>
      <p:sp>
        <p:nvSpPr>
          <p:cNvPr id="7" name="object 7"/>
          <p:cNvSpPr txBox="1"/>
          <p:nvPr/>
        </p:nvSpPr>
        <p:spPr>
          <a:xfrm>
            <a:off x="335778" y="6379500"/>
            <a:ext cx="17018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来源：头豹研究院编辑整理</a:t>
            </a:r>
            <a:endParaRPr sz="1100">
              <a:latin typeface="Arial Unicode MS" panose="020B0604020202020204" charset="-122"/>
              <a:cs typeface="Arial Unicode MS" panose="020B0604020202020204" charset="-122"/>
            </a:endParaRPr>
          </a:p>
        </p:txBody>
      </p:sp>
      <p:sp>
        <p:nvSpPr>
          <p:cNvPr id="8" name="object 8"/>
          <p:cNvSpPr/>
          <p:nvPr/>
        </p:nvSpPr>
        <p:spPr>
          <a:xfrm>
            <a:off x="335360" y="1521919"/>
            <a:ext cx="11408410" cy="0"/>
          </a:xfrm>
          <a:custGeom>
            <a:avLst/>
            <a:gdLst/>
            <a:ahLst/>
            <a:cxnLst/>
            <a:rect l="l" t="t" r="r" b="b"/>
            <a:pathLst>
              <a:path w="11408410">
                <a:moveTo>
                  <a:pt x="0" y="0"/>
                </a:moveTo>
                <a:lnTo>
                  <a:pt x="11408305" y="0"/>
                </a:lnTo>
              </a:path>
            </a:pathLst>
          </a:custGeom>
          <a:ln w="19050">
            <a:solidFill>
              <a:srgbClr val="000000"/>
            </a:solidFill>
          </a:ln>
        </p:spPr>
        <p:txBody>
          <a:bodyPr wrap="square" lIns="0" tIns="0" rIns="0" bIns="0" rtlCol="0"/>
          <a:lstStyle/>
          <a:p/>
        </p:txBody>
      </p:sp>
      <p:graphicFrame>
        <p:nvGraphicFramePr>
          <p:cNvPr id="9" name="object 9"/>
          <p:cNvGraphicFramePr>
            <a:graphicFrameLocks noGrp="1"/>
          </p:cNvGraphicFramePr>
          <p:nvPr/>
        </p:nvGraphicFramePr>
        <p:xfrm>
          <a:off x="330537" y="1801813"/>
          <a:ext cx="11653520" cy="4415790"/>
        </p:xfrm>
        <a:graphic>
          <a:graphicData uri="http://schemas.openxmlformats.org/drawingml/2006/table">
            <a:tbl>
              <a:tblPr firstRow="1" bandRow="1">
                <a:tableStyleId>{2D5ABB26-0587-4C30-8999-92F81FD0307C}</a:tableStyleId>
              </a:tblPr>
              <a:tblGrid>
                <a:gridCol w="833755"/>
                <a:gridCol w="1631314"/>
                <a:gridCol w="2397760"/>
                <a:gridCol w="2766695"/>
                <a:gridCol w="2035810"/>
                <a:gridCol w="1967864"/>
              </a:tblGrid>
              <a:tr h="408648">
                <a:tc>
                  <a:txBody>
                    <a:bodyPr/>
                    <a:lstStyle/>
                    <a:p>
                      <a:pPr>
                        <a:lnSpc>
                          <a:spcPct val="100000"/>
                        </a:lnSpc>
                        <a:spcBef>
                          <a:spcPts val="20"/>
                        </a:spcBef>
                      </a:pPr>
                      <a:endParaRPr sz="800">
                        <a:latin typeface="Times New Roman" panose="02020603050405020304"/>
                        <a:cs typeface="Times New Roman" panose="02020603050405020304"/>
                      </a:endParaRPr>
                    </a:p>
                    <a:p>
                      <a:pPr algn="ctr">
                        <a:lnSpc>
                          <a:spcPct val="100000"/>
                        </a:lnSpc>
                      </a:pPr>
                      <a:r>
                        <a:rPr sz="1000" b="1" dirty="0">
                          <a:latin typeface="Microsoft YaHei"/>
                          <a:cs typeface="Microsoft YaHei"/>
                        </a:rPr>
                        <a:t>业务</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20"/>
                        </a:spcBef>
                      </a:pPr>
                      <a:endParaRPr sz="800">
                        <a:latin typeface="Times New Roman" panose="02020603050405020304"/>
                        <a:cs typeface="Times New Roman" panose="02020603050405020304"/>
                      </a:endParaRPr>
                    </a:p>
                    <a:p>
                      <a:pPr algn="ctr">
                        <a:lnSpc>
                          <a:spcPct val="100000"/>
                        </a:lnSpc>
                      </a:pPr>
                      <a:r>
                        <a:rPr sz="1000" b="1" dirty="0">
                          <a:latin typeface="Microsoft YaHei"/>
                          <a:cs typeface="Microsoft YaHei"/>
                        </a:rPr>
                        <a:t>简介</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20"/>
                        </a:spcBef>
                      </a:pPr>
                      <a:endParaRPr sz="800">
                        <a:latin typeface="Times New Roman" panose="02020603050405020304"/>
                        <a:cs typeface="Times New Roman" panose="02020603050405020304"/>
                      </a:endParaRPr>
                    </a:p>
                    <a:p>
                      <a:pPr algn="ctr">
                        <a:lnSpc>
                          <a:spcPct val="100000"/>
                        </a:lnSpc>
                      </a:pPr>
                      <a:r>
                        <a:rPr sz="1000" b="1" dirty="0">
                          <a:latin typeface="Microsoft YaHei"/>
                          <a:cs typeface="Microsoft YaHei"/>
                        </a:rPr>
                        <a:t>特点</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20"/>
                        </a:spcBef>
                      </a:pPr>
                      <a:endParaRPr sz="800">
                        <a:latin typeface="Times New Roman" panose="02020603050405020304"/>
                        <a:cs typeface="Times New Roman" panose="02020603050405020304"/>
                      </a:endParaRPr>
                    </a:p>
                    <a:p>
                      <a:pPr algn="ctr">
                        <a:lnSpc>
                          <a:spcPct val="100000"/>
                        </a:lnSpc>
                      </a:pPr>
                      <a:r>
                        <a:rPr sz="1000" b="1" dirty="0">
                          <a:latin typeface="Microsoft YaHei"/>
                          <a:cs typeface="Microsoft YaHei"/>
                        </a:rPr>
                        <a:t>市场机遇</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marR="57785">
                        <a:lnSpc>
                          <a:spcPct val="100000"/>
                        </a:lnSpc>
                        <a:spcBef>
                          <a:spcPts val="20"/>
                        </a:spcBef>
                      </a:pPr>
                      <a:endParaRPr sz="800">
                        <a:latin typeface="Times New Roman" panose="02020603050405020304"/>
                        <a:cs typeface="Times New Roman" panose="02020603050405020304"/>
                      </a:endParaRPr>
                    </a:p>
                    <a:p>
                      <a:pPr marR="57785" algn="ctr">
                        <a:lnSpc>
                          <a:spcPct val="100000"/>
                        </a:lnSpc>
                      </a:pPr>
                      <a:r>
                        <a:rPr sz="1000" b="1" dirty="0">
                          <a:latin typeface="Microsoft YaHei"/>
                          <a:cs typeface="Microsoft YaHei"/>
                        </a:rPr>
                        <a:t>挑战</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marR="21590">
                        <a:lnSpc>
                          <a:spcPct val="100000"/>
                        </a:lnSpc>
                        <a:spcBef>
                          <a:spcPts val="20"/>
                        </a:spcBef>
                      </a:pPr>
                      <a:endParaRPr sz="800">
                        <a:latin typeface="Times New Roman" panose="02020603050405020304"/>
                        <a:cs typeface="Times New Roman" panose="02020603050405020304"/>
                      </a:endParaRPr>
                    </a:p>
                    <a:p>
                      <a:pPr marR="21590" algn="ctr">
                        <a:lnSpc>
                          <a:spcPct val="100000"/>
                        </a:lnSpc>
                      </a:pPr>
                      <a:r>
                        <a:rPr sz="1000" b="1" dirty="0">
                          <a:latin typeface="Microsoft YaHei"/>
                          <a:cs typeface="Microsoft YaHei"/>
                        </a:rPr>
                        <a:t>头豹洞察</a:t>
                      </a:r>
                      <a:endParaRPr sz="1000">
                        <a:latin typeface="Microsoft YaHei"/>
                        <a:cs typeface="Microsoft YaHei"/>
                      </a:endParaRPr>
                    </a:p>
                  </a:txBody>
                  <a:tcPr marL="0" marR="0" marT="25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r>
              <a:tr h="859330">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35"/>
                        </a:spcBef>
                      </a:pPr>
                      <a:endParaRPr sz="1350">
                        <a:latin typeface="Times New Roman" panose="02020603050405020304"/>
                        <a:cs typeface="Times New Roman" panose="02020603050405020304"/>
                      </a:endParaRPr>
                    </a:p>
                    <a:p>
                      <a:pPr algn="ctr">
                        <a:lnSpc>
                          <a:spcPct val="100000"/>
                        </a:lnSpc>
                      </a:pPr>
                      <a:r>
                        <a:rPr sz="1000" dirty="0">
                          <a:latin typeface="Arial Unicode MS" panose="020B0604020202020204" charset="-122"/>
                          <a:cs typeface="Arial Unicode MS" panose="020B0604020202020204" charset="-122"/>
                        </a:rPr>
                        <a:t>美团闪购</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30"/>
                        </a:spcBef>
                      </a:pPr>
                      <a:endParaRPr sz="1100">
                        <a:latin typeface="Times New Roman" panose="02020603050405020304"/>
                        <a:cs typeface="Times New Roman" panose="02020603050405020304"/>
                      </a:endParaRPr>
                    </a:p>
                    <a:p>
                      <a:pPr marL="53975" marR="172720" algn="just">
                        <a:lnSpc>
                          <a:spcPct val="110000"/>
                        </a:lnSpc>
                        <a:spcBef>
                          <a:spcPts val="5"/>
                        </a:spcBef>
                      </a:pPr>
                      <a:r>
                        <a:rPr sz="1000" dirty="0">
                          <a:latin typeface="Arial Unicode MS" panose="020B0604020202020204" charset="-122"/>
                          <a:cs typeface="Arial Unicode MS" panose="020B0604020202020204" charset="-122"/>
                        </a:rPr>
                        <a:t>满足消费者生鲜食品、鲜 花绿植、商超日用等品类 的及时性配送需求</a:t>
                      </a:r>
                      <a:endParaRPr sz="1000">
                        <a:latin typeface="Arial Unicode MS" panose="020B0604020202020204" charset="-122"/>
                        <a:cs typeface="Arial Unicode MS" panose="020B0604020202020204" charset="-122"/>
                      </a:endParaRPr>
                    </a:p>
                  </a:txBody>
                  <a:tcPr marL="0" marR="0" marT="38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000">
                        <a:latin typeface="Times New Roman" panose="02020603050405020304"/>
                        <a:cs typeface="Times New Roman" panose="02020603050405020304"/>
                      </a:endParaRPr>
                    </a:p>
                    <a:p>
                      <a:pPr marL="53975" marR="50165">
                        <a:lnSpc>
                          <a:spcPct val="110000"/>
                        </a:lnSpc>
                        <a:spcBef>
                          <a:spcPts val="810"/>
                        </a:spcBef>
                      </a:pPr>
                      <a:r>
                        <a:rPr sz="1000" dirty="0">
                          <a:latin typeface="Arial Unicode MS" panose="020B0604020202020204" charset="-122"/>
                          <a:cs typeface="Arial Unicode MS" panose="020B0604020202020204" charset="-122"/>
                        </a:rPr>
                        <a:t>与美团外卖共享同一条配送网络，并针对 性升级配置，平均配送时长约</a:t>
                      </a:r>
                      <a:r>
                        <a:rPr sz="1000" spc="-35" dirty="0">
                          <a:latin typeface="Arial Unicode MS" panose="020B0604020202020204" charset="-122"/>
                          <a:cs typeface="Arial Unicode MS" panose="020B0604020202020204" charset="-122"/>
                        </a:rPr>
                        <a:t>30</a:t>
                      </a:r>
                      <a:r>
                        <a:rPr sz="1000" dirty="0">
                          <a:latin typeface="Arial Unicode MS" panose="020B0604020202020204" charset="-122"/>
                          <a:cs typeface="Arial Unicode MS" panose="020B0604020202020204" charset="-122"/>
                        </a:rPr>
                        <a:t>分钟</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52400">
                        <a:lnSpc>
                          <a:spcPct val="110000"/>
                        </a:lnSpc>
                        <a:spcBef>
                          <a:spcPts val="635"/>
                        </a:spcBef>
                      </a:pPr>
                      <a:r>
                        <a:rPr sz="1000" b="1" dirty="0">
                          <a:latin typeface="Microsoft YaHei"/>
                          <a:cs typeface="Microsoft YaHei"/>
                        </a:rPr>
                        <a:t>市场规模大：</a:t>
                      </a:r>
                      <a:r>
                        <a:rPr sz="1000" spc="-5" dirty="0">
                          <a:latin typeface="Arial Unicode MS" panose="020B0604020202020204" charset="-122"/>
                          <a:cs typeface="Arial Unicode MS" panose="020B0604020202020204" charset="-122"/>
                        </a:rPr>
                        <a:t>2020</a:t>
                      </a:r>
                      <a:r>
                        <a:rPr sz="1000" dirty="0">
                          <a:latin typeface="Arial Unicode MS" panose="020B0604020202020204" charset="-122"/>
                          <a:cs typeface="Arial Unicode MS" panose="020B0604020202020204" charset="-122"/>
                        </a:rPr>
                        <a:t>年中国线下零售市场规模超 过</a:t>
                      </a:r>
                      <a:r>
                        <a:rPr sz="1000" b="1" spc="-75" dirty="0">
                          <a:solidFill>
                            <a:srgbClr val="970201"/>
                          </a:solidFill>
                          <a:latin typeface="Microsoft YaHei"/>
                          <a:cs typeface="Microsoft YaHei"/>
                        </a:rPr>
                        <a:t>10</a:t>
                      </a:r>
                      <a:r>
                        <a:rPr sz="1000" b="1" dirty="0">
                          <a:solidFill>
                            <a:srgbClr val="970201"/>
                          </a:solidFill>
                          <a:latin typeface="Microsoft YaHei"/>
                          <a:cs typeface="Microsoft YaHei"/>
                        </a:rPr>
                        <a:t>万亿元</a:t>
                      </a:r>
                      <a:r>
                        <a:rPr sz="1000" dirty="0">
                          <a:latin typeface="Arial Unicode MS" panose="020B0604020202020204" charset="-122"/>
                          <a:cs typeface="Arial Unicode MS" panose="020B0604020202020204" charset="-122"/>
                        </a:rPr>
                        <a:t>，但线上化率不足</a:t>
                      </a:r>
                      <a:r>
                        <a:rPr sz="1000" b="1" spc="-190" dirty="0">
                          <a:solidFill>
                            <a:srgbClr val="970201"/>
                          </a:solidFill>
                          <a:latin typeface="Microsoft YaHei"/>
                          <a:cs typeface="Microsoft YaHei"/>
                        </a:rPr>
                        <a:t>10%</a:t>
                      </a:r>
                      <a:endParaRPr sz="1000">
                        <a:latin typeface="Microsoft YaHei"/>
                        <a:cs typeface="Microsoft YaHei"/>
                      </a:endParaRPr>
                    </a:p>
                    <a:p>
                      <a:pPr marL="53975" marR="152400">
                        <a:lnSpc>
                          <a:spcPct val="110000"/>
                        </a:lnSpc>
                      </a:pPr>
                      <a:r>
                        <a:rPr sz="1000" b="1" dirty="0">
                          <a:latin typeface="Microsoft YaHei"/>
                          <a:cs typeface="Microsoft YaHei"/>
                        </a:rPr>
                        <a:t>吸引用户：</a:t>
                      </a:r>
                      <a:r>
                        <a:rPr sz="1000" dirty="0">
                          <a:latin typeface="Arial Unicode MS" panose="020B0604020202020204" charset="-122"/>
                          <a:cs typeface="Arial Unicode MS" panose="020B0604020202020204" charset="-122"/>
                        </a:rPr>
                        <a:t>配送时长约</a:t>
                      </a:r>
                      <a:r>
                        <a:rPr sz="1000" b="1" spc="-5" dirty="0">
                          <a:solidFill>
                            <a:srgbClr val="970201"/>
                          </a:solidFill>
                          <a:latin typeface="Microsoft YaHei"/>
                          <a:cs typeface="Microsoft YaHei"/>
                        </a:rPr>
                        <a:t>3</a:t>
                      </a:r>
                      <a:r>
                        <a:rPr sz="1000" b="1" spc="-15" dirty="0">
                          <a:solidFill>
                            <a:srgbClr val="970201"/>
                          </a:solidFill>
                          <a:latin typeface="Microsoft YaHei"/>
                          <a:cs typeface="Microsoft YaHei"/>
                        </a:rPr>
                        <a:t>0</a:t>
                      </a:r>
                      <a:r>
                        <a:rPr sz="1000" b="1" dirty="0">
                          <a:solidFill>
                            <a:srgbClr val="970201"/>
                          </a:solidFill>
                          <a:latin typeface="Microsoft YaHei"/>
                          <a:cs typeface="Microsoft YaHei"/>
                        </a:rPr>
                        <a:t>分钟</a:t>
                      </a:r>
                      <a:r>
                        <a:rPr sz="1000" dirty="0">
                          <a:latin typeface="Arial Unicode MS" panose="020B0604020202020204" charset="-122"/>
                          <a:cs typeface="Arial Unicode MS" panose="020B0604020202020204" charset="-122"/>
                        </a:rPr>
                        <a:t>，而线上电商配 送时长</a:t>
                      </a:r>
                      <a:r>
                        <a:rPr sz="1000" b="1" spc="-30" dirty="0">
                          <a:solidFill>
                            <a:srgbClr val="970201"/>
                          </a:solidFill>
                          <a:latin typeface="Microsoft YaHei"/>
                          <a:cs typeface="Microsoft YaHei"/>
                        </a:rPr>
                        <a:t>1-7</a:t>
                      </a:r>
                      <a:r>
                        <a:rPr sz="1000" b="1" dirty="0">
                          <a:solidFill>
                            <a:srgbClr val="970201"/>
                          </a:solidFill>
                          <a:latin typeface="Microsoft YaHei"/>
                          <a:cs typeface="Microsoft YaHei"/>
                        </a:rPr>
                        <a:t>天</a:t>
                      </a:r>
                      <a:r>
                        <a:rPr sz="1000" dirty="0">
                          <a:latin typeface="Arial Unicode MS" panose="020B0604020202020204" charset="-122"/>
                          <a:cs typeface="Arial Unicode MS" panose="020B0604020202020204" charset="-122"/>
                        </a:rPr>
                        <a:t>，无法满足用户即时性需求</a:t>
                      </a:r>
                      <a:endParaRPr sz="1000">
                        <a:latin typeface="Arial Unicode MS" panose="020B0604020202020204" charset="-122"/>
                        <a:cs typeface="Arial Unicode MS" panose="020B0604020202020204" charset="-122"/>
                      </a:endParaRPr>
                    </a:p>
                  </a:txBody>
                  <a:tcPr marL="0" marR="0" marT="8064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57785">
                        <a:lnSpc>
                          <a:spcPct val="100000"/>
                        </a:lnSpc>
                      </a:pPr>
                      <a:endParaRPr sz="1000">
                        <a:latin typeface="Times New Roman" panose="02020603050405020304"/>
                        <a:cs typeface="Times New Roman" panose="02020603050405020304"/>
                      </a:endParaRPr>
                    </a:p>
                    <a:p>
                      <a:pPr marL="53975" marR="1212215">
                        <a:lnSpc>
                          <a:spcPct val="110000"/>
                        </a:lnSpc>
                        <a:spcBef>
                          <a:spcPts val="810"/>
                        </a:spcBef>
                      </a:pPr>
                      <a:r>
                        <a:rPr sz="1000" dirty="0">
                          <a:latin typeface="Arial Unicode MS" panose="020B0604020202020204" charset="-122"/>
                          <a:cs typeface="Arial Unicode MS" panose="020B0604020202020204" charset="-122"/>
                        </a:rPr>
                        <a:t>配送成本高 品类供给不足</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a:lnSpc>
                          <a:spcPct val="110000"/>
                        </a:lnSpc>
                        <a:spcBef>
                          <a:spcPts val="635"/>
                        </a:spcBef>
                      </a:pPr>
                      <a:r>
                        <a:rPr sz="1000" b="1" dirty="0">
                          <a:latin typeface="Microsoft YaHei"/>
                          <a:cs typeface="Microsoft YaHei"/>
                        </a:rPr>
                        <a:t>预计</a:t>
                      </a:r>
                      <a:r>
                        <a:rPr sz="1000" b="1" spc="-75" dirty="0">
                          <a:latin typeface="Microsoft YaHei"/>
                          <a:cs typeface="Microsoft YaHei"/>
                        </a:rPr>
                        <a:t>2020</a:t>
                      </a:r>
                      <a:r>
                        <a:rPr sz="1000" b="1" dirty="0">
                          <a:latin typeface="Microsoft YaHei"/>
                          <a:cs typeface="Microsoft YaHei"/>
                        </a:rPr>
                        <a:t>年美团闪购的</a:t>
                      </a:r>
                      <a:r>
                        <a:rPr sz="1000" b="1" spc="-80" dirty="0">
                          <a:latin typeface="Microsoft YaHei"/>
                          <a:cs typeface="Microsoft YaHei"/>
                        </a:rPr>
                        <a:t>GTV</a:t>
                      </a:r>
                      <a:r>
                        <a:rPr sz="1000" b="1" dirty="0">
                          <a:latin typeface="Microsoft YaHei"/>
                          <a:cs typeface="Microsoft YaHei"/>
                        </a:rPr>
                        <a:t>占外 卖的比例约为</a:t>
                      </a:r>
                      <a:r>
                        <a:rPr sz="1000" b="1" spc="-150" dirty="0">
                          <a:solidFill>
                            <a:srgbClr val="970201"/>
                          </a:solidFill>
                          <a:latin typeface="Microsoft YaHei"/>
                          <a:cs typeface="Microsoft YaHei"/>
                        </a:rPr>
                        <a:t>5%-10%</a:t>
                      </a:r>
                      <a:r>
                        <a:rPr sz="1000" b="1" spc="-150" dirty="0">
                          <a:latin typeface="Microsoft YaHei"/>
                          <a:cs typeface="Microsoft YaHei"/>
                        </a:rPr>
                        <a:t>，</a:t>
                      </a:r>
                      <a:r>
                        <a:rPr sz="1000" b="1" dirty="0">
                          <a:latin typeface="Microsoft YaHei"/>
                          <a:cs typeface="Microsoft YaHei"/>
                        </a:rPr>
                        <a:t>随着其规 模的扩大，该比例将进一步提高， 未来可保持在</a:t>
                      </a:r>
                      <a:r>
                        <a:rPr sz="1000" b="1" spc="-195" dirty="0">
                          <a:solidFill>
                            <a:srgbClr val="970201"/>
                          </a:solidFill>
                          <a:latin typeface="Microsoft YaHei"/>
                          <a:cs typeface="Microsoft YaHei"/>
                        </a:rPr>
                        <a:t>10%</a:t>
                      </a:r>
                      <a:r>
                        <a:rPr sz="1000" b="1" dirty="0">
                          <a:latin typeface="Microsoft YaHei"/>
                          <a:cs typeface="Microsoft YaHei"/>
                        </a:rPr>
                        <a:t>以上</a:t>
                      </a:r>
                      <a:endParaRPr sz="1000">
                        <a:latin typeface="Microsoft YaHei"/>
                        <a:cs typeface="Microsoft YaHei"/>
                      </a:endParaRPr>
                    </a:p>
                  </a:txBody>
                  <a:tcPr marL="0" marR="0" marT="8064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859329">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35"/>
                        </a:spcBef>
                      </a:pPr>
                      <a:endParaRPr sz="1350">
                        <a:latin typeface="Times New Roman" panose="02020603050405020304"/>
                        <a:cs typeface="Times New Roman" panose="02020603050405020304"/>
                      </a:endParaRPr>
                    </a:p>
                    <a:p>
                      <a:pPr algn="ctr">
                        <a:lnSpc>
                          <a:spcPct val="100000"/>
                        </a:lnSpc>
                      </a:pPr>
                      <a:r>
                        <a:rPr sz="1000" dirty="0">
                          <a:latin typeface="Arial Unicode MS" panose="020B0604020202020204" charset="-122"/>
                          <a:cs typeface="Arial Unicode MS" panose="020B0604020202020204" charset="-122"/>
                        </a:rPr>
                        <a:t>生鲜零售</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000">
                        <a:latin typeface="Times New Roman" panose="02020603050405020304"/>
                        <a:cs typeface="Times New Roman" panose="02020603050405020304"/>
                      </a:endParaRPr>
                    </a:p>
                    <a:p>
                      <a:pPr marL="53975" marR="172720">
                        <a:lnSpc>
                          <a:spcPct val="110000"/>
                        </a:lnSpc>
                        <a:spcBef>
                          <a:spcPts val="810"/>
                        </a:spcBef>
                      </a:pPr>
                      <a:r>
                        <a:rPr sz="1000" dirty="0">
                          <a:latin typeface="Arial Unicode MS" panose="020B0604020202020204" charset="-122"/>
                          <a:cs typeface="Arial Unicode MS" panose="020B0604020202020204" charset="-122"/>
                        </a:rPr>
                        <a:t>主要为消费者提供生鲜食 品等</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50165">
                        <a:lnSpc>
                          <a:spcPct val="110000"/>
                        </a:lnSpc>
                        <a:spcBef>
                          <a:spcPts val="635"/>
                        </a:spcBef>
                      </a:pPr>
                      <a:r>
                        <a:rPr sz="1000" dirty="0">
                          <a:latin typeface="Arial Unicode MS" panose="020B0604020202020204" charset="-122"/>
                          <a:cs typeface="Arial Unicode MS" panose="020B0604020202020204" charset="-122"/>
                        </a:rPr>
                        <a:t>美团在生鲜零售方面的布局，采取</a:t>
                      </a:r>
                      <a:r>
                        <a:rPr sz="1000" b="1" dirty="0">
                          <a:latin typeface="Microsoft YaHei"/>
                          <a:cs typeface="Microsoft YaHei"/>
                        </a:rPr>
                        <a:t>美团买 菜（自营）、菜大全（定菜市场定点合作</a:t>
                      </a:r>
                      <a:endParaRPr sz="1000">
                        <a:latin typeface="Microsoft YaHei"/>
                        <a:cs typeface="Microsoft YaHei"/>
                      </a:endParaRPr>
                    </a:p>
                    <a:p>
                      <a:pPr marL="53975" marR="50165">
                        <a:lnSpc>
                          <a:spcPct val="110000"/>
                        </a:lnSpc>
                      </a:pPr>
                      <a:r>
                        <a:rPr sz="1000" b="1" dirty="0">
                          <a:latin typeface="Microsoft YaHei"/>
                          <a:cs typeface="Microsoft YaHei"/>
                        </a:rPr>
                        <a:t>）、闪购（直接连接超市和中小菜市场商 户）</a:t>
                      </a:r>
                      <a:r>
                        <a:rPr sz="1000" dirty="0">
                          <a:latin typeface="Arial Unicode MS" panose="020B0604020202020204" charset="-122"/>
                          <a:cs typeface="Arial Unicode MS" panose="020B0604020202020204" charset="-122"/>
                        </a:rPr>
                        <a:t>三种模式同时进行</a:t>
                      </a:r>
                      <a:endParaRPr sz="1000">
                        <a:latin typeface="Arial Unicode MS" panose="020B0604020202020204" charset="-122"/>
                        <a:cs typeface="Arial Unicode MS" panose="020B0604020202020204" charset="-122"/>
                      </a:endParaRPr>
                    </a:p>
                  </a:txBody>
                  <a:tcPr marL="0" marR="0" marT="8064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000">
                        <a:latin typeface="Times New Roman" panose="02020603050405020304"/>
                        <a:cs typeface="Times New Roman" panose="02020603050405020304"/>
                      </a:endParaRPr>
                    </a:p>
                    <a:p>
                      <a:pPr marL="53975" marR="152400">
                        <a:lnSpc>
                          <a:spcPct val="110000"/>
                        </a:lnSpc>
                        <a:spcBef>
                          <a:spcPts val="810"/>
                        </a:spcBef>
                      </a:pPr>
                      <a:r>
                        <a:rPr sz="1000" b="1" dirty="0">
                          <a:latin typeface="Microsoft YaHei"/>
                          <a:cs typeface="Microsoft YaHei"/>
                        </a:rPr>
                        <a:t>市场规模大：</a:t>
                      </a:r>
                      <a:r>
                        <a:rPr sz="1000" spc="-5" dirty="0">
                          <a:latin typeface="Arial Unicode MS" panose="020B0604020202020204" charset="-122"/>
                          <a:cs typeface="Arial Unicode MS" panose="020B0604020202020204" charset="-122"/>
                        </a:rPr>
                        <a:t>2020</a:t>
                      </a:r>
                      <a:r>
                        <a:rPr sz="1000" dirty="0">
                          <a:latin typeface="Arial Unicode MS" panose="020B0604020202020204" charset="-122"/>
                          <a:cs typeface="Arial Unicode MS" panose="020B0604020202020204" charset="-122"/>
                        </a:rPr>
                        <a:t>年中国生鲜电商交易市场规 模超过</a:t>
                      </a:r>
                      <a:r>
                        <a:rPr sz="1000" b="1" spc="-70" dirty="0">
                          <a:solidFill>
                            <a:srgbClr val="970201"/>
                          </a:solidFill>
                          <a:latin typeface="Microsoft YaHei"/>
                          <a:cs typeface="Microsoft YaHei"/>
                        </a:rPr>
                        <a:t>3,000</a:t>
                      </a:r>
                      <a:r>
                        <a:rPr sz="1000" b="1" dirty="0">
                          <a:solidFill>
                            <a:srgbClr val="970201"/>
                          </a:solidFill>
                          <a:latin typeface="Microsoft YaHei"/>
                          <a:cs typeface="Microsoft YaHei"/>
                        </a:rPr>
                        <a:t>亿元</a:t>
                      </a:r>
                      <a:r>
                        <a:rPr sz="1000" dirty="0">
                          <a:latin typeface="Arial Unicode MS" panose="020B0604020202020204" charset="-122"/>
                          <a:cs typeface="Arial Unicode MS" panose="020B0604020202020204" charset="-122"/>
                        </a:rPr>
                        <a:t>，预计</a:t>
                      </a:r>
                      <a:r>
                        <a:rPr sz="1000" spc="-35" dirty="0">
                          <a:latin typeface="Arial Unicode MS" panose="020B0604020202020204" charset="-122"/>
                          <a:cs typeface="Arial Unicode MS" panose="020B0604020202020204" charset="-122"/>
                        </a:rPr>
                        <a:t>2025</a:t>
                      </a:r>
                      <a:r>
                        <a:rPr sz="1000" dirty="0">
                          <a:latin typeface="Arial Unicode MS" panose="020B0604020202020204" charset="-122"/>
                          <a:cs typeface="Arial Unicode MS" panose="020B0604020202020204" charset="-122"/>
                        </a:rPr>
                        <a:t>年超过</a:t>
                      </a:r>
                      <a:r>
                        <a:rPr sz="1000" b="1" spc="-70" dirty="0">
                          <a:solidFill>
                            <a:srgbClr val="970201"/>
                          </a:solidFill>
                          <a:latin typeface="Microsoft YaHei"/>
                          <a:cs typeface="Microsoft YaHei"/>
                        </a:rPr>
                        <a:t>6,000</a:t>
                      </a:r>
                      <a:r>
                        <a:rPr sz="1000" b="1" dirty="0">
                          <a:solidFill>
                            <a:srgbClr val="970201"/>
                          </a:solidFill>
                          <a:latin typeface="Microsoft YaHei"/>
                          <a:cs typeface="Microsoft YaHei"/>
                        </a:rPr>
                        <a:t>亿元</a:t>
                      </a:r>
                      <a:endParaRPr sz="1000">
                        <a:latin typeface="Microsoft YaHei"/>
                        <a:cs typeface="Microsoft YaHei"/>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57785">
                        <a:lnSpc>
                          <a:spcPct val="100000"/>
                        </a:lnSpc>
                      </a:pPr>
                      <a:endParaRPr sz="1000">
                        <a:latin typeface="Times New Roman" panose="02020603050405020304"/>
                        <a:cs typeface="Times New Roman" panose="02020603050405020304"/>
                      </a:endParaRPr>
                    </a:p>
                    <a:p>
                      <a:pPr marL="53975" marR="196215">
                        <a:lnSpc>
                          <a:spcPct val="110000"/>
                        </a:lnSpc>
                        <a:spcBef>
                          <a:spcPts val="810"/>
                        </a:spcBef>
                      </a:pPr>
                      <a:r>
                        <a:rPr sz="1000" dirty="0">
                          <a:latin typeface="Arial Unicode MS" panose="020B0604020202020204" charset="-122"/>
                          <a:cs typeface="Arial Unicode MS" panose="020B0604020202020204" charset="-122"/>
                        </a:rPr>
                        <a:t>竞争较为激烈，已有每日优鲜、 叮咚买菜、京东买菜等玩家</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28270">
                        <a:lnSpc>
                          <a:spcPct val="110000"/>
                        </a:lnSpc>
                        <a:spcBef>
                          <a:spcPts val="635"/>
                        </a:spcBef>
                      </a:pPr>
                      <a:r>
                        <a:rPr sz="1000" b="1" dirty="0">
                          <a:latin typeface="Microsoft YaHei"/>
                          <a:cs typeface="Microsoft YaHei"/>
                        </a:rPr>
                        <a:t>该方面的佣金率不足</a:t>
                      </a:r>
                      <a:r>
                        <a:rPr sz="1000" b="1" spc="-145" dirty="0">
                          <a:solidFill>
                            <a:srgbClr val="970201"/>
                          </a:solidFill>
                          <a:latin typeface="Microsoft YaHei"/>
                          <a:cs typeface="Microsoft YaHei"/>
                        </a:rPr>
                        <a:t>10%</a:t>
                      </a:r>
                      <a:r>
                        <a:rPr sz="1000" b="1" spc="-145" dirty="0">
                          <a:latin typeface="Microsoft YaHei"/>
                          <a:cs typeface="Microsoft YaHei"/>
                        </a:rPr>
                        <a:t>，</a:t>
                      </a:r>
                      <a:r>
                        <a:rPr sz="1000" b="1" dirty="0">
                          <a:latin typeface="Microsoft YaHei"/>
                          <a:cs typeface="Microsoft YaHei"/>
                        </a:rPr>
                        <a:t>低于 餐饮外卖，因此，可认为美团仍 在培育该市场，预计这将是其未 来的重点发力方向</a:t>
                      </a:r>
                      <a:endParaRPr sz="1000">
                        <a:latin typeface="Microsoft YaHei"/>
                        <a:cs typeface="Microsoft YaHei"/>
                      </a:endParaRPr>
                    </a:p>
                  </a:txBody>
                  <a:tcPr marL="0" marR="0" marT="8064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78939">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5"/>
                        </a:spcBef>
                      </a:pPr>
                      <a:endParaRPr sz="1100">
                        <a:latin typeface="Times New Roman" panose="02020603050405020304"/>
                        <a:cs typeface="Times New Roman" panose="02020603050405020304"/>
                      </a:endParaRPr>
                    </a:p>
                    <a:p>
                      <a:pPr algn="ctr">
                        <a:lnSpc>
                          <a:spcPct val="100000"/>
                        </a:lnSpc>
                      </a:pPr>
                      <a:r>
                        <a:rPr sz="1000" dirty="0">
                          <a:latin typeface="Arial Unicode MS" panose="020B0604020202020204" charset="-122"/>
                          <a:cs typeface="Arial Unicode MS" panose="020B0604020202020204" charset="-122"/>
                        </a:rPr>
                        <a:t>共享单车</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30"/>
                        </a:spcBef>
                      </a:pPr>
                      <a:endParaRPr sz="1400">
                        <a:latin typeface="Times New Roman" panose="02020603050405020304"/>
                        <a:cs typeface="Times New Roman" panose="02020603050405020304"/>
                      </a:endParaRPr>
                    </a:p>
                    <a:p>
                      <a:pPr marL="53975" marR="172720">
                        <a:lnSpc>
                          <a:spcPct val="110000"/>
                        </a:lnSpc>
                      </a:pPr>
                      <a:r>
                        <a:rPr sz="1000" dirty="0">
                          <a:latin typeface="Arial Unicode MS" panose="020B0604020202020204" charset="-122"/>
                          <a:cs typeface="Arial Unicode MS" panose="020B0604020202020204" charset="-122"/>
                        </a:rPr>
                        <a:t>可为消费者解决公共交通 工具</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最后一公里</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的难题</a:t>
                      </a:r>
                      <a:endParaRPr sz="1000">
                        <a:latin typeface="Arial Unicode MS" panose="020B0604020202020204" charset="-122"/>
                        <a:cs typeface="Arial Unicode MS" panose="020B0604020202020204" charset="-122"/>
                      </a:endParaRPr>
                    </a:p>
                  </a:txBody>
                  <a:tcPr marL="0" marR="0" marT="38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5"/>
                        </a:spcBef>
                      </a:pPr>
                      <a:endParaRPr sz="850">
                        <a:latin typeface="Times New Roman" panose="02020603050405020304"/>
                        <a:cs typeface="Times New Roman" panose="02020603050405020304"/>
                      </a:endParaRPr>
                    </a:p>
                    <a:p>
                      <a:pPr marL="53975" marR="50165" algn="just">
                        <a:lnSpc>
                          <a:spcPct val="110000"/>
                        </a:lnSpc>
                      </a:pPr>
                      <a:r>
                        <a:rPr sz="1000" dirty="0">
                          <a:latin typeface="Arial Unicode MS" panose="020B0604020202020204" charset="-122"/>
                          <a:cs typeface="Arial Unicode MS" panose="020B0604020202020204" charset="-122"/>
                        </a:rPr>
                        <a:t>前期投入大、回收周期长、利润率较低， 但其</a:t>
                      </a:r>
                      <a:r>
                        <a:rPr sz="1000" b="1" dirty="0">
                          <a:latin typeface="Microsoft YaHei"/>
                          <a:cs typeface="Microsoft YaHei"/>
                        </a:rPr>
                        <a:t>可作为线下流量入口，为美团带来更 多用户</a:t>
                      </a:r>
                      <a:endParaRPr sz="10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52705">
                        <a:lnSpc>
                          <a:spcPct val="110000"/>
                        </a:lnSpc>
                        <a:spcBef>
                          <a:spcPts val="320"/>
                        </a:spcBef>
                      </a:pPr>
                      <a:r>
                        <a:rPr sz="1000" b="1" dirty="0">
                          <a:latin typeface="Microsoft YaHei"/>
                          <a:cs typeface="Microsoft YaHei"/>
                        </a:rPr>
                        <a:t>市场培育完成：</a:t>
                      </a:r>
                      <a:r>
                        <a:rPr sz="1000" dirty="0">
                          <a:latin typeface="Arial Unicode MS" panose="020B0604020202020204" charset="-122"/>
                          <a:cs typeface="Arial Unicode MS" panose="020B0604020202020204" charset="-122"/>
                        </a:rPr>
                        <a:t>经过约</a:t>
                      </a:r>
                      <a:r>
                        <a:rPr sz="1000" spc="-35" dirty="0">
                          <a:latin typeface="Arial Unicode MS" panose="020B0604020202020204" charset="-122"/>
                          <a:cs typeface="Arial Unicode MS" panose="020B0604020202020204" charset="-122"/>
                        </a:rPr>
                        <a:t>6</a:t>
                      </a:r>
                      <a:r>
                        <a:rPr sz="1000" dirty="0">
                          <a:latin typeface="Arial Unicode MS" panose="020B0604020202020204" charset="-122"/>
                          <a:cs typeface="Arial Unicode MS" panose="020B0604020202020204" charset="-122"/>
                        </a:rPr>
                        <a:t>年的培育，共享单车已 覆盖中国主要城市，用户习惯已形成，行业将 通过</a:t>
                      </a:r>
                      <a:r>
                        <a:rPr sz="1000" b="1" dirty="0">
                          <a:latin typeface="Microsoft YaHei"/>
                          <a:cs typeface="Microsoft YaHei"/>
                        </a:rPr>
                        <a:t>提价或增加广告</a:t>
                      </a:r>
                      <a:r>
                        <a:rPr sz="1000" dirty="0">
                          <a:latin typeface="Arial Unicode MS" panose="020B0604020202020204" charset="-122"/>
                          <a:cs typeface="Arial Unicode MS" panose="020B0604020202020204" charset="-122"/>
                        </a:rPr>
                        <a:t>等渠道进行变现。当前美 团单车在部分城市的起步价已由</a:t>
                      </a:r>
                      <a:r>
                        <a:rPr sz="1000" b="1" spc="-10" dirty="0">
                          <a:solidFill>
                            <a:srgbClr val="970201"/>
                          </a:solidFill>
                          <a:latin typeface="Microsoft YaHei"/>
                          <a:cs typeface="Microsoft YaHei"/>
                        </a:rPr>
                        <a:t>1</a:t>
                      </a:r>
                      <a:r>
                        <a:rPr sz="1000" b="1" dirty="0">
                          <a:solidFill>
                            <a:srgbClr val="970201"/>
                          </a:solidFill>
                          <a:latin typeface="Microsoft YaHei"/>
                          <a:cs typeface="Microsoft YaHei"/>
                        </a:rPr>
                        <a:t>元</a:t>
                      </a:r>
                      <a:r>
                        <a:rPr sz="1000" dirty="0">
                          <a:latin typeface="Arial Unicode MS" panose="020B0604020202020204" charset="-122"/>
                          <a:cs typeface="Arial Unicode MS" panose="020B0604020202020204" charset="-122"/>
                        </a:rPr>
                        <a:t>上涨至</a:t>
                      </a:r>
                      <a:r>
                        <a:rPr sz="1000" b="1" spc="-5" dirty="0">
                          <a:solidFill>
                            <a:srgbClr val="970201"/>
                          </a:solidFill>
                          <a:latin typeface="Microsoft YaHei"/>
                          <a:cs typeface="Microsoft YaHei"/>
                        </a:rPr>
                        <a:t>1.</a:t>
                      </a:r>
                      <a:r>
                        <a:rPr sz="1000" b="1" spc="-15" dirty="0">
                          <a:solidFill>
                            <a:srgbClr val="970201"/>
                          </a:solidFill>
                          <a:latin typeface="Microsoft YaHei"/>
                          <a:cs typeface="Microsoft YaHei"/>
                        </a:rPr>
                        <a:t>5</a:t>
                      </a:r>
                      <a:r>
                        <a:rPr sz="1000" b="1" dirty="0">
                          <a:solidFill>
                            <a:srgbClr val="970201"/>
                          </a:solidFill>
                          <a:latin typeface="Microsoft YaHei"/>
                          <a:cs typeface="Microsoft YaHei"/>
                        </a:rPr>
                        <a:t>元</a:t>
                      </a:r>
                      <a:endParaRPr sz="1000">
                        <a:latin typeface="Microsoft YaHei"/>
                        <a:cs typeface="Microsoft YaHei"/>
                      </a:endParaRPr>
                    </a:p>
                  </a:txBody>
                  <a:tcPr marL="0" marR="0" marT="4064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57785">
                        <a:lnSpc>
                          <a:spcPct val="100000"/>
                        </a:lnSpc>
                        <a:spcBef>
                          <a:spcPts val="30"/>
                        </a:spcBef>
                      </a:pPr>
                      <a:endParaRPr sz="1400">
                        <a:latin typeface="Times New Roman" panose="02020603050405020304"/>
                        <a:cs typeface="Times New Roman" panose="02020603050405020304"/>
                      </a:endParaRPr>
                    </a:p>
                    <a:p>
                      <a:pPr marL="53975" marR="196215">
                        <a:lnSpc>
                          <a:spcPct val="110000"/>
                        </a:lnSpc>
                      </a:pPr>
                      <a:r>
                        <a:rPr sz="1000" dirty="0">
                          <a:latin typeface="Arial Unicode MS" panose="020B0604020202020204" charset="-122"/>
                          <a:cs typeface="Arial Unicode MS" panose="020B0604020202020204" charset="-122"/>
                        </a:rPr>
                        <a:t>车辆置换和电单车业务将增加美 团的支出</a:t>
                      </a:r>
                      <a:endParaRPr sz="1000">
                        <a:latin typeface="Arial Unicode MS" panose="020B0604020202020204" charset="-122"/>
                        <a:cs typeface="Arial Unicode MS" panose="020B0604020202020204" charset="-122"/>
                      </a:endParaRPr>
                    </a:p>
                  </a:txBody>
                  <a:tcPr marL="0" marR="0" marT="38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21590">
                        <a:lnSpc>
                          <a:spcPct val="100000"/>
                        </a:lnSpc>
                        <a:spcBef>
                          <a:spcPts val="5"/>
                        </a:spcBef>
                      </a:pPr>
                      <a:endParaRPr sz="850">
                        <a:latin typeface="Times New Roman" panose="02020603050405020304"/>
                        <a:cs typeface="Times New Roman" panose="02020603050405020304"/>
                      </a:endParaRPr>
                    </a:p>
                    <a:p>
                      <a:pPr marL="53975" marR="128270" algn="just">
                        <a:lnSpc>
                          <a:spcPct val="110000"/>
                        </a:lnSpc>
                      </a:pPr>
                      <a:r>
                        <a:rPr sz="1000" b="1" dirty="0">
                          <a:latin typeface="Microsoft YaHei"/>
                          <a:cs typeface="Microsoft YaHei"/>
                        </a:rPr>
                        <a:t>随着市场培育的逐步完成，美团 将可通过共享单车实现更多的盈 利，同时为美团带来更多的流量</a:t>
                      </a:r>
                      <a:endParaRPr sz="10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42560">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35"/>
                        </a:spcBef>
                      </a:pPr>
                      <a:endParaRPr sz="950">
                        <a:latin typeface="Times New Roman" panose="02020603050405020304"/>
                        <a:cs typeface="Times New Roman" panose="02020603050405020304"/>
                      </a:endParaRPr>
                    </a:p>
                    <a:p>
                      <a:pPr algn="ctr">
                        <a:lnSpc>
                          <a:spcPct val="100000"/>
                        </a:lnSpc>
                      </a:pPr>
                      <a:r>
                        <a:rPr sz="1000" dirty="0">
                          <a:latin typeface="Arial Unicode MS" panose="020B0604020202020204" charset="-122"/>
                          <a:cs typeface="Arial Unicode MS" panose="020B0604020202020204" charset="-122"/>
                        </a:rPr>
                        <a:t>网约车</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72720" algn="just">
                        <a:lnSpc>
                          <a:spcPct val="110000"/>
                        </a:lnSpc>
                        <a:spcBef>
                          <a:spcPts val="840"/>
                        </a:spcBef>
                      </a:pPr>
                      <a:r>
                        <a:rPr sz="1000" dirty="0">
                          <a:latin typeface="Arial Unicode MS" panose="020B0604020202020204" charset="-122"/>
                          <a:cs typeface="Arial Unicode MS" panose="020B0604020202020204" charset="-122"/>
                        </a:rPr>
                        <a:t>通过接入首约汽车、曹操 出行等主流出行服务商， 为消费者提供打车服务</a:t>
                      </a:r>
                      <a:endParaRPr sz="1000">
                        <a:latin typeface="Arial Unicode MS" panose="020B0604020202020204" charset="-122"/>
                        <a:cs typeface="Arial Unicode MS" panose="020B0604020202020204" charset="-122"/>
                      </a:endParaRPr>
                    </a:p>
                  </a:txBody>
                  <a:tcPr marL="0" marR="0" marT="1066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50165" algn="just">
                        <a:lnSpc>
                          <a:spcPct val="110000"/>
                        </a:lnSpc>
                        <a:spcBef>
                          <a:spcPts val="840"/>
                        </a:spcBef>
                      </a:pPr>
                      <a:r>
                        <a:rPr sz="1000" dirty="0">
                          <a:latin typeface="Arial Unicode MS" panose="020B0604020202020204" charset="-122"/>
                          <a:cs typeface="Arial Unicode MS" panose="020B0604020202020204" charset="-122"/>
                        </a:rPr>
                        <a:t>美团在上海、南京提供美团快车服务，在 其他城市与取得合规资质的出行服务商合 作，以</a:t>
                      </a:r>
                      <a:r>
                        <a:rPr sz="1000" b="1" spc="-580" dirty="0">
                          <a:latin typeface="Microsoft YaHei"/>
                          <a:cs typeface="Microsoft YaHei"/>
                        </a:rPr>
                        <a:t>“</a:t>
                      </a:r>
                      <a:r>
                        <a:rPr sz="1000" b="1" dirty="0">
                          <a:latin typeface="Microsoft YaHei"/>
                          <a:cs typeface="Microsoft YaHei"/>
                        </a:rPr>
                        <a:t>聚合模式</a:t>
                      </a:r>
                      <a:r>
                        <a:rPr sz="1000" b="1" spc="-580" dirty="0">
                          <a:latin typeface="Microsoft YaHei"/>
                          <a:cs typeface="Microsoft YaHei"/>
                        </a:rPr>
                        <a:t>”</a:t>
                      </a:r>
                      <a:r>
                        <a:rPr sz="1000" dirty="0">
                          <a:latin typeface="Arial Unicode MS" panose="020B0604020202020204" charset="-122"/>
                          <a:cs typeface="Arial Unicode MS" panose="020B0604020202020204" charset="-122"/>
                        </a:rPr>
                        <a:t>开展试点</a:t>
                      </a:r>
                      <a:endParaRPr sz="1000">
                        <a:latin typeface="Arial Unicode MS" panose="020B0604020202020204" charset="-122"/>
                        <a:cs typeface="Arial Unicode MS" panose="020B0604020202020204" charset="-122"/>
                      </a:endParaRPr>
                    </a:p>
                  </a:txBody>
                  <a:tcPr marL="0" marR="0" marT="1066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52400">
                        <a:lnSpc>
                          <a:spcPct val="110000"/>
                        </a:lnSpc>
                        <a:spcBef>
                          <a:spcPts val="180"/>
                        </a:spcBef>
                      </a:pPr>
                      <a:r>
                        <a:rPr sz="1000" b="1" dirty="0">
                          <a:latin typeface="Microsoft YaHei"/>
                          <a:cs typeface="Microsoft YaHei"/>
                        </a:rPr>
                        <a:t>市场潜在空间大：</a:t>
                      </a:r>
                      <a:r>
                        <a:rPr sz="1000" spc="-5" dirty="0">
                          <a:latin typeface="Arial Unicode MS" panose="020B0604020202020204" charset="-122"/>
                          <a:cs typeface="Arial Unicode MS" panose="020B0604020202020204" charset="-122"/>
                        </a:rPr>
                        <a:t>2020</a:t>
                      </a:r>
                      <a:r>
                        <a:rPr sz="1000" dirty="0">
                          <a:latin typeface="Arial Unicode MS" panose="020B0604020202020204" charset="-122"/>
                          <a:cs typeface="Arial Unicode MS" panose="020B0604020202020204" charset="-122"/>
                        </a:rPr>
                        <a:t>年中国网约车市场超过  </a:t>
                      </a:r>
                      <a:r>
                        <a:rPr sz="1000" b="1" spc="-70" dirty="0">
                          <a:solidFill>
                            <a:srgbClr val="970201"/>
                          </a:solidFill>
                          <a:latin typeface="Microsoft YaHei"/>
                          <a:cs typeface="Microsoft YaHei"/>
                        </a:rPr>
                        <a:t>2,000</a:t>
                      </a:r>
                      <a:r>
                        <a:rPr sz="1000" b="1" dirty="0">
                          <a:solidFill>
                            <a:srgbClr val="970201"/>
                          </a:solidFill>
                          <a:latin typeface="Microsoft YaHei"/>
                          <a:cs typeface="Microsoft YaHei"/>
                        </a:rPr>
                        <a:t>万单</a:t>
                      </a:r>
                      <a:r>
                        <a:rPr sz="1000" b="1" spc="-65" dirty="0">
                          <a:solidFill>
                            <a:srgbClr val="970201"/>
                          </a:solidFill>
                          <a:latin typeface="Microsoft YaHei"/>
                          <a:cs typeface="Microsoft YaHei"/>
                        </a:rPr>
                        <a:t>/</a:t>
                      </a:r>
                      <a:r>
                        <a:rPr sz="1000" b="1" dirty="0">
                          <a:solidFill>
                            <a:srgbClr val="970201"/>
                          </a:solidFill>
                          <a:latin typeface="Microsoft YaHei"/>
                          <a:cs typeface="Microsoft YaHei"/>
                        </a:rPr>
                        <a:t>天</a:t>
                      </a:r>
                      <a:r>
                        <a:rPr sz="1000" dirty="0">
                          <a:latin typeface="Arial Unicode MS" panose="020B0604020202020204" charset="-122"/>
                          <a:cs typeface="Arial Unicode MS" panose="020B0604020202020204" charset="-122"/>
                        </a:rPr>
                        <a:t>，而线下出租车市场交易规模在</a:t>
                      </a:r>
                      <a:endParaRPr sz="1000">
                        <a:latin typeface="Arial Unicode MS" panose="020B0604020202020204" charset="-122"/>
                        <a:cs typeface="Arial Unicode MS" panose="020B0604020202020204" charset="-122"/>
                      </a:endParaRPr>
                    </a:p>
                    <a:p>
                      <a:pPr marL="53975" marR="65405">
                        <a:lnSpc>
                          <a:spcPct val="110000"/>
                        </a:lnSpc>
                      </a:pPr>
                      <a:r>
                        <a:rPr sz="1000" b="1" spc="-5" dirty="0">
                          <a:solidFill>
                            <a:srgbClr val="970201"/>
                          </a:solidFill>
                          <a:latin typeface="Microsoft YaHei"/>
                          <a:cs typeface="Microsoft YaHei"/>
                        </a:rPr>
                        <a:t>4,000-5,00</a:t>
                      </a:r>
                      <a:r>
                        <a:rPr sz="1000" b="1" spc="-50" dirty="0">
                          <a:solidFill>
                            <a:srgbClr val="970201"/>
                          </a:solidFill>
                          <a:latin typeface="Microsoft YaHei"/>
                          <a:cs typeface="Microsoft YaHei"/>
                        </a:rPr>
                        <a:t>0</a:t>
                      </a:r>
                      <a:r>
                        <a:rPr sz="1000" b="1" dirty="0">
                          <a:solidFill>
                            <a:srgbClr val="970201"/>
                          </a:solidFill>
                          <a:latin typeface="Microsoft YaHei"/>
                          <a:cs typeface="Microsoft YaHei"/>
                        </a:rPr>
                        <a:t>万单</a:t>
                      </a:r>
                      <a:r>
                        <a:rPr sz="1000" b="1" spc="-5" dirty="0">
                          <a:solidFill>
                            <a:srgbClr val="970201"/>
                          </a:solidFill>
                          <a:latin typeface="Microsoft YaHei"/>
                          <a:cs typeface="Microsoft YaHei"/>
                        </a:rPr>
                        <a:t>/</a:t>
                      </a:r>
                      <a:r>
                        <a:rPr sz="1000" b="1" dirty="0">
                          <a:solidFill>
                            <a:srgbClr val="970201"/>
                          </a:solidFill>
                          <a:latin typeface="Microsoft YaHei"/>
                          <a:cs typeface="Microsoft YaHei"/>
                        </a:rPr>
                        <a:t>天</a:t>
                      </a:r>
                      <a:r>
                        <a:rPr sz="1000" dirty="0">
                          <a:latin typeface="Arial Unicode MS" panose="020B0604020202020204" charset="-122"/>
                          <a:cs typeface="Arial Unicode MS" panose="020B0604020202020204" charset="-122"/>
                        </a:rPr>
                        <a:t>之间，网约车市场仍有较大 提升空间</a:t>
                      </a:r>
                      <a:endParaRPr sz="1000">
                        <a:latin typeface="Arial Unicode MS" panose="020B0604020202020204" charset="-122"/>
                        <a:cs typeface="Arial Unicode MS" panose="020B0604020202020204" charset="-122"/>
                      </a:endParaRPr>
                    </a:p>
                  </a:txBody>
                  <a:tcPr marL="0" marR="0" marT="2286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a:lnSpc>
                          <a:spcPct val="110000"/>
                        </a:lnSpc>
                        <a:spcBef>
                          <a:spcPts val="840"/>
                        </a:spcBef>
                      </a:pPr>
                      <a:r>
                        <a:rPr sz="1000" dirty="0">
                          <a:latin typeface="Arial Unicode MS" panose="020B0604020202020204" charset="-122"/>
                          <a:cs typeface="Arial Unicode MS" panose="020B0604020202020204" charset="-122"/>
                        </a:rPr>
                        <a:t>滴滴约占据</a:t>
                      </a:r>
                      <a:r>
                        <a:rPr sz="1000" b="1" spc="-5" dirty="0">
                          <a:solidFill>
                            <a:srgbClr val="970201"/>
                          </a:solidFill>
                          <a:latin typeface="Microsoft YaHei"/>
                          <a:cs typeface="Microsoft YaHei"/>
                        </a:rPr>
                        <a:t>90</a:t>
                      </a:r>
                      <a:r>
                        <a:rPr sz="1000" b="1" spc="-10" dirty="0">
                          <a:solidFill>
                            <a:srgbClr val="970201"/>
                          </a:solidFill>
                          <a:latin typeface="Microsoft YaHei"/>
                          <a:cs typeface="Microsoft YaHei"/>
                        </a:rPr>
                        <a:t>%</a:t>
                      </a:r>
                      <a:r>
                        <a:rPr sz="1000" dirty="0">
                          <a:latin typeface="Arial Unicode MS" panose="020B0604020202020204" charset="-122"/>
                          <a:cs typeface="Arial Unicode MS" panose="020B0604020202020204" charset="-122"/>
                        </a:rPr>
                        <a:t>的网约车市场份额， 美团仅靠</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聚合模式</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难以改变现</a:t>
                      </a:r>
                      <a:endParaRPr sz="1000">
                        <a:latin typeface="Arial Unicode MS" panose="020B0604020202020204" charset="-122"/>
                        <a:cs typeface="Arial Unicode MS" panose="020B0604020202020204" charset="-122"/>
                      </a:endParaRPr>
                    </a:p>
                    <a:p>
                      <a:pPr marL="53975" marR="57785">
                        <a:lnSpc>
                          <a:spcPct val="100000"/>
                        </a:lnSpc>
                        <a:spcBef>
                          <a:spcPts val="120"/>
                        </a:spcBef>
                      </a:pPr>
                      <a:r>
                        <a:rPr sz="1000" dirty="0">
                          <a:latin typeface="Arial Unicode MS" panose="020B0604020202020204" charset="-122"/>
                          <a:cs typeface="Arial Unicode MS" panose="020B0604020202020204" charset="-122"/>
                        </a:rPr>
                        <a:t>有格局</a:t>
                      </a:r>
                      <a:endParaRPr sz="1000">
                        <a:latin typeface="Arial Unicode MS" panose="020B0604020202020204" charset="-122"/>
                        <a:cs typeface="Arial Unicode MS" panose="020B0604020202020204" charset="-122"/>
                      </a:endParaRPr>
                    </a:p>
                  </a:txBody>
                  <a:tcPr marL="0" marR="0" marT="1066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28270" algn="just">
                        <a:lnSpc>
                          <a:spcPct val="110000"/>
                        </a:lnSpc>
                        <a:spcBef>
                          <a:spcPts val="840"/>
                        </a:spcBef>
                      </a:pPr>
                      <a:r>
                        <a:rPr sz="1000" b="1" dirty="0">
                          <a:latin typeface="Microsoft YaHei"/>
                          <a:cs typeface="Microsoft YaHei"/>
                        </a:rPr>
                        <a:t>出行是本地生活服务场景闭环的 重要环节，因而预计美团或将在 未来</a:t>
                      </a:r>
                      <a:r>
                        <a:rPr sz="1000" b="1" spc="-75" dirty="0">
                          <a:latin typeface="Microsoft YaHei"/>
                          <a:cs typeface="Microsoft YaHei"/>
                        </a:rPr>
                        <a:t>5</a:t>
                      </a:r>
                      <a:r>
                        <a:rPr sz="1000" b="1" dirty="0">
                          <a:latin typeface="Microsoft YaHei"/>
                          <a:cs typeface="Microsoft YaHei"/>
                        </a:rPr>
                        <a:t>年内重启打车服务</a:t>
                      </a:r>
                      <a:endParaRPr sz="1000">
                        <a:latin typeface="Microsoft YaHei"/>
                        <a:cs typeface="Microsoft YaHei"/>
                      </a:endParaRPr>
                    </a:p>
                  </a:txBody>
                  <a:tcPr marL="0" marR="0" marT="10668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54176">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25"/>
                        </a:spcBef>
                      </a:pPr>
                      <a:endParaRPr sz="1000">
                        <a:latin typeface="Times New Roman" panose="02020603050405020304"/>
                        <a:cs typeface="Times New Roman" panose="02020603050405020304"/>
                      </a:endParaRPr>
                    </a:p>
                    <a:p>
                      <a:pPr algn="ctr">
                        <a:lnSpc>
                          <a:spcPct val="100000"/>
                        </a:lnSpc>
                      </a:pPr>
                      <a:r>
                        <a:rPr sz="1000" dirty="0">
                          <a:latin typeface="Arial Unicode MS" panose="020B0604020202020204" charset="-122"/>
                          <a:cs typeface="Arial Unicode MS" panose="020B0604020202020204" charset="-122"/>
                        </a:rPr>
                        <a:t>共享充电宝</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000">
                        <a:latin typeface="Times New Roman" panose="02020603050405020304"/>
                        <a:cs typeface="Times New Roman" panose="02020603050405020304"/>
                      </a:endParaRPr>
                    </a:p>
                    <a:p>
                      <a:pPr>
                        <a:lnSpc>
                          <a:spcPct val="100000"/>
                        </a:lnSpc>
                        <a:spcBef>
                          <a:spcPts val="25"/>
                        </a:spcBef>
                      </a:pPr>
                      <a:endParaRPr sz="1000">
                        <a:latin typeface="Times New Roman" panose="02020603050405020304"/>
                        <a:cs typeface="Times New Roman" panose="02020603050405020304"/>
                      </a:endParaRPr>
                    </a:p>
                    <a:p>
                      <a:pPr marL="53975">
                        <a:lnSpc>
                          <a:spcPct val="100000"/>
                        </a:lnSpc>
                      </a:pPr>
                      <a:r>
                        <a:rPr sz="1000" dirty="0">
                          <a:latin typeface="Arial Unicode MS" panose="020B0604020202020204" charset="-122"/>
                          <a:cs typeface="Arial Unicode MS" panose="020B0604020202020204" charset="-122"/>
                        </a:rPr>
                        <a:t>为消费者提供充电宝服务</a:t>
                      </a:r>
                      <a:endParaRPr sz="10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50165">
                        <a:lnSpc>
                          <a:spcPct val="110000"/>
                        </a:lnSpc>
                        <a:spcBef>
                          <a:spcPts val="225"/>
                        </a:spcBef>
                      </a:pPr>
                      <a:r>
                        <a:rPr sz="1000" spc="-35" dirty="0">
                          <a:latin typeface="Arial Unicode MS" panose="020B0604020202020204" charset="-122"/>
                          <a:cs typeface="Arial Unicode MS" panose="020B0604020202020204" charset="-122"/>
                        </a:rPr>
                        <a:t>2020</a:t>
                      </a:r>
                      <a:r>
                        <a:rPr sz="1000" dirty="0">
                          <a:latin typeface="Arial Unicode MS" panose="020B0604020202020204" charset="-122"/>
                          <a:cs typeface="Arial Unicode MS" panose="020B0604020202020204" charset="-122"/>
                        </a:rPr>
                        <a:t>年</a:t>
                      </a:r>
                      <a:r>
                        <a:rPr sz="1000" spc="-35" dirty="0">
                          <a:latin typeface="Arial Unicode MS" panose="020B0604020202020204" charset="-122"/>
                          <a:cs typeface="Arial Unicode MS" panose="020B0604020202020204" charset="-122"/>
                        </a:rPr>
                        <a:t>3</a:t>
                      </a:r>
                      <a:r>
                        <a:rPr sz="1000" dirty="0">
                          <a:latin typeface="Arial Unicode MS" panose="020B0604020202020204" charset="-122"/>
                          <a:cs typeface="Arial Unicode MS" panose="020B0604020202020204" charset="-122"/>
                        </a:rPr>
                        <a:t>月美团成立共享充电宝事业部，  并开启</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百城大战</a:t>
                      </a:r>
                      <a:r>
                        <a:rPr sz="1000" spc="10"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地推攻略，以期通过人 海战术快速实现美团共享充电宝的线下覆 盖率</a:t>
                      </a:r>
                      <a:endParaRPr sz="1000">
                        <a:latin typeface="Arial Unicode MS" panose="020B0604020202020204" charset="-122"/>
                        <a:cs typeface="Arial Unicode MS" panose="020B0604020202020204" charset="-122"/>
                      </a:endParaRPr>
                    </a:p>
                  </a:txBody>
                  <a:tcPr marL="0" marR="0" marT="285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88900">
                        <a:lnSpc>
                          <a:spcPct val="110000"/>
                        </a:lnSpc>
                        <a:spcBef>
                          <a:spcPts val="225"/>
                        </a:spcBef>
                      </a:pPr>
                      <a:r>
                        <a:rPr sz="1000" b="1" dirty="0">
                          <a:latin typeface="Microsoft YaHei"/>
                          <a:cs typeface="Microsoft YaHei"/>
                        </a:rPr>
                        <a:t>市场潜在空间广阔</a:t>
                      </a:r>
                      <a:r>
                        <a:rPr sz="1000" b="1" spc="-30" dirty="0">
                          <a:latin typeface="Microsoft YaHei"/>
                          <a:cs typeface="Microsoft YaHei"/>
                        </a:rPr>
                        <a:t>：</a:t>
                      </a:r>
                      <a:r>
                        <a:rPr sz="1000" spc="-30" dirty="0">
                          <a:latin typeface="Arial Unicode MS" panose="020B0604020202020204" charset="-122"/>
                          <a:cs typeface="Arial Unicode MS" panose="020B0604020202020204" charset="-122"/>
                        </a:rPr>
                        <a:t>2020</a:t>
                      </a:r>
                      <a:r>
                        <a:rPr sz="1000" dirty="0">
                          <a:latin typeface="Arial Unicode MS" panose="020B0604020202020204" charset="-122"/>
                          <a:cs typeface="Arial Unicode MS" panose="020B0604020202020204" charset="-122"/>
                        </a:rPr>
                        <a:t>年共享充电宝用户规 模约达</a:t>
                      </a:r>
                      <a:r>
                        <a:rPr sz="1000" b="1" spc="-65" dirty="0">
                          <a:solidFill>
                            <a:srgbClr val="970201"/>
                          </a:solidFill>
                          <a:latin typeface="Microsoft YaHei"/>
                          <a:cs typeface="Microsoft YaHei"/>
                        </a:rPr>
                        <a:t>2.5</a:t>
                      </a:r>
                      <a:r>
                        <a:rPr sz="1000" b="1" dirty="0">
                          <a:solidFill>
                            <a:srgbClr val="970201"/>
                          </a:solidFill>
                          <a:latin typeface="Microsoft YaHei"/>
                          <a:cs typeface="Microsoft YaHei"/>
                        </a:rPr>
                        <a:t>亿</a:t>
                      </a:r>
                      <a:r>
                        <a:rPr sz="1000" dirty="0">
                          <a:latin typeface="Arial Unicode MS" panose="020B0604020202020204" charset="-122"/>
                          <a:cs typeface="Arial Unicode MS" panose="020B0604020202020204" charset="-122"/>
                        </a:rPr>
                        <a:t>，交易规模约达</a:t>
                      </a:r>
                      <a:r>
                        <a:rPr sz="1000" b="1" spc="-75" dirty="0">
                          <a:solidFill>
                            <a:srgbClr val="970201"/>
                          </a:solidFill>
                          <a:latin typeface="Microsoft YaHei"/>
                          <a:cs typeface="Microsoft YaHei"/>
                        </a:rPr>
                        <a:t>80</a:t>
                      </a:r>
                      <a:r>
                        <a:rPr sz="1000" b="1" dirty="0">
                          <a:solidFill>
                            <a:srgbClr val="970201"/>
                          </a:solidFill>
                          <a:latin typeface="Microsoft YaHei"/>
                          <a:cs typeface="Microsoft YaHei"/>
                        </a:rPr>
                        <a:t>亿元</a:t>
                      </a:r>
                      <a:r>
                        <a:rPr sz="1000" dirty="0">
                          <a:latin typeface="Arial Unicode MS" panose="020B0604020202020204" charset="-122"/>
                          <a:cs typeface="Arial Unicode MS" panose="020B0604020202020204" charset="-122"/>
                        </a:rPr>
                        <a:t>，未来仍将 持续上升，同时行业平均毛利可约达</a:t>
                      </a:r>
                      <a:r>
                        <a:rPr sz="1000" b="1" spc="-5" dirty="0">
                          <a:solidFill>
                            <a:srgbClr val="970201"/>
                          </a:solidFill>
                          <a:latin typeface="Microsoft YaHei"/>
                          <a:cs typeface="Microsoft YaHei"/>
                        </a:rPr>
                        <a:t>25</a:t>
                      </a:r>
                      <a:r>
                        <a:rPr sz="1000" b="1" spc="-10" dirty="0">
                          <a:solidFill>
                            <a:srgbClr val="970201"/>
                          </a:solidFill>
                          <a:latin typeface="Microsoft YaHei"/>
                          <a:cs typeface="Microsoft YaHei"/>
                        </a:rPr>
                        <a:t>%</a:t>
                      </a:r>
                      <a:r>
                        <a:rPr sz="1000" dirty="0">
                          <a:latin typeface="Arial Unicode MS" panose="020B0604020202020204" charset="-122"/>
                          <a:cs typeface="Arial Unicode MS" panose="020B0604020202020204" charset="-122"/>
                        </a:rPr>
                        <a:t>，盈利 能力较强</a:t>
                      </a:r>
                      <a:endParaRPr sz="1000">
                        <a:latin typeface="Arial Unicode MS" panose="020B0604020202020204" charset="-122"/>
                        <a:cs typeface="Arial Unicode MS" panose="020B0604020202020204" charset="-122"/>
                      </a:endParaRPr>
                    </a:p>
                  </a:txBody>
                  <a:tcPr marL="0" marR="0" marT="2857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96215" algn="just">
                        <a:lnSpc>
                          <a:spcPct val="110000"/>
                        </a:lnSpc>
                        <a:spcBef>
                          <a:spcPts val="885"/>
                        </a:spcBef>
                      </a:pPr>
                      <a:r>
                        <a:rPr sz="1000" dirty="0">
                          <a:latin typeface="Arial Unicode MS" panose="020B0604020202020204" charset="-122"/>
                          <a:cs typeface="Arial Unicode MS" panose="020B0604020202020204" charset="-122"/>
                        </a:rPr>
                        <a:t>街电、小电、怪兽、来电四家企 业的共享充电宝市场份额合计超 过</a:t>
                      </a:r>
                      <a:r>
                        <a:rPr sz="1000" b="1" spc="-145" dirty="0">
                          <a:solidFill>
                            <a:srgbClr val="970201"/>
                          </a:solidFill>
                          <a:latin typeface="Microsoft YaHei"/>
                          <a:cs typeface="Microsoft YaHei"/>
                        </a:rPr>
                        <a:t>80%</a:t>
                      </a:r>
                      <a:r>
                        <a:rPr sz="1000" spc="-145" dirty="0">
                          <a:latin typeface="Arial Unicode MS" panose="020B0604020202020204" charset="-122"/>
                          <a:cs typeface="Arial Unicode MS" panose="020B0604020202020204" charset="-122"/>
                        </a:rPr>
                        <a:t>，</a:t>
                      </a:r>
                      <a:r>
                        <a:rPr sz="1000" dirty="0">
                          <a:latin typeface="Arial Unicode MS" panose="020B0604020202020204" charset="-122"/>
                          <a:cs typeface="Arial Unicode MS" panose="020B0604020202020204" charset="-122"/>
                        </a:rPr>
                        <a:t>美团面临较大的挑战</a:t>
                      </a:r>
                      <a:endParaRPr sz="1000">
                        <a:latin typeface="Arial Unicode MS" panose="020B0604020202020204" charset="-122"/>
                        <a:cs typeface="Arial Unicode MS" panose="020B0604020202020204" charset="-122"/>
                      </a:endParaRPr>
                    </a:p>
                  </a:txBody>
                  <a:tcPr marL="0" marR="0" marT="1123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53975" marR="128270" algn="just">
                        <a:lnSpc>
                          <a:spcPct val="110000"/>
                        </a:lnSpc>
                        <a:spcBef>
                          <a:spcPts val="885"/>
                        </a:spcBef>
                      </a:pPr>
                      <a:r>
                        <a:rPr sz="1000" b="1" dirty="0">
                          <a:latin typeface="Microsoft YaHei"/>
                          <a:cs typeface="Microsoft YaHei"/>
                        </a:rPr>
                        <a:t>在其他竞争者已占据行业市场较 大份额的背景下，美团共享充电 宝业务的盈利不确定性较大</a:t>
                      </a:r>
                      <a:endParaRPr sz="1000">
                        <a:latin typeface="Microsoft YaHei"/>
                        <a:cs typeface="Microsoft YaHei"/>
                      </a:endParaRPr>
                    </a:p>
                  </a:txBody>
                  <a:tcPr marL="0" marR="0" marT="1123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bl>
          </a:graphicData>
        </a:graphic>
      </p:graphicFrame>
      <p:sp>
        <p:nvSpPr>
          <p:cNvPr id="10" name="object 10"/>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11" name="object 1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40" y="69472"/>
            <a:ext cx="5367020" cy="391160"/>
          </a:xfrm>
          <a:prstGeom prst="rect">
            <a:avLst/>
          </a:prstGeom>
        </p:spPr>
        <p:txBody>
          <a:bodyPr vert="horz" wrap="square" lIns="0" tIns="12700" rIns="0" bIns="0" rtlCol="0">
            <a:spAutoFit/>
          </a:bodyPr>
          <a:lstStyle/>
          <a:p>
            <a:pPr marL="12700">
              <a:lnSpc>
                <a:spcPct val="100000"/>
              </a:lnSpc>
              <a:spcBef>
                <a:spcPts val="100"/>
              </a:spcBef>
            </a:pPr>
            <a:r>
              <a:rPr dirty="0"/>
              <a:t>美团盈利模式</a:t>
            </a:r>
            <a:r>
              <a:rPr spc="-195" dirty="0"/>
              <a:t>——新业务及其他（</a:t>
            </a:r>
            <a:r>
              <a:rPr spc="-150" dirty="0"/>
              <a:t>4</a:t>
            </a:r>
            <a:r>
              <a:rPr spc="-135" dirty="0"/>
              <a:t>/</a:t>
            </a:r>
            <a:r>
              <a:rPr spc="-165" dirty="0"/>
              <a:t>4</a:t>
            </a:r>
            <a:r>
              <a:rPr dirty="0"/>
              <a:t>）</a:t>
            </a:r>
            <a:endParaRPr dirty="0"/>
          </a:p>
        </p:txBody>
      </p:sp>
      <p:sp>
        <p:nvSpPr>
          <p:cNvPr id="3" name="object 3"/>
          <p:cNvSpPr txBox="1"/>
          <p:nvPr/>
        </p:nvSpPr>
        <p:spPr>
          <a:xfrm>
            <a:off x="313033" y="432336"/>
            <a:ext cx="11455400" cy="60452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就业务布局、供应链资源、配送、流量获取等方面而言，美团、阿里、京东是同城零售领域的主要竞争 者，若美团在同城零售领域取得更大的市场份额，此领域有望成为美团进入实物电商的契机</a:t>
            </a:r>
            <a:endParaRPr sz="2000">
              <a:latin typeface="Arial Unicode MS" panose="020B0604020202020204" charset="-122"/>
              <a:cs typeface="Arial Unicode MS" panose="020B0604020202020204" charset="-122"/>
            </a:endParaRPr>
          </a:p>
        </p:txBody>
      </p:sp>
      <p:sp>
        <p:nvSpPr>
          <p:cNvPr id="4" name="object 4"/>
          <p:cNvSpPr/>
          <p:nvPr/>
        </p:nvSpPr>
        <p:spPr>
          <a:xfrm>
            <a:off x="8048198" y="1808162"/>
            <a:ext cx="3801110" cy="4476750"/>
          </a:xfrm>
          <a:custGeom>
            <a:avLst/>
            <a:gdLst/>
            <a:ahLst/>
            <a:cxnLst/>
            <a:rect l="l" t="t" r="r" b="b"/>
            <a:pathLst>
              <a:path w="3801109" h="4476750">
                <a:moveTo>
                  <a:pt x="3800733" y="4476308"/>
                </a:moveTo>
                <a:lnTo>
                  <a:pt x="0" y="4476308"/>
                </a:lnTo>
                <a:lnTo>
                  <a:pt x="0" y="0"/>
                </a:lnTo>
                <a:lnTo>
                  <a:pt x="3800733" y="0"/>
                </a:lnTo>
                <a:lnTo>
                  <a:pt x="3800733" y="4476308"/>
                </a:lnTo>
                <a:close/>
              </a:path>
            </a:pathLst>
          </a:custGeom>
          <a:solidFill>
            <a:srgbClr val="EFEFF1"/>
          </a:solidFill>
        </p:spPr>
        <p:txBody>
          <a:bodyPr wrap="square" lIns="0" tIns="0" rIns="0" bIns="0" rtlCol="0"/>
          <a:lstStyle/>
          <a:p/>
        </p:txBody>
      </p:sp>
      <p:sp>
        <p:nvSpPr>
          <p:cNvPr id="5" name="object 5"/>
          <p:cNvSpPr txBox="1"/>
          <p:nvPr/>
        </p:nvSpPr>
        <p:spPr>
          <a:xfrm>
            <a:off x="8102173" y="2108587"/>
            <a:ext cx="3873500" cy="3832860"/>
          </a:xfrm>
          <a:prstGeom prst="rect">
            <a:avLst/>
          </a:prstGeom>
        </p:spPr>
        <p:txBody>
          <a:bodyPr vert="horz" wrap="square" lIns="0" tIns="12700" rIns="0" bIns="0" rtlCol="0">
            <a:spAutoFit/>
          </a:bodyPr>
          <a:lstStyle/>
          <a:p>
            <a:pPr marL="184150" marR="5080" indent="-171450">
              <a:lnSpc>
                <a:spcPct val="120000"/>
              </a:lnSpc>
              <a:spcBef>
                <a:spcPts val="100"/>
              </a:spcBef>
              <a:buSzPct val="92000"/>
              <a:buFont typeface="Wingdings" panose="05000000000000000000"/>
              <a:buChar char=""/>
              <a:tabLst>
                <a:tab pos="184150" algn="l"/>
              </a:tabLst>
            </a:pPr>
            <a:r>
              <a:rPr sz="1200" b="1" dirty="0">
                <a:solidFill>
                  <a:srgbClr val="970201"/>
                </a:solidFill>
                <a:latin typeface="Microsoft YaHei"/>
                <a:cs typeface="Microsoft YaHei"/>
              </a:rPr>
              <a:t>主要电商平台加大对同城零售的布局：</a:t>
            </a:r>
            <a:r>
              <a:rPr sz="1200" dirty="0">
                <a:latin typeface="Arial Unicode MS" panose="020B0604020202020204" charset="-122"/>
                <a:cs typeface="Arial Unicode MS" panose="020B0604020202020204" charset="-122"/>
              </a:rPr>
              <a:t>自</a:t>
            </a:r>
            <a:r>
              <a:rPr sz="1200" spc="-45" dirty="0">
                <a:latin typeface="Arial Unicode MS" panose="020B0604020202020204" charset="-122"/>
                <a:cs typeface="Arial Unicode MS" panose="020B0604020202020204" charset="-122"/>
              </a:rPr>
              <a:t>201</a:t>
            </a:r>
            <a:r>
              <a:rPr sz="1200" spc="-20" dirty="0">
                <a:latin typeface="Arial Unicode MS" panose="020B0604020202020204" charset="-122"/>
                <a:cs typeface="Arial Unicode MS" panose="020B0604020202020204" charset="-122"/>
              </a:rPr>
              <a:t>6</a:t>
            </a:r>
            <a:r>
              <a:rPr sz="1200" dirty="0">
                <a:latin typeface="Arial Unicode MS" panose="020B0604020202020204" charset="-122"/>
                <a:cs typeface="Arial Unicode MS" panose="020B0604020202020204" charset="-122"/>
              </a:rPr>
              <a:t>年以来， 各企业逐步对传统零售进行数字化改造和完善线下配 送系统</a:t>
            </a:r>
            <a:r>
              <a:rPr sz="1200" spc="-30"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年新冠疫情加速消费渠道向线上转移，  消费者在线上的消费习惯持续加深，生鲜到家相关的 </a:t>
            </a:r>
            <a:r>
              <a:rPr sz="1200" spc="-110" dirty="0">
                <a:latin typeface="Arial Unicode MS" panose="020B0604020202020204" charset="-122"/>
                <a:cs typeface="Arial Unicode MS" panose="020B0604020202020204" charset="-122"/>
              </a:rPr>
              <a:t>APP</a:t>
            </a:r>
            <a:r>
              <a:rPr sz="1200" dirty="0">
                <a:latin typeface="Arial Unicode MS" panose="020B0604020202020204" charset="-122"/>
                <a:cs typeface="Arial Unicode MS" panose="020B0604020202020204" charset="-122"/>
              </a:rPr>
              <a:t>用户数快速攀升</a:t>
            </a:r>
            <a:r>
              <a:rPr sz="1200" spc="-30"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年春节前后盒马、叮咚买 菜的日活跃用户数分别同比上升</a:t>
            </a:r>
            <a:r>
              <a:rPr sz="1200" b="1" spc="-155" dirty="0">
                <a:solidFill>
                  <a:srgbClr val="970201"/>
                </a:solidFill>
                <a:latin typeface="Microsoft YaHei"/>
                <a:cs typeface="Microsoft YaHei"/>
              </a:rPr>
              <a:t>123.4%</a:t>
            </a:r>
            <a:r>
              <a:rPr sz="1200" dirty="0">
                <a:latin typeface="Arial Unicode MS" panose="020B0604020202020204" charset="-122"/>
                <a:cs typeface="Arial Unicode MS" panose="020B0604020202020204" charset="-122"/>
              </a:rPr>
              <a:t>、</a:t>
            </a:r>
            <a:r>
              <a:rPr sz="1200" b="1" spc="-155" dirty="0">
                <a:solidFill>
                  <a:srgbClr val="970201"/>
                </a:solidFill>
                <a:latin typeface="Microsoft YaHei"/>
                <a:cs typeface="Microsoft YaHei"/>
              </a:rPr>
              <a:t>327.0%</a:t>
            </a:r>
            <a:r>
              <a:rPr sz="1200" dirty="0">
                <a:latin typeface="Arial Unicode MS" panose="020B0604020202020204" charset="-122"/>
                <a:cs typeface="Arial Unicode MS" panose="020B0604020202020204" charset="-122"/>
              </a:rPr>
              <a:t>。因 此，</a:t>
            </a:r>
            <a:r>
              <a:rPr sz="1200" b="1" dirty="0">
                <a:latin typeface="Microsoft YaHei"/>
                <a:cs typeface="Microsoft YaHei"/>
              </a:rPr>
              <a:t>阿里</a:t>
            </a:r>
            <a:r>
              <a:rPr sz="1200" dirty="0">
                <a:latin typeface="Arial Unicode MS" panose="020B0604020202020204" charset="-122"/>
                <a:cs typeface="Arial Unicode MS" panose="020B0604020202020204" charset="-122"/>
              </a:rPr>
              <a:t>（淘宝上线</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小时达</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服务频道）、</a:t>
            </a:r>
            <a:r>
              <a:rPr sz="1200" b="1" dirty="0">
                <a:latin typeface="Microsoft YaHei"/>
                <a:cs typeface="Microsoft YaHei"/>
              </a:rPr>
              <a:t>美团</a:t>
            </a:r>
            <a:r>
              <a:rPr sz="1200" dirty="0">
                <a:latin typeface="Arial Unicode MS" panose="020B0604020202020204" charset="-122"/>
                <a:cs typeface="Arial Unicode MS" panose="020B0604020202020204" charset="-122"/>
              </a:rPr>
              <a:t>（上</a:t>
            </a:r>
            <a:endParaRPr sz="1200">
              <a:latin typeface="Arial Unicode MS" panose="020B0604020202020204" charset="-122"/>
              <a:cs typeface="Arial Unicode MS" panose="020B0604020202020204" charset="-122"/>
            </a:endParaRPr>
          </a:p>
          <a:p>
            <a:pPr marL="184150" marR="177165" algn="just">
              <a:lnSpc>
                <a:spcPct val="120000"/>
              </a:lnSpc>
            </a:pPr>
            <a:r>
              <a:rPr sz="1200" dirty="0">
                <a:latin typeface="Arial Unicode MS" panose="020B0604020202020204" charset="-122"/>
                <a:cs typeface="Arial Unicode MS" panose="020B0604020202020204" charset="-122"/>
              </a:rPr>
              <a:t>线菜大全、美团优选等产品，加大推广美团买菜及社 区电商）、</a:t>
            </a:r>
            <a:r>
              <a:rPr sz="1200" b="1" dirty="0">
                <a:latin typeface="Microsoft YaHei"/>
                <a:cs typeface="Microsoft YaHei"/>
              </a:rPr>
              <a:t>京东</a:t>
            </a:r>
            <a:r>
              <a:rPr sz="1200" dirty="0">
                <a:latin typeface="Arial Unicode MS" panose="020B0604020202020204" charset="-122"/>
                <a:cs typeface="Arial Unicode MS" panose="020B0604020202020204" charset="-122"/>
              </a:rPr>
              <a:t>（京东超市与京东到家、达达快送平 台达成深度合作）等主要电商平台加大对同城零售的 布局</a:t>
            </a:r>
            <a:endParaRPr sz="1200">
              <a:latin typeface="Arial Unicode MS" panose="020B0604020202020204" charset="-122"/>
              <a:cs typeface="Arial Unicode MS" panose="020B0604020202020204" charset="-122"/>
            </a:endParaRPr>
          </a:p>
          <a:p>
            <a:pPr marL="184150" marR="177165" indent="-171450" algn="just">
              <a:lnSpc>
                <a:spcPct val="120000"/>
              </a:lnSpc>
              <a:spcBef>
                <a:spcPts val="600"/>
              </a:spcBef>
              <a:buSzPct val="92000"/>
              <a:buFont typeface="Wingdings" panose="05000000000000000000"/>
              <a:buChar char=""/>
              <a:tabLst>
                <a:tab pos="184150" algn="l"/>
              </a:tabLst>
            </a:pPr>
            <a:r>
              <a:rPr sz="1200" b="1" dirty="0">
                <a:solidFill>
                  <a:srgbClr val="970201"/>
                </a:solidFill>
                <a:latin typeface="Microsoft YaHei"/>
                <a:cs typeface="Microsoft YaHei"/>
              </a:rPr>
              <a:t>预计美团的前置仓在一线城市的密度提升，并向二三 线城市拓展：</a:t>
            </a:r>
            <a:r>
              <a:rPr sz="1200" dirty="0">
                <a:latin typeface="Arial Unicode MS" panose="020B0604020202020204" charset="-122"/>
                <a:cs typeface="Arial Unicode MS" panose="020B0604020202020204" charset="-122"/>
              </a:rPr>
              <a:t>作为生活服务和零售业交汇点的同城零 售，可满足消费者对强时效、高频消费产品的需求， 吸引众多消费者。因此，</a:t>
            </a:r>
            <a:r>
              <a:rPr sz="1200" b="1" dirty="0">
                <a:latin typeface="Microsoft YaHei"/>
                <a:cs typeface="Microsoft YaHei"/>
              </a:rPr>
              <a:t>为快速抢占市场，美团将加 大对一线城市的前置仓布局，并逐步向二三线城市开 拓</a:t>
            </a:r>
            <a:endParaRPr sz="1200">
              <a:latin typeface="Microsoft YaHei"/>
              <a:cs typeface="Microsoft YaHei"/>
            </a:endParaRPr>
          </a:p>
        </p:txBody>
      </p:sp>
      <p:sp>
        <p:nvSpPr>
          <p:cNvPr id="6" name="object 6"/>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7" name="object 7"/>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8" name="object 8"/>
          <p:cNvSpPr txBox="1"/>
          <p:nvPr/>
        </p:nvSpPr>
        <p:spPr>
          <a:xfrm>
            <a:off x="8033633" y="1264850"/>
            <a:ext cx="73660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Microsoft YaHei"/>
                <a:cs typeface="Microsoft YaHei"/>
              </a:rPr>
              <a:t>头豹洞察</a:t>
            </a:r>
            <a:endParaRPr sz="1400">
              <a:latin typeface="Microsoft YaHei"/>
              <a:cs typeface="Microsoft YaHei"/>
            </a:endParaRPr>
          </a:p>
        </p:txBody>
      </p:sp>
      <p:sp>
        <p:nvSpPr>
          <p:cNvPr id="11" name="object 11"/>
          <p:cNvSpPr txBox="1"/>
          <p:nvPr/>
        </p:nvSpPr>
        <p:spPr>
          <a:xfrm>
            <a:off x="335778" y="6406035"/>
            <a:ext cx="2400300"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来源：安信证券，头豹研究院编辑整理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2" name="object 12"/>
          <p:cNvSpPr txBox="1"/>
          <p:nvPr/>
        </p:nvSpPr>
        <p:spPr>
          <a:xfrm>
            <a:off x="11747381" y="6480074"/>
            <a:ext cx="182245" cy="201930"/>
          </a:xfrm>
          <a:prstGeom prst="rect">
            <a:avLst/>
          </a:prstGeom>
        </p:spPr>
        <p:txBody>
          <a:bodyPr vert="horz" wrap="square" lIns="0" tIns="20320" rIns="0" bIns="0" rtlCol="0">
            <a:spAutoFit/>
          </a:bodyPr>
          <a:lstStyle/>
          <a:p>
            <a:pPr marL="12700">
              <a:lnSpc>
                <a:spcPct val="100000"/>
              </a:lnSpc>
              <a:spcBef>
                <a:spcPts val="160"/>
              </a:spcBef>
            </a:pPr>
            <a:r>
              <a:rPr sz="1050" spc="-5" dirty="0">
                <a:solidFill>
                  <a:srgbClr val="333333"/>
                </a:solidFill>
                <a:latin typeface="Microsoft YaHei"/>
                <a:cs typeface="Microsoft YaHei"/>
              </a:rPr>
              <a:t>28</a:t>
            </a:r>
            <a:endParaRPr sz="1050">
              <a:latin typeface="Microsoft YaHei"/>
              <a:cs typeface="Microsoft YaHei"/>
            </a:endParaRPr>
          </a:p>
        </p:txBody>
      </p:sp>
      <p:sp>
        <p:nvSpPr>
          <p:cNvPr id="13" name="object 13"/>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4" name="object 14"/>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9" name="object 9"/>
          <p:cNvSpPr txBox="1"/>
          <p:nvPr/>
        </p:nvSpPr>
        <p:spPr>
          <a:xfrm>
            <a:off x="383215" y="1248880"/>
            <a:ext cx="3048000" cy="238760"/>
          </a:xfrm>
          <a:prstGeom prst="rect">
            <a:avLst/>
          </a:prstGeom>
        </p:spPr>
        <p:txBody>
          <a:bodyPr vert="horz" wrap="square" lIns="0" tIns="12700" rIns="0" bIns="0" rtlCol="0">
            <a:spAutoFit/>
          </a:bodyPr>
          <a:lstStyle/>
          <a:p>
            <a:pPr marL="12700">
              <a:lnSpc>
                <a:spcPct val="100000"/>
              </a:lnSpc>
              <a:spcBef>
                <a:spcPts val="100"/>
              </a:spcBef>
            </a:pPr>
            <a:r>
              <a:rPr sz="1400" b="1" dirty="0">
                <a:latin typeface="Microsoft YaHei"/>
                <a:cs typeface="Microsoft YaHei"/>
              </a:rPr>
              <a:t>美团与阿里、京东同城新零售业务对比</a:t>
            </a:r>
            <a:endParaRPr sz="1400">
              <a:latin typeface="Microsoft YaHei"/>
              <a:cs typeface="Microsoft YaHei"/>
            </a:endParaRPr>
          </a:p>
        </p:txBody>
      </p:sp>
      <p:graphicFrame>
        <p:nvGraphicFramePr>
          <p:cNvPr id="10" name="object 10"/>
          <p:cNvGraphicFramePr>
            <a:graphicFrameLocks noGrp="1"/>
          </p:cNvGraphicFramePr>
          <p:nvPr/>
        </p:nvGraphicFramePr>
        <p:xfrm>
          <a:off x="330536" y="1801813"/>
          <a:ext cx="7595870" cy="4489450"/>
        </p:xfrm>
        <a:graphic>
          <a:graphicData uri="http://schemas.openxmlformats.org/drawingml/2006/table">
            <a:tbl>
              <a:tblPr firstRow="1" bandRow="1">
                <a:tableStyleId>{2D5ABB26-0587-4C30-8999-92F81FD0307C}</a:tableStyleId>
              </a:tblPr>
              <a:tblGrid>
                <a:gridCol w="708025"/>
                <a:gridCol w="1589405"/>
                <a:gridCol w="1358900"/>
                <a:gridCol w="1210310"/>
                <a:gridCol w="1106804"/>
                <a:gridCol w="1604645"/>
              </a:tblGrid>
              <a:tr h="657915">
                <a:tc>
                  <a:txBody>
                    <a:bodyPr/>
                    <a:lstStyle/>
                    <a:p>
                      <a:pPr>
                        <a:lnSpc>
                          <a:spcPct val="100000"/>
                        </a:lnSpc>
                        <a:spcBef>
                          <a:spcPts val="5"/>
                        </a:spcBef>
                      </a:pPr>
                      <a:endParaRPr sz="1550">
                        <a:latin typeface="Times New Roman" panose="02020603050405020304"/>
                        <a:cs typeface="Times New Roman" panose="02020603050405020304"/>
                      </a:endParaRPr>
                    </a:p>
                    <a:p>
                      <a:pPr algn="ctr">
                        <a:lnSpc>
                          <a:spcPct val="100000"/>
                        </a:lnSpc>
                      </a:pPr>
                      <a:r>
                        <a:rPr sz="1200" b="1" dirty="0">
                          <a:latin typeface="Microsoft YaHei"/>
                          <a:cs typeface="Microsoft YaHei"/>
                        </a:rPr>
                        <a:t>业务</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marR="85090">
                        <a:lnSpc>
                          <a:spcPct val="100000"/>
                        </a:lnSpc>
                        <a:spcBef>
                          <a:spcPts val="5"/>
                        </a:spcBef>
                      </a:pPr>
                      <a:endParaRPr sz="1550">
                        <a:latin typeface="Times New Roman" panose="02020603050405020304"/>
                        <a:cs typeface="Times New Roman" panose="02020603050405020304"/>
                      </a:endParaRPr>
                    </a:p>
                    <a:p>
                      <a:pPr marR="85090" algn="ctr">
                        <a:lnSpc>
                          <a:spcPct val="100000"/>
                        </a:lnSpc>
                      </a:pPr>
                      <a:r>
                        <a:rPr sz="1200" b="1" dirty="0">
                          <a:latin typeface="Microsoft YaHei"/>
                          <a:cs typeface="Microsoft YaHei"/>
                        </a:rPr>
                        <a:t>布局</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5"/>
                        </a:spcBef>
                      </a:pPr>
                      <a:endParaRPr sz="1550">
                        <a:latin typeface="Times New Roman" panose="02020603050405020304"/>
                        <a:cs typeface="Times New Roman" panose="02020603050405020304"/>
                      </a:endParaRPr>
                    </a:p>
                    <a:p>
                      <a:pPr marL="297815">
                        <a:lnSpc>
                          <a:spcPct val="100000"/>
                        </a:lnSpc>
                      </a:pPr>
                      <a:r>
                        <a:rPr sz="1200" b="1" dirty="0">
                          <a:latin typeface="Microsoft YaHei"/>
                          <a:cs typeface="Microsoft YaHei"/>
                        </a:rPr>
                        <a:t>供应链资源</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5"/>
                        </a:spcBef>
                      </a:pPr>
                      <a:endParaRPr sz="1550">
                        <a:latin typeface="Times New Roman" panose="02020603050405020304"/>
                        <a:cs typeface="Times New Roman" panose="02020603050405020304"/>
                      </a:endParaRPr>
                    </a:p>
                    <a:p>
                      <a:pPr algn="ctr">
                        <a:lnSpc>
                          <a:spcPct val="100000"/>
                        </a:lnSpc>
                      </a:pPr>
                      <a:r>
                        <a:rPr sz="1200" b="1" dirty="0">
                          <a:latin typeface="Microsoft YaHei"/>
                          <a:cs typeface="Microsoft YaHei"/>
                        </a:rPr>
                        <a:t>配送</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5"/>
                        </a:spcBef>
                      </a:pPr>
                      <a:endParaRPr sz="1550">
                        <a:latin typeface="Times New Roman" panose="02020603050405020304"/>
                        <a:cs typeface="Times New Roman" panose="02020603050405020304"/>
                      </a:endParaRPr>
                    </a:p>
                    <a:p>
                      <a:pPr algn="ctr">
                        <a:lnSpc>
                          <a:spcPct val="100000"/>
                        </a:lnSpc>
                      </a:pPr>
                      <a:r>
                        <a:rPr sz="1200" b="1" dirty="0">
                          <a:latin typeface="Microsoft YaHei"/>
                          <a:cs typeface="Microsoft YaHei"/>
                        </a:rPr>
                        <a:t>客群</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nSpc>
                          <a:spcPct val="100000"/>
                        </a:lnSpc>
                        <a:spcBef>
                          <a:spcPts val="5"/>
                        </a:spcBef>
                      </a:pPr>
                      <a:endParaRPr sz="1550">
                        <a:latin typeface="Times New Roman" panose="02020603050405020304"/>
                        <a:cs typeface="Times New Roman" panose="02020603050405020304"/>
                      </a:endParaRPr>
                    </a:p>
                    <a:p>
                      <a:pPr algn="ctr">
                        <a:lnSpc>
                          <a:spcPct val="100000"/>
                        </a:lnSpc>
                      </a:pPr>
                      <a:r>
                        <a:rPr sz="1200" b="1" dirty="0">
                          <a:latin typeface="Microsoft YaHei"/>
                          <a:cs typeface="Microsoft YaHei"/>
                        </a:rPr>
                        <a:t>流量</a:t>
                      </a:r>
                      <a:endParaRPr sz="1200">
                        <a:latin typeface="Microsoft YaHei"/>
                        <a:cs typeface="Microsoft YaHei"/>
                      </a:endParaRPr>
                    </a:p>
                  </a:txBody>
                  <a:tcPr marL="0" marR="0" marT="63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r>
              <a:tr h="1383504">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40"/>
                        </a:spcBef>
                      </a:pPr>
                      <a:endParaRPr sz="1650">
                        <a:latin typeface="Times New Roman" panose="02020603050405020304"/>
                        <a:cs typeface="Times New Roman" panose="02020603050405020304"/>
                      </a:endParaRPr>
                    </a:p>
                    <a:p>
                      <a:pPr algn="ctr">
                        <a:lnSpc>
                          <a:spcPct val="100000"/>
                        </a:lnSpc>
                        <a:spcBef>
                          <a:spcPts val="5"/>
                        </a:spcBef>
                      </a:pPr>
                      <a:r>
                        <a:rPr sz="1200" dirty="0">
                          <a:latin typeface="Arial Unicode MS" panose="020B0604020202020204" charset="-122"/>
                          <a:cs typeface="Arial Unicode MS" panose="020B0604020202020204" charset="-122"/>
                        </a:rPr>
                        <a:t>美团</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85090">
                        <a:lnSpc>
                          <a:spcPct val="100000"/>
                        </a:lnSpc>
                      </a:pPr>
                      <a:endParaRPr sz="1200">
                        <a:latin typeface="Times New Roman" panose="02020603050405020304"/>
                        <a:cs typeface="Times New Roman" panose="02020603050405020304"/>
                      </a:endParaRPr>
                    </a:p>
                    <a:p>
                      <a:pPr marR="85090">
                        <a:lnSpc>
                          <a:spcPct val="100000"/>
                        </a:lnSpc>
                        <a:spcBef>
                          <a:spcPts val="40"/>
                        </a:spcBef>
                      </a:pPr>
                      <a:endParaRPr sz="1100">
                        <a:latin typeface="Times New Roman" panose="02020603050405020304"/>
                        <a:cs typeface="Times New Roman" panose="02020603050405020304"/>
                      </a:endParaRPr>
                    </a:p>
                    <a:p>
                      <a:pPr marL="53975">
                        <a:lnSpc>
                          <a:spcPct val="120000"/>
                        </a:lnSpc>
                      </a:pPr>
                      <a:r>
                        <a:rPr sz="1200" b="1" spc="-5" dirty="0">
                          <a:latin typeface="Microsoft YaHei"/>
                          <a:cs typeface="Microsoft YaHei"/>
                        </a:rPr>
                        <a:t>O2</a:t>
                      </a:r>
                      <a:r>
                        <a:rPr sz="1200" b="1" spc="5" dirty="0">
                          <a:latin typeface="Microsoft YaHei"/>
                          <a:cs typeface="Microsoft YaHei"/>
                        </a:rPr>
                        <a:t>O</a:t>
                      </a:r>
                      <a:r>
                        <a:rPr sz="1200" b="1" dirty="0">
                          <a:latin typeface="Microsoft YaHei"/>
                          <a:cs typeface="Microsoft YaHei"/>
                        </a:rPr>
                        <a:t>平台：</a:t>
                      </a:r>
                      <a:r>
                        <a:rPr sz="1200" dirty="0">
                          <a:latin typeface="Arial Unicode MS" panose="020B0604020202020204" charset="-122"/>
                          <a:cs typeface="Arial Unicode MS" panose="020B0604020202020204" charset="-122"/>
                        </a:rPr>
                        <a:t>美团闪购、 美团外卖</a:t>
                      </a:r>
                      <a:endParaRPr sz="1200">
                        <a:latin typeface="Arial Unicode MS" panose="020B0604020202020204" charset="-122"/>
                        <a:cs typeface="Arial Unicode MS" panose="020B0604020202020204" charset="-122"/>
                      </a:endParaRPr>
                    </a:p>
                    <a:p>
                      <a:pPr marL="53975" marR="85090">
                        <a:lnSpc>
                          <a:spcPct val="100000"/>
                        </a:lnSpc>
                        <a:spcBef>
                          <a:spcPts val="285"/>
                        </a:spcBef>
                      </a:pPr>
                      <a:r>
                        <a:rPr sz="1200" b="1" dirty="0">
                          <a:latin typeface="Microsoft YaHei"/>
                          <a:cs typeface="Microsoft YaHei"/>
                        </a:rPr>
                        <a:t>自营平台：</a:t>
                      </a:r>
                      <a:r>
                        <a:rPr sz="1200" dirty="0">
                          <a:latin typeface="Arial Unicode MS" panose="020B0604020202020204" charset="-122"/>
                          <a:cs typeface="Arial Unicode MS" panose="020B0604020202020204" charset="-122"/>
                        </a:rPr>
                        <a:t>美团买菜</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53975" marR="77470">
                        <a:lnSpc>
                          <a:spcPct val="120000"/>
                        </a:lnSpc>
                        <a:spcBef>
                          <a:spcPts val="790"/>
                        </a:spcBef>
                      </a:pPr>
                      <a:r>
                        <a:rPr sz="1200" dirty="0">
                          <a:latin typeface="Arial Unicode MS" panose="020B0604020202020204" charset="-122"/>
                          <a:cs typeface="Arial Unicode MS" panose="020B0604020202020204" charset="-122"/>
                        </a:rPr>
                        <a:t>在</a:t>
                      </a:r>
                      <a:r>
                        <a:rPr sz="1200" b="1" dirty="0">
                          <a:latin typeface="Microsoft YaHei"/>
                          <a:cs typeface="Microsoft YaHei"/>
                        </a:rPr>
                        <a:t>散店</a:t>
                      </a:r>
                      <a:r>
                        <a:rPr sz="1200" dirty="0">
                          <a:latin typeface="Arial Unicode MS" panose="020B0604020202020204" charset="-122"/>
                          <a:cs typeface="Arial Unicode MS" panose="020B0604020202020204" charset="-122"/>
                        </a:rPr>
                        <a:t>方面具有明 显优势</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299720" marR="292100">
                        <a:lnSpc>
                          <a:spcPct val="120000"/>
                        </a:lnSpc>
                        <a:spcBef>
                          <a:spcPts val="790"/>
                        </a:spcBef>
                      </a:pPr>
                      <a:r>
                        <a:rPr sz="1200" b="1" dirty="0">
                          <a:latin typeface="Microsoft YaHei"/>
                          <a:cs typeface="Microsoft YaHei"/>
                        </a:rPr>
                        <a:t>效率较高 成本较低</a:t>
                      </a:r>
                      <a:endParaRPr sz="1200">
                        <a:latin typeface="Microsoft YaHei"/>
                        <a:cs typeface="Microsoft YaHei"/>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400685" marR="88265" indent="-304800">
                        <a:lnSpc>
                          <a:spcPct val="120000"/>
                        </a:lnSpc>
                        <a:spcBef>
                          <a:spcPts val="790"/>
                        </a:spcBef>
                      </a:pPr>
                      <a:r>
                        <a:rPr sz="1200" dirty="0">
                          <a:latin typeface="Arial Unicode MS" panose="020B0604020202020204" charset="-122"/>
                          <a:cs typeface="Arial Unicode MS" panose="020B0604020202020204" charset="-122"/>
                        </a:rPr>
                        <a:t>具有</a:t>
                      </a:r>
                      <a:r>
                        <a:rPr sz="1200" b="1" dirty="0">
                          <a:latin typeface="Microsoft YaHei"/>
                          <a:cs typeface="Microsoft YaHei"/>
                        </a:rPr>
                        <a:t>社区客群 </a:t>
                      </a:r>
                      <a:r>
                        <a:rPr sz="1200" dirty="0">
                          <a:latin typeface="Arial Unicode MS" panose="020B0604020202020204" charset="-122"/>
                          <a:cs typeface="Arial Unicode MS" panose="020B0604020202020204" charset="-122"/>
                        </a:rPr>
                        <a:t>特征</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marL="53975" marR="170815">
                        <a:lnSpc>
                          <a:spcPct val="120000"/>
                        </a:lnSpc>
                        <a:spcBef>
                          <a:spcPts val="790"/>
                        </a:spcBef>
                      </a:pPr>
                      <a:r>
                        <a:rPr sz="1200" b="1" dirty="0">
                          <a:latin typeface="Microsoft YaHei"/>
                          <a:cs typeface="Microsoft YaHei"/>
                        </a:rPr>
                        <a:t>线上：</a:t>
                      </a:r>
                      <a:r>
                        <a:rPr sz="1200" dirty="0">
                          <a:latin typeface="Arial Unicode MS" panose="020B0604020202020204" charset="-122"/>
                          <a:cs typeface="Arial Unicode MS" panose="020B0604020202020204" charset="-122"/>
                        </a:rPr>
                        <a:t>具有线上流量 </a:t>
                      </a:r>
                      <a:r>
                        <a:rPr sz="1200" b="1" dirty="0">
                          <a:latin typeface="Microsoft YaHei"/>
                          <a:cs typeface="Microsoft YaHei"/>
                        </a:rPr>
                        <a:t>线下：</a:t>
                      </a:r>
                      <a:r>
                        <a:rPr sz="1200" dirty="0">
                          <a:latin typeface="Arial Unicode MS" panose="020B0604020202020204" charset="-122"/>
                          <a:cs typeface="Arial Unicode MS" panose="020B0604020202020204" charset="-122"/>
                        </a:rPr>
                        <a:t>到店业务引领</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1254077">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20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阿里</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85090">
                        <a:lnSpc>
                          <a:spcPct val="100000"/>
                        </a:lnSpc>
                      </a:pPr>
                      <a:endParaRPr sz="1200">
                        <a:latin typeface="Times New Roman" panose="02020603050405020304"/>
                        <a:cs typeface="Times New Roman" panose="02020603050405020304"/>
                      </a:endParaRPr>
                    </a:p>
                    <a:p>
                      <a:pPr marR="85090">
                        <a:lnSpc>
                          <a:spcPct val="100000"/>
                        </a:lnSpc>
                        <a:spcBef>
                          <a:spcPts val="45"/>
                        </a:spcBef>
                      </a:pPr>
                      <a:endParaRPr sz="900">
                        <a:latin typeface="Times New Roman" panose="02020603050405020304"/>
                        <a:cs typeface="Times New Roman" panose="02020603050405020304"/>
                      </a:endParaRPr>
                    </a:p>
                    <a:p>
                      <a:pPr marL="53975" marR="85090">
                        <a:lnSpc>
                          <a:spcPct val="100000"/>
                        </a:lnSpc>
                      </a:pPr>
                      <a:r>
                        <a:rPr sz="1200" b="1" spc="-80" dirty="0">
                          <a:latin typeface="Microsoft YaHei"/>
                          <a:cs typeface="Microsoft YaHei"/>
                        </a:rPr>
                        <a:t>O2O</a:t>
                      </a:r>
                      <a:r>
                        <a:rPr sz="1200" b="1" dirty="0">
                          <a:latin typeface="Microsoft YaHei"/>
                          <a:cs typeface="Microsoft YaHei"/>
                        </a:rPr>
                        <a:t>平台：</a:t>
                      </a:r>
                      <a:r>
                        <a:rPr sz="1200" dirty="0">
                          <a:latin typeface="Arial Unicode MS" panose="020B0604020202020204" charset="-122"/>
                          <a:cs typeface="Arial Unicode MS" panose="020B0604020202020204" charset="-122"/>
                        </a:rPr>
                        <a:t>饿了么</a:t>
                      </a:r>
                      <a:endParaRPr sz="1200">
                        <a:latin typeface="Arial Unicode MS" panose="020B0604020202020204" charset="-122"/>
                        <a:cs typeface="Arial Unicode MS" panose="020B0604020202020204" charset="-122"/>
                      </a:endParaRPr>
                    </a:p>
                    <a:p>
                      <a:pPr marL="53975" marR="2540">
                        <a:lnSpc>
                          <a:spcPct val="120000"/>
                        </a:lnSpc>
                      </a:pPr>
                      <a:r>
                        <a:rPr sz="1200" b="1" dirty="0">
                          <a:latin typeface="Microsoft YaHei"/>
                          <a:cs typeface="Microsoft YaHei"/>
                        </a:rPr>
                        <a:t>自营平台：</a:t>
                      </a:r>
                      <a:r>
                        <a:rPr sz="1200" dirty="0">
                          <a:latin typeface="Arial Unicode MS" panose="020B0604020202020204" charset="-122"/>
                          <a:cs typeface="Arial Unicode MS" panose="020B0604020202020204" charset="-122"/>
                        </a:rPr>
                        <a:t>天猫超市、 盒马鲜生</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400">
                        <a:latin typeface="Times New Roman" panose="02020603050405020304"/>
                        <a:cs typeface="Times New Roman" panose="02020603050405020304"/>
                      </a:endParaRPr>
                    </a:p>
                    <a:p>
                      <a:pPr marL="53975" marR="77470">
                        <a:lnSpc>
                          <a:spcPct val="120000"/>
                        </a:lnSpc>
                        <a:spcBef>
                          <a:spcPts val="5"/>
                        </a:spcBef>
                      </a:pPr>
                      <a:r>
                        <a:rPr sz="1200" dirty="0">
                          <a:latin typeface="Arial Unicode MS" panose="020B0604020202020204" charset="-122"/>
                          <a:cs typeface="Arial Unicode MS" panose="020B0604020202020204" charset="-122"/>
                        </a:rPr>
                        <a:t>在</a:t>
                      </a:r>
                      <a:r>
                        <a:rPr sz="1200" b="1" dirty="0">
                          <a:latin typeface="Microsoft YaHei"/>
                          <a:cs typeface="Microsoft YaHei"/>
                        </a:rPr>
                        <a:t>商超</a:t>
                      </a:r>
                      <a:r>
                        <a:rPr sz="1200" dirty="0">
                          <a:latin typeface="Arial Unicode MS" panose="020B0604020202020204" charset="-122"/>
                          <a:cs typeface="Arial Unicode MS" panose="020B0604020202020204" charset="-122"/>
                        </a:rPr>
                        <a:t>方面具有明 显优势</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400">
                        <a:latin typeface="Times New Roman" panose="02020603050405020304"/>
                        <a:cs typeface="Times New Roman" panose="02020603050405020304"/>
                      </a:endParaRPr>
                    </a:p>
                    <a:p>
                      <a:pPr marL="299720" marR="292100">
                        <a:lnSpc>
                          <a:spcPct val="120000"/>
                        </a:lnSpc>
                        <a:spcBef>
                          <a:spcPts val="5"/>
                        </a:spcBef>
                      </a:pPr>
                      <a:r>
                        <a:rPr sz="1200" dirty="0">
                          <a:latin typeface="Arial Unicode MS" panose="020B0604020202020204" charset="-122"/>
                          <a:cs typeface="Arial Unicode MS" panose="020B0604020202020204" charset="-122"/>
                        </a:rPr>
                        <a:t>效率中等 成本中等</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120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无明显客群</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400">
                        <a:latin typeface="Times New Roman" panose="02020603050405020304"/>
                        <a:cs typeface="Times New Roman" panose="02020603050405020304"/>
                      </a:endParaRPr>
                    </a:p>
                    <a:p>
                      <a:pPr marL="53975" marR="170815">
                        <a:lnSpc>
                          <a:spcPct val="120000"/>
                        </a:lnSpc>
                        <a:spcBef>
                          <a:spcPts val="5"/>
                        </a:spcBef>
                      </a:pPr>
                      <a:r>
                        <a:rPr sz="1200" b="1" dirty="0">
                          <a:latin typeface="Microsoft YaHei"/>
                          <a:cs typeface="Microsoft YaHei"/>
                        </a:rPr>
                        <a:t>线上：</a:t>
                      </a:r>
                      <a:r>
                        <a:rPr sz="1200" dirty="0">
                          <a:latin typeface="Arial Unicode MS" panose="020B0604020202020204" charset="-122"/>
                          <a:cs typeface="Arial Unicode MS" panose="020B0604020202020204" charset="-122"/>
                        </a:rPr>
                        <a:t>具有线上流量 </a:t>
                      </a:r>
                      <a:r>
                        <a:rPr sz="1200" b="1" dirty="0">
                          <a:latin typeface="Microsoft YaHei"/>
                          <a:cs typeface="Microsoft YaHei"/>
                        </a:rPr>
                        <a:t>线下：</a:t>
                      </a:r>
                      <a:r>
                        <a:rPr sz="1200" dirty="0">
                          <a:latin typeface="Arial Unicode MS" panose="020B0604020202020204" charset="-122"/>
                          <a:cs typeface="Arial Unicode MS" panose="020B0604020202020204" charset="-122"/>
                        </a:rPr>
                        <a:t>商超等引领</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1180809">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95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京东</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R="85090">
                        <a:lnSpc>
                          <a:spcPct val="100000"/>
                        </a:lnSpc>
                        <a:spcBef>
                          <a:spcPts val="45"/>
                        </a:spcBef>
                      </a:pPr>
                      <a:endParaRPr sz="1600">
                        <a:latin typeface="Times New Roman" panose="02020603050405020304"/>
                        <a:cs typeface="Times New Roman" panose="02020603050405020304"/>
                      </a:endParaRPr>
                    </a:p>
                    <a:p>
                      <a:pPr marL="53975" marR="144780" algn="just">
                        <a:lnSpc>
                          <a:spcPct val="120000"/>
                        </a:lnSpc>
                      </a:pPr>
                      <a:r>
                        <a:rPr sz="1200" b="1" spc="-5" dirty="0">
                          <a:latin typeface="Microsoft YaHei"/>
                          <a:cs typeface="Microsoft YaHei"/>
                        </a:rPr>
                        <a:t>O2</a:t>
                      </a:r>
                      <a:r>
                        <a:rPr sz="1200" b="1" spc="5" dirty="0">
                          <a:latin typeface="Microsoft YaHei"/>
                          <a:cs typeface="Microsoft YaHei"/>
                        </a:rPr>
                        <a:t>O</a:t>
                      </a:r>
                      <a:r>
                        <a:rPr sz="1200" b="1" dirty="0">
                          <a:latin typeface="Microsoft YaHei"/>
                          <a:cs typeface="Microsoft YaHei"/>
                        </a:rPr>
                        <a:t>平台：</a:t>
                      </a:r>
                      <a:r>
                        <a:rPr sz="1200" dirty="0">
                          <a:latin typeface="Arial Unicode MS" panose="020B0604020202020204" charset="-122"/>
                          <a:cs typeface="Arial Unicode MS" panose="020B0604020202020204" charset="-122"/>
                        </a:rPr>
                        <a:t>京东到家 </a:t>
                      </a:r>
                      <a:r>
                        <a:rPr sz="1200" b="1" dirty="0">
                          <a:latin typeface="Microsoft YaHei"/>
                          <a:cs typeface="Microsoft YaHei"/>
                        </a:rPr>
                        <a:t>自营平台</a:t>
                      </a:r>
                      <a:r>
                        <a:rPr sz="1200" b="1" spc="-55" dirty="0">
                          <a:latin typeface="Microsoft YaHei"/>
                          <a:cs typeface="Microsoft YaHei"/>
                        </a:rPr>
                        <a:t>：</a:t>
                      </a:r>
                      <a:r>
                        <a:rPr sz="1200" spc="-55" dirty="0">
                          <a:latin typeface="Arial Unicode MS" panose="020B0604020202020204" charset="-122"/>
                          <a:cs typeface="Arial Unicode MS" panose="020B0604020202020204" charset="-122"/>
                        </a:rPr>
                        <a:t>7Fresh</a:t>
                      </a:r>
                      <a:r>
                        <a:rPr sz="1200" dirty="0">
                          <a:latin typeface="Arial Unicode MS" panose="020B0604020202020204" charset="-122"/>
                          <a:cs typeface="Arial Unicode MS" panose="020B0604020202020204" charset="-122"/>
                        </a:rPr>
                        <a:t>、 </a:t>
                      </a:r>
                      <a:r>
                        <a:rPr sz="1200" spc="-35" dirty="0">
                          <a:latin typeface="Arial Unicode MS" panose="020B0604020202020204" charset="-122"/>
                          <a:cs typeface="Arial Unicode MS" panose="020B0604020202020204" charset="-122"/>
                        </a:rPr>
                        <a:t>1</a:t>
                      </a:r>
                      <a:r>
                        <a:rPr sz="1200" dirty="0">
                          <a:latin typeface="Arial Unicode MS" panose="020B0604020202020204" charset="-122"/>
                          <a:cs typeface="Arial Unicode MS" panose="020B0604020202020204" charset="-122"/>
                        </a:rPr>
                        <a:t>号店</a:t>
                      </a:r>
                      <a:endParaRPr sz="1200">
                        <a:latin typeface="Arial Unicode MS" panose="020B0604020202020204" charset="-122"/>
                        <a:cs typeface="Arial Unicode MS" panose="020B0604020202020204" charset="-122"/>
                      </a:endParaRPr>
                    </a:p>
                  </a:txBody>
                  <a:tcPr marL="0" marR="0" marT="571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150">
                        <a:latin typeface="Times New Roman" panose="02020603050405020304"/>
                        <a:cs typeface="Times New Roman" panose="02020603050405020304"/>
                      </a:endParaRPr>
                    </a:p>
                    <a:p>
                      <a:pPr marL="53975" marR="77470">
                        <a:lnSpc>
                          <a:spcPct val="120000"/>
                        </a:lnSpc>
                      </a:pPr>
                      <a:r>
                        <a:rPr sz="1200" dirty="0">
                          <a:latin typeface="Arial Unicode MS" panose="020B0604020202020204" charset="-122"/>
                          <a:cs typeface="Arial Unicode MS" panose="020B0604020202020204" charset="-122"/>
                        </a:rPr>
                        <a:t>在</a:t>
                      </a:r>
                      <a:r>
                        <a:rPr sz="1200" b="1" dirty="0">
                          <a:latin typeface="Microsoft YaHei"/>
                          <a:cs typeface="Microsoft YaHei"/>
                        </a:rPr>
                        <a:t>商超</a:t>
                      </a:r>
                      <a:r>
                        <a:rPr sz="1200" dirty="0">
                          <a:latin typeface="Arial Unicode MS" panose="020B0604020202020204" charset="-122"/>
                          <a:cs typeface="Arial Unicode MS" panose="020B0604020202020204" charset="-122"/>
                        </a:rPr>
                        <a:t>方面具有一 定积累</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150">
                        <a:latin typeface="Times New Roman" panose="02020603050405020304"/>
                        <a:cs typeface="Times New Roman" panose="02020603050405020304"/>
                      </a:endParaRPr>
                    </a:p>
                    <a:p>
                      <a:pPr marL="299720" marR="292100">
                        <a:lnSpc>
                          <a:spcPct val="120000"/>
                        </a:lnSpc>
                      </a:pPr>
                      <a:r>
                        <a:rPr sz="1200" dirty="0">
                          <a:latin typeface="Arial Unicode MS" panose="020B0604020202020204" charset="-122"/>
                          <a:cs typeface="Arial Unicode MS" panose="020B0604020202020204" charset="-122"/>
                        </a:rPr>
                        <a:t>效率较高 成本较高</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1200">
                        <a:latin typeface="Times New Roman" panose="02020603050405020304"/>
                        <a:cs typeface="Times New Roman" panose="02020603050405020304"/>
                      </a:endParaRPr>
                    </a:p>
                    <a:p>
                      <a:pPr>
                        <a:lnSpc>
                          <a:spcPct val="100000"/>
                        </a:lnSpc>
                        <a:spcBef>
                          <a:spcPts val="50"/>
                        </a:spcBef>
                      </a:pPr>
                      <a:endParaRPr sz="95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无明显客群</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45"/>
                        </a:spcBef>
                      </a:pPr>
                      <a:endParaRPr sz="1150">
                        <a:latin typeface="Times New Roman" panose="02020603050405020304"/>
                        <a:cs typeface="Times New Roman" panose="02020603050405020304"/>
                      </a:endParaRPr>
                    </a:p>
                    <a:p>
                      <a:pPr marL="53975" marR="170815">
                        <a:lnSpc>
                          <a:spcPct val="120000"/>
                        </a:lnSpc>
                      </a:pPr>
                      <a:r>
                        <a:rPr sz="1200" b="1" dirty="0">
                          <a:latin typeface="Microsoft YaHei"/>
                          <a:cs typeface="Microsoft YaHei"/>
                        </a:rPr>
                        <a:t>线上：</a:t>
                      </a:r>
                      <a:r>
                        <a:rPr sz="1200" dirty="0">
                          <a:latin typeface="Arial Unicode MS" panose="020B0604020202020204" charset="-122"/>
                          <a:cs typeface="Arial Unicode MS" panose="020B0604020202020204" charset="-122"/>
                        </a:rPr>
                        <a:t>具有线上流量 </a:t>
                      </a:r>
                      <a:r>
                        <a:rPr sz="1200" b="1" dirty="0">
                          <a:latin typeface="Microsoft YaHei"/>
                          <a:cs typeface="Microsoft YaHei"/>
                        </a:rPr>
                        <a:t>线下：</a:t>
                      </a:r>
                      <a:r>
                        <a:rPr sz="1200" dirty="0">
                          <a:latin typeface="Arial Unicode MS" panose="020B0604020202020204" charset="-122"/>
                          <a:cs typeface="Arial Unicode MS" panose="020B0604020202020204" charset="-122"/>
                        </a:rPr>
                        <a:t>暂无</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8268560" y="2575771"/>
            <a:ext cx="2463800" cy="756920"/>
          </a:xfrm>
          <a:prstGeom prst="rect">
            <a:avLst/>
          </a:prstGeom>
        </p:spPr>
        <p:txBody>
          <a:bodyPr vert="horz" wrap="square" lIns="0" tIns="12700" rIns="0" bIns="0" rtlCol="0">
            <a:spAutoFit/>
          </a:bodyPr>
          <a:lstStyle/>
          <a:p>
            <a:pPr marL="12700">
              <a:lnSpc>
                <a:spcPct val="100000"/>
              </a:lnSpc>
              <a:spcBef>
                <a:spcPts val="100"/>
              </a:spcBef>
            </a:pPr>
            <a:r>
              <a:rPr sz="4800" b="1" dirty="0">
                <a:solidFill>
                  <a:srgbClr val="970201"/>
                </a:solidFill>
                <a:latin typeface="Microsoft YaHei"/>
                <a:cs typeface="Microsoft YaHei"/>
              </a:rPr>
              <a:t>财务表现</a:t>
            </a:r>
            <a:endParaRPr sz="4800">
              <a:latin typeface="Microsoft YaHei"/>
              <a:cs typeface="Microsoft YaHei"/>
            </a:endParaRPr>
          </a:p>
        </p:txBody>
      </p:sp>
      <p:sp>
        <p:nvSpPr>
          <p:cNvPr id="3" name="object 3"/>
          <p:cNvSpPr txBox="1"/>
          <p:nvPr/>
        </p:nvSpPr>
        <p:spPr>
          <a:xfrm>
            <a:off x="8400128" y="3397512"/>
            <a:ext cx="3035300" cy="931544"/>
          </a:xfrm>
          <a:prstGeom prst="rect">
            <a:avLst/>
          </a:prstGeom>
        </p:spPr>
        <p:txBody>
          <a:bodyPr vert="horz" wrap="square" lIns="0" tIns="94615" rIns="0" bIns="0" rtlCol="0">
            <a:spAutoFit/>
          </a:bodyPr>
          <a:lstStyle/>
          <a:p>
            <a:pPr marL="355600" indent="-342900">
              <a:lnSpc>
                <a:spcPct val="100000"/>
              </a:lnSpc>
              <a:spcBef>
                <a:spcPts val="74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盈利能力</a:t>
            </a:r>
            <a:r>
              <a:rPr sz="2400" spc="195" dirty="0">
                <a:solidFill>
                  <a:srgbClr val="970201"/>
                </a:solidFill>
                <a:latin typeface="Arial Unicode MS" panose="020B0604020202020204" charset="-122"/>
                <a:cs typeface="Arial Unicode MS" panose="020B0604020202020204" charset="-122"/>
              </a:rPr>
              <a:t>&amp;成长能力</a:t>
            </a:r>
            <a:endParaRPr sz="2400">
              <a:latin typeface="Arial Unicode MS" panose="020B0604020202020204" charset="-122"/>
              <a:cs typeface="Arial Unicode MS" panose="020B0604020202020204" charset="-122"/>
            </a:endParaRPr>
          </a:p>
          <a:p>
            <a:pPr marL="355600" indent="-342900">
              <a:lnSpc>
                <a:spcPct val="100000"/>
              </a:lnSpc>
              <a:spcBef>
                <a:spcPts val="71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偿债能力</a:t>
            </a:r>
            <a:r>
              <a:rPr sz="2400" spc="195" dirty="0">
                <a:solidFill>
                  <a:srgbClr val="970201"/>
                </a:solidFill>
                <a:latin typeface="Arial Unicode MS" panose="020B0604020202020204" charset="-122"/>
                <a:cs typeface="Arial Unicode MS" panose="020B0604020202020204" charset="-122"/>
              </a:rPr>
              <a:t>&amp;</a:t>
            </a:r>
            <a:r>
              <a:rPr sz="2400" dirty="0">
                <a:solidFill>
                  <a:srgbClr val="970201"/>
                </a:solidFill>
                <a:latin typeface="Arial Unicode MS" panose="020B0604020202020204" charset="-122"/>
                <a:cs typeface="Arial Unicode MS" panose="020B0604020202020204" charset="-122"/>
              </a:rPr>
              <a:t>费用率</a:t>
            </a:r>
            <a:endParaRPr sz="2400">
              <a:latin typeface="Arial Unicode MS" panose="020B0604020202020204" charset="-122"/>
              <a:cs typeface="Arial Unicode MS" panose="020B0604020202020204" charset="-122"/>
            </a:endParaRPr>
          </a:p>
        </p:txBody>
      </p:sp>
      <p:sp>
        <p:nvSpPr>
          <p:cNvPr id="4" name="object 4"/>
          <p:cNvSpPr txBox="1">
            <a:spLocks noGrp="1"/>
          </p:cNvSpPr>
          <p:nvPr>
            <p:ph type="title"/>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spc="110" dirty="0">
                <a:solidFill>
                  <a:srgbClr val="970201"/>
                </a:solidFill>
                <a:latin typeface="Arial" panose="020B0604020202090204"/>
                <a:cs typeface="Arial" panose="020B0604020202090204"/>
              </a:rPr>
              <a:t>0</a:t>
            </a:r>
            <a:r>
              <a:rPr sz="13800" dirty="0">
                <a:solidFill>
                  <a:srgbClr val="970201"/>
                </a:solidFill>
                <a:latin typeface="Arial" panose="020B0604020202090204"/>
                <a:cs typeface="Arial" panose="020B0604020202090204"/>
              </a:rPr>
              <a:t>3</a:t>
            </a:r>
            <a:endParaRPr sz="13800">
              <a:latin typeface="Arial" panose="020B0604020202090204"/>
              <a:cs typeface="Arial" panose="020B0604020202090204"/>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3033" y="35759"/>
            <a:ext cx="21590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9A0000"/>
                </a:solidFill>
              </a:rPr>
              <a:t>报告阅读渠道</a:t>
            </a:r>
            <a:endParaRPr sz="2800"/>
          </a:p>
        </p:txBody>
      </p:sp>
      <p:grpSp>
        <p:nvGrpSpPr>
          <p:cNvPr id="3" name="object 3"/>
          <p:cNvGrpSpPr/>
          <p:nvPr/>
        </p:nvGrpSpPr>
        <p:grpSpPr>
          <a:xfrm>
            <a:off x="8813555" y="2651101"/>
            <a:ext cx="504190" cy="504190"/>
            <a:chOff x="8813555" y="2651101"/>
            <a:chExt cx="504190" cy="504190"/>
          </a:xfrm>
        </p:grpSpPr>
        <p:sp>
          <p:nvSpPr>
            <p:cNvPr id="4" name="object 4"/>
            <p:cNvSpPr/>
            <p:nvPr/>
          </p:nvSpPr>
          <p:spPr>
            <a:xfrm>
              <a:off x="8813555" y="2651101"/>
              <a:ext cx="504190" cy="504190"/>
            </a:xfrm>
            <a:custGeom>
              <a:avLst/>
              <a:gdLst/>
              <a:ahLst/>
              <a:cxnLst/>
              <a:rect l="l" t="t" r="r" b="b"/>
              <a:pathLst>
                <a:path w="504190" h="504189">
                  <a:moveTo>
                    <a:pt x="273416" y="503747"/>
                  </a:moveTo>
                  <a:lnTo>
                    <a:pt x="230330" y="503747"/>
                  </a:lnTo>
                  <a:lnTo>
                    <a:pt x="187749" y="496434"/>
                  </a:lnTo>
                  <a:lnTo>
                    <a:pt x="146683" y="481806"/>
                  </a:lnTo>
                  <a:lnTo>
                    <a:pt x="108142" y="459866"/>
                  </a:lnTo>
                  <a:lnTo>
                    <a:pt x="73135" y="430611"/>
                  </a:lnTo>
                  <a:lnTo>
                    <a:pt x="43881" y="395605"/>
                  </a:lnTo>
                  <a:lnTo>
                    <a:pt x="21940" y="357063"/>
                  </a:lnTo>
                  <a:lnTo>
                    <a:pt x="7313" y="315997"/>
                  </a:lnTo>
                  <a:lnTo>
                    <a:pt x="0" y="273416"/>
                  </a:lnTo>
                  <a:lnTo>
                    <a:pt x="0" y="230331"/>
                  </a:lnTo>
                  <a:lnTo>
                    <a:pt x="7313" y="187750"/>
                  </a:lnTo>
                  <a:lnTo>
                    <a:pt x="21940" y="146684"/>
                  </a:lnTo>
                  <a:lnTo>
                    <a:pt x="43881" y="108142"/>
                  </a:lnTo>
                  <a:lnTo>
                    <a:pt x="73135" y="73136"/>
                  </a:lnTo>
                  <a:lnTo>
                    <a:pt x="108142" y="43881"/>
                  </a:lnTo>
                  <a:lnTo>
                    <a:pt x="146683" y="21940"/>
                  </a:lnTo>
                  <a:lnTo>
                    <a:pt x="187749" y="7313"/>
                  </a:lnTo>
                  <a:lnTo>
                    <a:pt x="230330" y="0"/>
                  </a:lnTo>
                  <a:lnTo>
                    <a:pt x="273416" y="0"/>
                  </a:lnTo>
                  <a:lnTo>
                    <a:pt x="315997" y="7313"/>
                  </a:lnTo>
                  <a:lnTo>
                    <a:pt x="357063" y="21940"/>
                  </a:lnTo>
                  <a:lnTo>
                    <a:pt x="395605" y="43881"/>
                  </a:lnTo>
                  <a:lnTo>
                    <a:pt x="430611" y="73136"/>
                  </a:lnTo>
                  <a:lnTo>
                    <a:pt x="459866" y="108142"/>
                  </a:lnTo>
                  <a:lnTo>
                    <a:pt x="481806" y="146684"/>
                  </a:lnTo>
                  <a:lnTo>
                    <a:pt x="496434" y="187750"/>
                  </a:lnTo>
                  <a:lnTo>
                    <a:pt x="503747" y="230331"/>
                  </a:lnTo>
                  <a:lnTo>
                    <a:pt x="503747" y="273416"/>
                  </a:lnTo>
                  <a:lnTo>
                    <a:pt x="496434" y="315997"/>
                  </a:lnTo>
                  <a:lnTo>
                    <a:pt x="481806" y="357063"/>
                  </a:lnTo>
                  <a:lnTo>
                    <a:pt x="459866" y="395605"/>
                  </a:lnTo>
                  <a:lnTo>
                    <a:pt x="430611" y="430611"/>
                  </a:lnTo>
                  <a:lnTo>
                    <a:pt x="395605" y="459866"/>
                  </a:lnTo>
                  <a:lnTo>
                    <a:pt x="357063" y="481806"/>
                  </a:lnTo>
                  <a:lnTo>
                    <a:pt x="315997" y="496434"/>
                  </a:lnTo>
                  <a:lnTo>
                    <a:pt x="273416" y="503747"/>
                  </a:lnTo>
                  <a:close/>
                </a:path>
              </a:pathLst>
            </a:custGeom>
            <a:solidFill>
              <a:srgbClr val="970201"/>
            </a:solidFill>
          </p:spPr>
          <p:txBody>
            <a:bodyPr wrap="square" lIns="0" tIns="0" rIns="0" bIns="0" rtlCol="0"/>
            <a:lstStyle/>
            <a:p/>
          </p:txBody>
        </p:sp>
        <p:pic>
          <p:nvPicPr>
            <p:cNvPr id="5" name="object 5"/>
            <p:cNvPicPr/>
            <p:nvPr/>
          </p:nvPicPr>
          <p:blipFill>
            <a:blip r:embed="rId1" cstate="print"/>
            <a:stretch>
              <a:fillRect/>
            </a:stretch>
          </p:blipFill>
          <p:spPr>
            <a:xfrm>
              <a:off x="8967318" y="2800119"/>
              <a:ext cx="196180" cy="205991"/>
            </a:xfrm>
            <a:prstGeom prst="rect">
              <a:avLst/>
            </a:prstGeom>
          </p:spPr>
        </p:pic>
      </p:grpSp>
      <p:sp>
        <p:nvSpPr>
          <p:cNvPr id="6" name="object 6"/>
          <p:cNvSpPr txBox="1"/>
          <p:nvPr/>
        </p:nvSpPr>
        <p:spPr>
          <a:xfrm>
            <a:off x="9465824" y="1177542"/>
            <a:ext cx="1214755" cy="772795"/>
          </a:xfrm>
          <a:prstGeom prst="rect">
            <a:avLst/>
          </a:prstGeom>
        </p:spPr>
        <p:txBody>
          <a:bodyPr vert="horz" wrap="square" lIns="0" tIns="158115" rIns="0" bIns="0" rtlCol="0">
            <a:spAutoFit/>
          </a:bodyPr>
          <a:lstStyle/>
          <a:p>
            <a:pPr marL="12700">
              <a:lnSpc>
                <a:spcPct val="100000"/>
              </a:lnSpc>
              <a:spcBef>
                <a:spcPts val="1245"/>
              </a:spcBef>
            </a:pPr>
            <a:r>
              <a:rPr sz="1800" b="1" dirty="0">
                <a:solidFill>
                  <a:srgbClr val="404040"/>
                </a:solidFill>
                <a:latin typeface="Microsoft YaHei"/>
                <a:cs typeface="Microsoft YaHei"/>
              </a:rPr>
              <a:t>客服电话</a:t>
            </a:r>
            <a:endParaRPr sz="1800">
              <a:latin typeface="Microsoft YaHei"/>
              <a:cs typeface="Microsoft YaHei"/>
            </a:endParaRPr>
          </a:p>
          <a:p>
            <a:pPr marL="12700">
              <a:lnSpc>
                <a:spcPct val="100000"/>
              </a:lnSpc>
              <a:spcBef>
                <a:spcPts val="895"/>
              </a:spcBef>
            </a:pPr>
            <a:r>
              <a:rPr sz="1400" spc="45" dirty="0">
                <a:latin typeface="Arial Unicode MS" panose="020B0604020202020204" charset="-122"/>
                <a:cs typeface="Arial Unicode MS" panose="020B0604020202020204" charset="-122"/>
              </a:rPr>
              <a:t>400-072-5588</a:t>
            </a:r>
            <a:endParaRPr sz="1400">
              <a:latin typeface="Arial Unicode MS" panose="020B0604020202020204" charset="-122"/>
              <a:cs typeface="Arial Unicode MS" panose="020B0604020202020204" charset="-122"/>
            </a:endParaRPr>
          </a:p>
        </p:txBody>
      </p:sp>
      <p:grpSp>
        <p:nvGrpSpPr>
          <p:cNvPr id="7" name="object 7"/>
          <p:cNvGrpSpPr/>
          <p:nvPr/>
        </p:nvGrpSpPr>
        <p:grpSpPr>
          <a:xfrm>
            <a:off x="8813555" y="3953995"/>
            <a:ext cx="504190" cy="504190"/>
            <a:chOff x="8813555" y="3953995"/>
            <a:chExt cx="504190" cy="504190"/>
          </a:xfrm>
        </p:grpSpPr>
        <p:sp>
          <p:nvSpPr>
            <p:cNvPr id="8" name="object 8"/>
            <p:cNvSpPr/>
            <p:nvPr/>
          </p:nvSpPr>
          <p:spPr>
            <a:xfrm>
              <a:off x="8813555" y="3953995"/>
              <a:ext cx="504190" cy="504190"/>
            </a:xfrm>
            <a:custGeom>
              <a:avLst/>
              <a:gdLst/>
              <a:ahLst/>
              <a:cxnLst/>
              <a:rect l="l" t="t" r="r" b="b"/>
              <a:pathLst>
                <a:path w="504190" h="504189">
                  <a:moveTo>
                    <a:pt x="273416" y="503747"/>
                  </a:moveTo>
                  <a:lnTo>
                    <a:pt x="230330" y="503747"/>
                  </a:lnTo>
                  <a:lnTo>
                    <a:pt x="187749" y="496434"/>
                  </a:lnTo>
                  <a:lnTo>
                    <a:pt x="146683" y="481807"/>
                  </a:lnTo>
                  <a:lnTo>
                    <a:pt x="108142" y="459866"/>
                  </a:lnTo>
                  <a:lnTo>
                    <a:pt x="73135" y="430611"/>
                  </a:lnTo>
                  <a:lnTo>
                    <a:pt x="43881" y="395605"/>
                  </a:lnTo>
                  <a:lnTo>
                    <a:pt x="21940" y="357063"/>
                  </a:lnTo>
                  <a:lnTo>
                    <a:pt x="7313" y="315997"/>
                  </a:lnTo>
                  <a:lnTo>
                    <a:pt x="0" y="273416"/>
                  </a:lnTo>
                  <a:lnTo>
                    <a:pt x="0" y="230330"/>
                  </a:lnTo>
                  <a:lnTo>
                    <a:pt x="7313" y="187749"/>
                  </a:lnTo>
                  <a:lnTo>
                    <a:pt x="21940" y="146683"/>
                  </a:lnTo>
                  <a:lnTo>
                    <a:pt x="43881" y="108142"/>
                  </a:lnTo>
                  <a:lnTo>
                    <a:pt x="73135" y="73136"/>
                  </a:lnTo>
                  <a:lnTo>
                    <a:pt x="108142" y="43881"/>
                  </a:lnTo>
                  <a:lnTo>
                    <a:pt x="146683" y="21940"/>
                  </a:lnTo>
                  <a:lnTo>
                    <a:pt x="187749" y="7313"/>
                  </a:lnTo>
                  <a:lnTo>
                    <a:pt x="230330" y="0"/>
                  </a:lnTo>
                  <a:lnTo>
                    <a:pt x="273416" y="0"/>
                  </a:lnTo>
                  <a:lnTo>
                    <a:pt x="315997" y="7313"/>
                  </a:lnTo>
                  <a:lnTo>
                    <a:pt x="357063" y="21940"/>
                  </a:lnTo>
                  <a:lnTo>
                    <a:pt x="395605" y="43881"/>
                  </a:lnTo>
                  <a:lnTo>
                    <a:pt x="430611" y="73136"/>
                  </a:lnTo>
                  <a:lnTo>
                    <a:pt x="459866" y="108142"/>
                  </a:lnTo>
                  <a:lnTo>
                    <a:pt x="481806" y="146683"/>
                  </a:lnTo>
                  <a:lnTo>
                    <a:pt x="496434" y="187749"/>
                  </a:lnTo>
                  <a:lnTo>
                    <a:pt x="503747" y="230330"/>
                  </a:lnTo>
                  <a:lnTo>
                    <a:pt x="503747" y="273416"/>
                  </a:lnTo>
                  <a:lnTo>
                    <a:pt x="496434" y="315997"/>
                  </a:lnTo>
                  <a:lnTo>
                    <a:pt x="481806" y="357063"/>
                  </a:lnTo>
                  <a:lnTo>
                    <a:pt x="459866" y="395605"/>
                  </a:lnTo>
                  <a:lnTo>
                    <a:pt x="430611" y="430611"/>
                  </a:lnTo>
                  <a:lnTo>
                    <a:pt x="395605" y="459866"/>
                  </a:lnTo>
                  <a:lnTo>
                    <a:pt x="357063" y="481807"/>
                  </a:lnTo>
                  <a:lnTo>
                    <a:pt x="315997" y="496434"/>
                  </a:lnTo>
                  <a:lnTo>
                    <a:pt x="273416" y="503747"/>
                  </a:lnTo>
                  <a:close/>
                </a:path>
              </a:pathLst>
            </a:custGeom>
            <a:solidFill>
              <a:srgbClr val="970201"/>
            </a:solidFill>
          </p:spPr>
          <p:txBody>
            <a:bodyPr wrap="square" lIns="0" tIns="0" rIns="0" bIns="0" rtlCol="0"/>
            <a:lstStyle/>
            <a:p/>
          </p:txBody>
        </p:sp>
        <p:pic>
          <p:nvPicPr>
            <p:cNvPr id="9" name="object 9"/>
            <p:cNvPicPr/>
            <p:nvPr/>
          </p:nvPicPr>
          <p:blipFill>
            <a:blip r:embed="rId1" cstate="print"/>
            <a:stretch>
              <a:fillRect/>
            </a:stretch>
          </p:blipFill>
          <p:spPr>
            <a:xfrm>
              <a:off x="8967318" y="4103013"/>
              <a:ext cx="196180" cy="205991"/>
            </a:xfrm>
            <a:prstGeom prst="rect">
              <a:avLst/>
            </a:prstGeom>
          </p:spPr>
        </p:pic>
      </p:grpSp>
      <p:sp>
        <p:nvSpPr>
          <p:cNvPr id="10" name="object 10"/>
          <p:cNvSpPr txBox="1"/>
          <p:nvPr/>
        </p:nvSpPr>
        <p:spPr>
          <a:xfrm>
            <a:off x="9465825" y="3691950"/>
            <a:ext cx="1928495" cy="1001394"/>
          </a:xfrm>
          <a:prstGeom prst="rect">
            <a:avLst/>
          </a:prstGeom>
        </p:spPr>
        <p:txBody>
          <a:bodyPr vert="horz" wrap="square" lIns="0" tIns="158115" rIns="0" bIns="0" rtlCol="0">
            <a:spAutoFit/>
          </a:bodyPr>
          <a:lstStyle/>
          <a:p>
            <a:pPr marL="12700">
              <a:lnSpc>
                <a:spcPct val="100000"/>
              </a:lnSpc>
              <a:spcBef>
                <a:spcPts val="1245"/>
              </a:spcBef>
            </a:pPr>
            <a:r>
              <a:rPr sz="1800" b="1" dirty="0">
                <a:solidFill>
                  <a:srgbClr val="404040"/>
                </a:solidFill>
                <a:latin typeface="Microsoft YaHei"/>
                <a:cs typeface="Microsoft YaHei"/>
              </a:rPr>
              <a:t>南京</a:t>
            </a:r>
            <a:endParaRPr sz="1800">
              <a:latin typeface="Microsoft YaHei"/>
              <a:cs typeface="Microsoft YaHei"/>
            </a:endParaRPr>
          </a:p>
          <a:p>
            <a:pPr marL="12700">
              <a:lnSpc>
                <a:spcPct val="100000"/>
              </a:lnSpc>
              <a:spcBef>
                <a:spcPts val="895"/>
              </a:spcBef>
            </a:pPr>
            <a:r>
              <a:rPr sz="1400" spc="50" dirty="0">
                <a:latin typeface="Arial Unicode MS" panose="020B0604020202020204" charset="-122"/>
                <a:cs typeface="Arial Unicode MS" panose="020B0604020202020204" charset="-122"/>
              </a:rPr>
              <a:t>杨先生</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13120628075</a:t>
            </a:r>
            <a:endParaRPr sz="1400">
              <a:latin typeface="Arial Unicode MS" panose="020B0604020202020204" charset="-122"/>
              <a:cs typeface="Arial Unicode MS" panose="020B0604020202020204" charset="-122"/>
            </a:endParaRPr>
          </a:p>
          <a:p>
            <a:pPr marL="24765">
              <a:lnSpc>
                <a:spcPct val="100000"/>
              </a:lnSpc>
              <a:spcBef>
                <a:spcPts val="125"/>
              </a:spcBef>
            </a:pPr>
            <a:r>
              <a:rPr sz="1400" spc="50" dirty="0">
                <a:latin typeface="Arial Unicode MS" panose="020B0604020202020204" charset="-122"/>
                <a:cs typeface="Arial Unicode MS" panose="020B0604020202020204" charset="-122"/>
              </a:rPr>
              <a:t>唐先生</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18014813521</a:t>
            </a:r>
            <a:endParaRPr sz="1400">
              <a:latin typeface="Arial Unicode MS" panose="020B0604020202020204" charset="-122"/>
              <a:cs typeface="Arial Unicode MS" panose="020B0604020202020204" charset="-122"/>
            </a:endParaRPr>
          </a:p>
        </p:txBody>
      </p:sp>
      <p:grpSp>
        <p:nvGrpSpPr>
          <p:cNvPr id="11" name="object 11"/>
          <p:cNvGrpSpPr/>
          <p:nvPr/>
        </p:nvGrpSpPr>
        <p:grpSpPr>
          <a:xfrm>
            <a:off x="8813555" y="5331373"/>
            <a:ext cx="504190" cy="504190"/>
            <a:chOff x="8813555" y="5331373"/>
            <a:chExt cx="504190" cy="504190"/>
          </a:xfrm>
        </p:grpSpPr>
        <p:sp>
          <p:nvSpPr>
            <p:cNvPr id="12" name="object 12"/>
            <p:cNvSpPr/>
            <p:nvPr/>
          </p:nvSpPr>
          <p:spPr>
            <a:xfrm>
              <a:off x="8813555" y="5331373"/>
              <a:ext cx="504190" cy="504190"/>
            </a:xfrm>
            <a:custGeom>
              <a:avLst/>
              <a:gdLst/>
              <a:ahLst/>
              <a:cxnLst/>
              <a:rect l="l" t="t" r="r" b="b"/>
              <a:pathLst>
                <a:path w="504190" h="504189">
                  <a:moveTo>
                    <a:pt x="273416" y="503747"/>
                  </a:moveTo>
                  <a:lnTo>
                    <a:pt x="230330" y="503747"/>
                  </a:lnTo>
                  <a:lnTo>
                    <a:pt x="187749" y="496434"/>
                  </a:lnTo>
                  <a:lnTo>
                    <a:pt x="146683" y="481806"/>
                  </a:lnTo>
                  <a:lnTo>
                    <a:pt x="108142" y="459866"/>
                  </a:lnTo>
                  <a:lnTo>
                    <a:pt x="73135" y="430611"/>
                  </a:lnTo>
                  <a:lnTo>
                    <a:pt x="43881" y="395605"/>
                  </a:lnTo>
                  <a:lnTo>
                    <a:pt x="21940" y="357063"/>
                  </a:lnTo>
                  <a:lnTo>
                    <a:pt x="7313" y="315997"/>
                  </a:lnTo>
                  <a:lnTo>
                    <a:pt x="0" y="273416"/>
                  </a:lnTo>
                  <a:lnTo>
                    <a:pt x="0" y="230330"/>
                  </a:lnTo>
                  <a:lnTo>
                    <a:pt x="7313" y="187749"/>
                  </a:lnTo>
                  <a:lnTo>
                    <a:pt x="21940" y="146683"/>
                  </a:lnTo>
                  <a:lnTo>
                    <a:pt x="43881" y="108142"/>
                  </a:lnTo>
                  <a:lnTo>
                    <a:pt x="73135" y="73135"/>
                  </a:lnTo>
                  <a:lnTo>
                    <a:pt x="108142" y="43881"/>
                  </a:lnTo>
                  <a:lnTo>
                    <a:pt x="146683" y="21940"/>
                  </a:lnTo>
                  <a:lnTo>
                    <a:pt x="187749" y="7313"/>
                  </a:lnTo>
                  <a:lnTo>
                    <a:pt x="230330" y="0"/>
                  </a:lnTo>
                  <a:lnTo>
                    <a:pt x="273416" y="0"/>
                  </a:lnTo>
                  <a:lnTo>
                    <a:pt x="315997" y="7313"/>
                  </a:lnTo>
                  <a:lnTo>
                    <a:pt x="357063" y="21940"/>
                  </a:lnTo>
                  <a:lnTo>
                    <a:pt x="395605" y="43881"/>
                  </a:lnTo>
                  <a:lnTo>
                    <a:pt x="430611" y="73135"/>
                  </a:lnTo>
                  <a:lnTo>
                    <a:pt x="459866" y="108142"/>
                  </a:lnTo>
                  <a:lnTo>
                    <a:pt x="481806" y="146683"/>
                  </a:lnTo>
                  <a:lnTo>
                    <a:pt x="496434" y="187749"/>
                  </a:lnTo>
                  <a:lnTo>
                    <a:pt x="503747" y="230330"/>
                  </a:lnTo>
                  <a:lnTo>
                    <a:pt x="503747" y="273416"/>
                  </a:lnTo>
                  <a:lnTo>
                    <a:pt x="496434" y="315997"/>
                  </a:lnTo>
                  <a:lnTo>
                    <a:pt x="481806" y="357063"/>
                  </a:lnTo>
                  <a:lnTo>
                    <a:pt x="459866" y="395605"/>
                  </a:lnTo>
                  <a:lnTo>
                    <a:pt x="430611" y="430611"/>
                  </a:lnTo>
                  <a:lnTo>
                    <a:pt x="395605" y="459866"/>
                  </a:lnTo>
                  <a:lnTo>
                    <a:pt x="357063" y="481806"/>
                  </a:lnTo>
                  <a:lnTo>
                    <a:pt x="315997" y="496434"/>
                  </a:lnTo>
                  <a:lnTo>
                    <a:pt x="273416" y="503747"/>
                  </a:lnTo>
                  <a:close/>
                </a:path>
              </a:pathLst>
            </a:custGeom>
            <a:solidFill>
              <a:srgbClr val="970201"/>
            </a:solidFill>
          </p:spPr>
          <p:txBody>
            <a:bodyPr wrap="square" lIns="0" tIns="0" rIns="0" bIns="0" rtlCol="0"/>
            <a:lstStyle/>
            <a:p/>
          </p:txBody>
        </p:sp>
        <p:pic>
          <p:nvPicPr>
            <p:cNvPr id="13" name="object 13"/>
            <p:cNvPicPr/>
            <p:nvPr/>
          </p:nvPicPr>
          <p:blipFill>
            <a:blip r:embed="rId1" cstate="print"/>
            <a:stretch>
              <a:fillRect/>
            </a:stretch>
          </p:blipFill>
          <p:spPr>
            <a:xfrm>
              <a:off x="8967318" y="5480391"/>
              <a:ext cx="196180" cy="205991"/>
            </a:xfrm>
            <a:prstGeom prst="rect">
              <a:avLst/>
            </a:prstGeom>
          </p:spPr>
        </p:pic>
      </p:grpSp>
      <p:sp>
        <p:nvSpPr>
          <p:cNvPr id="14" name="object 14"/>
          <p:cNvSpPr txBox="1"/>
          <p:nvPr/>
        </p:nvSpPr>
        <p:spPr>
          <a:xfrm>
            <a:off x="9465824" y="5069328"/>
            <a:ext cx="1915795" cy="1001394"/>
          </a:xfrm>
          <a:prstGeom prst="rect">
            <a:avLst/>
          </a:prstGeom>
        </p:spPr>
        <p:txBody>
          <a:bodyPr vert="horz" wrap="square" lIns="0" tIns="158115" rIns="0" bIns="0" rtlCol="0">
            <a:spAutoFit/>
          </a:bodyPr>
          <a:lstStyle/>
          <a:p>
            <a:pPr marL="12700">
              <a:lnSpc>
                <a:spcPct val="100000"/>
              </a:lnSpc>
              <a:spcBef>
                <a:spcPts val="1245"/>
              </a:spcBef>
            </a:pPr>
            <a:r>
              <a:rPr sz="1800" b="1" dirty="0">
                <a:solidFill>
                  <a:srgbClr val="404040"/>
                </a:solidFill>
                <a:latin typeface="Microsoft YaHei"/>
                <a:cs typeface="Microsoft YaHei"/>
              </a:rPr>
              <a:t>深圳</a:t>
            </a:r>
            <a:endParaRPr sz="1800">
              <a:latin typeface="Microsoft YaHei"/>
              <a:cs typeface="Microsoft YaHei"/>
            </a:endParaRPr>
          </a:p>
          <a:p>
            <a:pPr marL="12700">
              <a:lnSpc>
                <a:spcPct val="100000"/>
              </a:lnSpc>
              <a:spcBef>
                <a:spcPts val="895"/>
              </a:spcBef>
            </a:pPr>
            <a:r>
              <a:rPr sz="1400" spc="50" dirty="0">
                <a:latin typeface="Arial Unicode MS" panose="020B0604020202020204" charset="-122"/>
                <a:cs typeface="Arial Unicode MS" panose="020B0604020202020204" charset="-122"/>
              </a:rPr>
              <a:t>李女士</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18049912451</a:t>
            </a:r>
            <a:endParaRPr sz="1400">
              <a:latin typeface="Arial Unicode MS" panose="020B0604020202020204" charset="-122"/>
              <a:cs typeface="Arial Unicode MS" panose="020B0604020202020204" charset="-122"/>
            </a:endParaRPr>
          </a:p>
          <a:p>
            <a:pPr marL="12700">
              <a:lnSpc>
                <a:spcPct val="100000"/>
              </a:lnSpc>
              <a:spcBef>
                <a:spcPts val="125"/>
              </a:spcBef>
            </a:pPr>
            <a:r>
              <a:rPr sz="1400" spc="50" dirty="0">
                <a:latin typeface="Arial Unicode MS" panose="020B0604020202020204" charset="-122"/>
                <a:cs typeface="Arial Unicode MS" panose="020B0604020202020204" charset="-122"/>
              </a:rPr>
              <a:t>李先生</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18916233114</a:t>
            </a:r>
            <a:endParaRPr sz="1400">
              <a:latin typeface="Arial Unicode MS" panose="020B0604020202020204" charset="-122"/>
              <a:cs typeface="Arial Unicode MS" panose="020B0604020202020204" charset="-122"/>
            </a:endParaRPr>
          </a:p>
        </p:txBody>
      </p:sp>
      <p:sp>
        <p:nvSpPr>
          <p:cNvPr id="15" name="object 15"/>
          <p:cNvSpPr txBox="1"/>
          <p:nvPr/>
        </p:nvSpPr>
        <p:spPr>
          <a:xfrm>
            <a:off x="506995" y="838822"/>
            <a:ext cx="5478145" cy="299720"/>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9A0000"/>
                </a:solidFill>
                <a:latin typeface="Microsoft YaHei"/>
                <a:cs typeface="Microsoft YaHei"/>
              </a:rPr>
              <a:t>头豹科技创新网</a:t>
            </a:r>
            <a:r>
              <a:rPr sz="1400" b="1" spc="-100" dirty="0">
                <a:solidFill>
                  <a:srgbClr val="9A0000"/>
                </a:solidFill>
                <a:latin typeface="Microsoft YaHei"/>
                <a:cs typeface="Microsoft YaHei"/>
              </a:rPr>
              <a:t>——www.leadleo.comPC</a:t>
            </a:r>
            <a:r>
              <a:rPr sz="1400" b="1" spc="-10" dirty="0">
                <a:solidFill>
                  <a:srgbClr val="9A0000"/>
                </a:solidFill>
                <a:latin typeface="Microsoft YaHei"/>
                <a:cs typeface="Microsoft YaHei"/>
              </a:rPr>
              <a:t>端阅读</a:t>
            </a:r>
            <a:r>
              <a:rPr sz="1800" b="1" spc="-10" dirty="0">
                <a:solidFill>
                  <a:srgbClr val="9A0000"/>
                </a:solidFill>
                <a:latin typeface="Microsoft YaHei"/>
                <a:cs typeface="Microsoft YaHei"/>
              </a:rPr>
              <a:t>全行业、千本</a:t>
            </a:r>
            <a:r>
              <a:rPr sz="1400" b="1" spc="-10" dirty="0">
                <a:solidFill>
                  <a:srgbClr val="9A0000"/>
                </a:solidFill>
                <a:latin typeface="Microsoft YaHei"/>
                <a:cs typeface="Microsoft YaHei"/>
              </a:rPr>
              <a:t>研报</a:t>
            </a:r>
            <a:endParaRPr sz="1400">
              <a:latin typeface="Microsoft YaHei"/>
              <a:cs typeface="Microsoft YaHei"/>
            </a:endParaRPr>
          </a:p>
        </p:txBody>
      </p:sp>
      <p:grpSp>
        <p:nvGrpSpPr>
          <p:cNvPr id="16" name="object 16"/>
          <p:cNvGrpSpPr/>
          <p:nvPr/>
        </p:nvGrpSpPr>
        <p:grpSpPr>
          <a:xfrm>
            <a:off x="567967" y="1469693"/>
            <a:ext cx="3366770" cy="1553210"/>
            <a:chOff x="567967" y="1469693"/>
            <a:chExt cx="3366770" cy="1553210"/>
          </a:xfrm>
        </p:grpSpPr>
        <p:sp>
          <p:nvSpPr>
            <p:cNvPr id="17" name="object 17"/>
            <p:cNvSpPr/>
            <p:nvPr/>
          </p:nvSpPr>
          <p:spPr>
            <a:xfrm>
              <a:off x="567967" y="3011161"/>
              <a:ext cx="3366770" cy="12065"/>
            </a:xfrm>
            <a:custGeom>
              <a:avLst/>
              <a:gdLst/>
              <a:ahLst/>
              <a:cxnLst/>
              <a:rect l="l" t="t" r="r" b="b"/>
              <a:pathLst>
                <a:path w="3366770" h="12064">
                  <a:moveTo>
                    <a:pt x="3366467" y="0"/>
                  </a:moveTo>
                  <a:lnTo>
                    <a:pt x="0" y="0"/>
                  </a:lnTo>
                  <a:lnTo>
                    <a:pt x="93963" y="11540"/>
                  </a:lnTo>
                  <a:lnTo>
                    <a:pt x="3272503" y="11540"/>
                  </a:lnTo>
                  <a:lnTo>
                    <a:pt x="3366467" y="0"/>
                  </a:lnTo>
                  <a:close/>
                </a:path>
              </a:pathLst>
            </a:custGeom>
            <a:solidFill>
              <a:srgbClr val="808080"/>
            </a:solidFill>
          </p:spPr>
          <p:txBody>
            <a:bodyPr wrap="square" lIns="0" tIns="0" rIns="0" bIns="0" rtlCol="0"/>
            <a:lstStyle/>
            <a:p/>
          </p:txBody>
        </p:sp>
        <p:sp>
          <p:nvSpPr>
            <p:cNvPr id="18" name="object 18"/>
            <p:cNvSpPr/>
            <p:nvPr/>
          </p:nvSpPr>
          <p:spPr>
            <a:xfrm>
              <a:off x="567967" y="2963532"/>
              <a:ext cx="3366770" cy="48260"/>
            </a:xfrm>
            <a:custGeom>
              <a:avLst/>
              <a:gdLst/>
              <a:ahLst/>
              <a:cxnLst/>
              <a:rect l="l" t="t" r="r" b="b"/>
              <a:pathLst>
                <a:path w="3366770" h="48260">
                  <a:moveTo>
                    <a:pt x="3366467" y="47673"/>
                  </a:moveTo>
                  <a:lnTo>
                    <a:pt x="0" y="47673"/>
                  </a:lnTo>
                  <a:lnTo>
                    <a:pt x="0" y="0"/>
                  </a:lnTo>
                  <a:lnTo>
                    <a:pt x="3366467" y="0"/>
                  </a:lnTo>
                  <a:lnTo>
                    <a:pt x="3366467" y="47673"/>
                  </a:lnTo>
                  <a:close/>
                </a:path>
              </a:pathLst>
            </a:custGeom>
            <a:solidFill>
              <a:srgbClr val="DDDDDD"/>
            </a:solidFill>
          </p:spPr>
          <p:txBody>
            <a:bodyPr wrap="square" lIns="0" tIns="0" rIns="0" bIns="0" rtlCol="0"/>
            <a:lstStyle/>
            <a:p/>
          </p:txBody>
        </p:sp>
        <p:sp>
          <p:nvSpPr>
            <p:cNvPr id="19" name="object 19"/>
            <p:cNvSpPr/>
            <p:nvPr/>
          </p:nvSpPr>
          <p:spPr>
            <a:xfrm>
              <a:off x="861302" y="1469693"/>
              <a:ext cx="2780030" cy="1470025"/>
            </a:xfrm>
            <a:custGeom>
              <a:avLst/>
              <a:gdLst/>
              <a:ahLst/>
              <a:cxnLst/>
              <a:rect l="l" t="t" r="r" b="b"/>
              <a:pathLst>
                <a:path w="2780029" h="1470025">
                  <a:moveTo>
                    <a:pt x="2680168" y="1470027"/>
                  </a:moveTo>
                  <a:lnTo>
                    <a:pt x="99629" y="1470027"/>
                  </a:lnTo>
                  <a:lnTo>
                    <a:pt x="60849" y="1463468"/>
                  </a:lnTo>
                  <a:lnTo>
                    <a:pt x="29180" y="1445580"/>
                  </a:lnTo>
                  <a:lnTo>
                    <a:pt x="7829" y="1419049"/>
                  </a:lnTo>
                  <a:lnTo>
                    <a:pt x="0" y="1386559"/>
                  </a:lnTo>
                  <a:lnTo>
                    <a:pt x="0" y="83468"/>
                  </a:lnTo>
                  <a:lnTo>
                    <a:pt x="7829" y="50978"/>
                  </a:lnTo>
                  <a:lnTo>
                    <a:pt x="29180" y="24447"/>
                  </a:lnTo>
                  <a:lnTo>
                    <a:pt x="60849" y="6559"/>
                  </a:lnTo>
                  <a:lnTo>
                    <a:pt x="99629" y="0"/>
                  </a:lnTo>
                  <a:lnTo>
                    <a:pt x="2680168" y="0"/>
                  </a:lnTo>
                  <a:lnTo>
                    <a:pt x="2718948" y="6559"/>
                  </a:lnTo>
                  <a:lnTo>
                    <a:pt x="2750617" y="24447"/>
                  </a:lnTo>
                  <a:lnTo>
                    <a:pt x="2771968" y="50978"/>
                  </a:lnTo>
                  <a:lnTo>
                    <a:pt x="2779798" y="83468"/>
                  </a:lnTo>
                  <a:lnTo>
                    <a:pt x="2779798" y="93154"/>
                  </a:lnTo>
                  <a:lnTo>
                    <a:pt x="94919" y="93154"/>
                  </a:lnTo>
                  <a:lnTo>
                    <a:pt x="94919" y="1376873"/>
                  </a:lnTo>
                  <a:lnTo>
                    <a:pt x="2779798" y="1376873"/>
                  </a:lnTo>
                  <a:lnTo>
                    <a:pt x="2779798" y="1386559"/>
                  </a:lnTo>
                  <a:lnTo>
                    <a:pt x="2771968" y="1419049"/>
                  </a:lnTo>
                  <a:lnTo>
                    <a:pt x="2750617" y="1445580"/>
                  </a:lnTo>
                  <a:lnTo>
                    <a:pt x="2718948" y="1463468"/>
                  </a:lnTo>
                  <a:lnTo>
                    <a:pt x="2680168" y="1470027"/>
                  </a:lnTo>
                  <a:close/>
                </a:path>
                <a:path w="2780029" h="1470025">
                  <a:moveTo>
                    <a:pt x="2779798" y="1376873"/>
                  </a:moveTo>
                  <a:lnTo>
                    <a:pt x="2684878" y="1376873"/>
                  </a:lnTo>
                  <a:lnTo>
                    <a:pt x="2684878" y="93154"/>
                  </a:lnTo>
                  <a:lnTo>
                    <a:pt x="2779798" y="93154"/>
                  </a:lnTo>
                  <a:lnTo>
                    <a:pt x="2779798" y="1376873"/>
                  </a:lnTo>
                  <a:close/>
                </a:path>
              </a:pathLst>
            </a:custGeom>
            <a:solidFill>
              <a:srgbClr val="000000"/>
            </a:solidFill>
          </p:spPr>
          <p:txBody>
            <a:bodyPr wrap="square" lIns="0" tIns="0" rIns="0" bIns="0" rtlCol="0"/>
            <a:lstStyle/>
            <a:p/>
          </p:txBody>
        </p:sp>
        <p:pic>
          <p:nvPicPr>
            <p:cNvPr id="20" name="object 20"/>
            <p:cNvPicPr/>
            <p:nvPr/>
          </p:nvPicPr>
          <p:blipFill>
            <a:blip r:embed="rId2" cstate="print"/>
            <a:stretch>
              <a:fillRect/>
            </a:stretch>
          </p:blipFill>
          <p:spPr>
            <a:xfrm>
              <a:off x="925552" y="1495241"/>
              <a:ext cx="2636212" cy="1354455"/>
            </a:xfrm>
            <a:prstGeom prst="rect">
              <a:avLst/>
            </a:prstGeom>
          </p:spPr>
        </p:pic>
      </p:grpSp>
      <p:sp>
        <p:nvSpPr>
          <p:cNvPr id="21" name="object 21"/>
          <p:cNvSpPr txBox="1"/>
          <p:nvPr/>
        </p:nvSpPr>
        <p:spPr>
          <a:xfrm>
            <a:off x="506995" y="3213924"/>
            <a:ext cx="5295265" cy="238760"/>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9A0000"/>
                </a:solidFill>
                <a:latin typeface="Microsoft YaHei"/>
                <a:cs typeface="Microsoft YaHei"/>
              </a:rPr>
              <a:t>头豹小程序</a:t>
            </a:r>
            <a:r>
              <a:rPr sz="1400" b="1" spc="-125" dirty="0">
                <a:solidFill>
                  <a:srgbClr val="9A0000"/>
                </a:solidFill>
                <a:latin typeface="Microsoft YaHei"/>
                <a:cs typeface="Microsoft YaHei"/>
              </a:rPr>
              <a:t>——</a:t>
            </a:r>
            <a:r>
              <a:rPr sz="1400" b="1" spc="-10" dirty="0">
                <a:solidFill>
                  <a:srgbClr val="9A0000"/>
                </a:solidFill>
                <a:latin typeface="Microsoft YaHei"/>
                <a:cs typeface="Microsoft YaHei"/>
              </a:rPr>
              <a:t>微信小程序搜索</a:t>
            </a:r>
            <a:r>
              <a:rPr sz="1400" b="1" spc="-810" dirty="0">
                <a:solidFill>
                  <a:srgbClr val="9A0000"/>
                </a:solidFill>
                <a:latin typeface="Microsoft YaHei"/>
                <a:cs typeface="Microsoft YaHei"/>
              </a:rPr>
              <a:t>“</a:t>
            </a:r>
            <a:r>
              <a:rPr sz="1400" b="1" spc="-10" dirty="0">
                <a:solidFill>
                  <a:srgbClr val="9A0000"/>
                </a:solidFill>
                <a:latin typeface="Microsoft YaHei"/>
                <a:cs typeface="Microsoft YaHei"/>
              </a:rPr>
              <a:t>头豹</a:t>
            </a:r>
            <a:r>
              <a:rPr sz="1400" b="1" spc="-810" dirty="0">
                <a:solidFill>
                  <a:srgbClr val="9A0000"/>
                </a:solidFill>
                <a:latin typeface="Microsoft YaHei"/>
                <a:cs typeface="Microsoft YaHei"/>
              </a:rPr>
              <a:t>”</a:t>
            </a:r>
            <a:r>
              <a:rPr sz="1400" b="1" spc="-10" dirty="0">
                <a:solidFill>
                  <a:srgbClr val="9A0000"/>
                </a:solidFill>
                <a:latin typeface="Microsoft YaHei"/>
                <a:cs typeface="Microsoft YaHei"/>
              </a:rPr>
              <a:t>、手机扫上方二维码阅读研报</a:t>
            </a:r>
            <a:endParaRPr sz="1400">
              <a:latin typeface="Microsoft YaHei"/>
              <a:cs typeface="Microsoft YaHei"/>
            </a:endParaRPr>
          </a:p>
        </p:txBody>
      </p:sp>
      <p:sp>
        <p:nvSpPr>
          <p:cNvPr id="22" name="object 22"/>
          <p:cNvSpPr txBox="1"/>
          <p:nvPr/>
        </p:nvSpPr>
        <p:spPr>
          <a:xfrm>
            <a:off x="773516" y="5869611"/>
            <a:ext cx="30353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575757"/>
                </a:solidFill>
                <a:latin typeface="Arial Unicode MS" panose="020B0604020202020204" charset="-122"/>
                <a:cs typeface="Arial Unicode MS" panose="020B0604020202020204" charset="-122"/>
              </a:rPr>
              <a:t>图说</a:t>
            </a:r>
            <a:endParaRPr sz="1100">
              <a:latin typeface="Arial Unicode MS" panose="020B0604020202020204" charset="-122"/>
              <a:cs typeface="Arial Unicode MS" panose="020B0604020202020204" charset="-122"/>
            </a:endParaRPr>
          </a:p>
        </p:txBody>
      </p:sp>
      <p:grpSp>
        <p:nvGrpSpPr>
          <p:cNvPr id="23" name="object 23"/>
          <p:cNvGrpSpPr/>
          <p:nvPr/>
        </p:nvGrpSpPr>
        <p:grpSpPr>
          <a:xfrm>
            <a:off x="592581" y="4324536"/>
            <a:ext cx="718820" cy="1468120"/>
            <a:chOff x="592581" y="4324536"/>
            <a:chExt cx="718820" cy="1468120"/>
          </a:xfrm>
        </p:grpSpPr>
        <p:pic>
          <p:nvPicPr>
            <p:cNvPr id="24" name="object 24"/>
            <p:cNvPicPr/>
            <p:nvPr/>
          </p:nvPicPr>
          <p:blipFill>
            <a:blip r:embed="rId3" cstate="print"/>
            <a:stretch>
              <a:fillRect/>
            </a:stretch>
          </p:blipFill>
          <p:spPr>
            <a:xfrm>
              <a:off x="636413" y="4360762"/>
              <a:ext cx="637518" cy="1398440"/>
            </a:xfrm>
            <a:prstGeom prst="rect">
              <a:avLst/>
            </a:prstGeom>
          </p:spPr>
        </p:pic>
        <p:sp>
          <p:nvSpPr>
            <p:cNvPr id="25" name="object 25"/>
            <p:cNvSpPr/>
            <p:nvPr/>
          </p:nvSpPr>
          <p:spPr>
            <a:xfrm>
              <a:off x="1310973" y="4667943"/>
              <a:ext cx="0" cy="163830"/>
            </a:xfrm>
            <a:custGeom>
              <a:avLst/>
              <a:gdLst/>
              <a:ahLst/>
              <a:cxnLst/>
              <a:rect l="l" t="t" r="r" b="b"/>
              <a:pathLst>
                <a:path h="163829">
                  <a:moveTo>
                    <a:pt x="0" y="0"/>
                  </a:moveTo>
                  <a:lnTo>
                    <a:pt x="0" y="163435"/>
                  </a:lnTo>
                </a:path>
              </a:pathLst>
            </a:custGeom>
            <a:ln w="3175">
              <a:solidFill>
                <a:srgbClr val="BFBFBF"/>
              </a:solidFill>
            </a:ln>
          </p:spPr>
          <p:txBody>
            <a:bodyPr wrap="square" lIns="0" tIns="0" rIns="0" bIns="0" rtlCol="0"/>
            <a:lstStyle/>
            <a:p/>
          </p:txBody>
        </p:sp>
        <p:sp>
          <p:nvSpPr>
            <p:cNvPr id="26" name="object 26"/>
            <p:cNvSpPr/>
            <p:nvPr/>
          </p:nvSpPr>
          <p:spPr>
            <a:xfrm>
              <a:off x="592581" y="4525443"/>
              <a:ext cx="11430" cy="342900"/>
            </a:xfrm>
            <a:custGeom>
              <a:avLst/>
              <a:gdLst/>
              <a:ahLst/>
              <a:cxnLst/>
              <a:rect l="l" t="t" r="r" b="b"/>
              <a:pathLst>
                <a:path w="11429" h="342900">
                  <a:moveTo>
                    <a:pt x="11377" y="54575"/>
                  </a:moveTo>
                  <a:lnTo>
                    <a:pt x="4638" y="54575"/>
                  </a:lnTo>
                  <a:lnTo>
                    <a:pt x="3711" y="54528"/>
                  </a:lnTo>
                  <a:lnTo>
                    <a:pt x="0" y="50818"/>
                  </a:lnTo>
                  <a:lnTo>
                    <a:pt x="0" y="3756"/>
                  </a:lnTo>
                  <a:lnTo>
                    <a:pt x="4658" y="0"/>
                  </a:lnTo>
                  <a:lnTo>
                    <a:pt x="11377" y="0"/>
                  </a:lnTo>
                  <a:lnTo>
                    <a:pt x="11377" y="54575"/>
                  </a:lnTo>
                  <a:close/>
                </a:path>
                <a:path w="11429" h="342900">
                  <a:moveTo>
                    <a:pt x="3711" y="209790"/>
                  </a:moveTo>
                  <a:lnTo>
                    <a:pt x="0" y="206018"/>
                  </a:lnTo>
                  <a:lnTo>
                    <a:pt x="0" y="108881"/>
                  </a:lnTo>
                  <a:lnTo>
                    <a:pt x="3698" y="105109"/>
                  </a:lnTo>
                  <a:lnTo>
                    <a:pt x="11377" y="105124"/>
                  </a:lnTo>
                  <a:lnTo>
                    <a:pt x="11377" y="209774"/>
                  </a:lnTo>
                  <a:lnTo>
                    <a:pt x="4638" y="209774"/>
                  </a:lnTo>
                  <a:lnTo>
                    <a:pt x="3711" y="209790"/>
                  </a:lnTo>
                  <a:close/>
                </a:path>
                <a:path w="11429" h="342900">
                  <a:moveTo>
                    <a:pt x="11377" y="342385"/>
                  </a:moveTo>
                  <a:lnTo>
                    <a:pt x="4638" y="342385"/>
                  </a:lnTo>
                  <a:lnTo>
                    <a:pt x="3711" y="342354"/>
                  </a:lnTo>
                  <a:lnTo>
                    <a:pt x="0" y="338628"/>
                  </a:lnTo>
                  <a:lnTo>
                    <a:pt x="0" y="241445"/>
                  </a:lnTo>
                  <a:lnTo>
                    <a:pt x="4658" y="237672"/>
                  </a:lnTo>
                  <a:lnTo>
                    <a:pt x="11377" y="237672"/>
                  </a:lnTo>
                  <a:lnTo>
                    <a:pt x="11377" y="342385"/>
                  </a:lnTo>
                  <a:close/>
                </a:path>
              </a:pathLst>
            </a:custGeom>
            <a:solidFill>
              <a:srgbClr val="BFBFBF"/>
            </a:solidFill>
          </p:spPr>
          <p:txBody>
            <a:bodyPr wrap="square" lIns="0" tIns="0" rIns="0" bIns="0" rtlCol="0"/>
            <a:lstStyle/>
            <a:p/>
          </p:txBody>
        </p:sp>
        <p:sp>
          <p:nvSpPr>
            <p:cNvPr id="27" name="object 27"/>
            <p:cNvSpPr/>
            <p:nvPr/>
          </p:nvSpPr>
          <p:spPr>
            <a:xfrm>
              <a:off x="598601" y="4324540"/>
              <a:ext cx="712470" cy="1468120"/>
            </a:xfrm>
            <a:custGeom>
              <a:avLst/>
              <a:gdLst/>
              <a:ahLst/>
              <a:cxnLst/>
              <a:rect l="l" t="t" r="r" b="b"/>
              <a:pathLst>
                <a:path w="712469" h="1468120">
                  <a:moveTo>
                    <a:pt x="711987" y="152806"/>
                  </a:moveTo>
                  <a:lnTo>
                    <a:pt x="711034" y="107086"/>
                  </a:lnTo>
                  <a:lnTo>
                    <a:pt x="704189" y="67335"/>
                  </a:lnTo>
                  <a:lnTo>
                    <a:pt x="681469" y="31076"/>
                  </a:lnTo>
                  <a:lnTo>
                    <a:pt x="668350" y="20370"/>
                  </a:lnTo>
                  <a:lnTo>
                    <a:pt x="668350" y="124472"/>
                  </a:lnTo>
                  <a:lnTo>
                    <a:pt x="668350" y="1343075"/>
                  </a:lnTo>
                  <a:lnTo>
                    <a:pt x="663663" y="1382293"/>
                  </a:lnTo>
                  <a:lnTo>
                    <a:pt x="639889" y="1412455"/>
                  </a:lnTo>
                  <a:lnTo>
                    <a:pt x="589546" y="1423035"/>
                  </a:lnTo>
                  <a:lnTo>
                    <a:pt x="574243" y="1423098"/>
                  </a:lnTo>
                  <a:lnTo>
                    <a:pt x="122186" y="1423035"/>
                  </a:lnTo>
                  <a:lnTo>
                    <a:pt x="83680" y="1418297"/>
                  </a:lnTo>
                  <a:lnTo>
                    <a:pt x="54025" y="1394117"/>
                  </a:lnTo>
                  <a:lnTo>
                    <a:pt x="43599" y="1343075"/>
                  </a:lnTo>
                  <a:lnTo>
                    <a:pt x="43599" y="124472"/>
                  </a:lnTo>
                  <a:lnTo>
                    <a:pt x="48285" y="85255"/>
                  </a:lnTo>
                  <a:lnTo>
                    <a:pt x="72047" y="55092"/>
                  </a:lnTo>
                  <a:lnTo>
                    <a:pt x="122161" y="44500"/>
                  </a:lnTo>
                  <a:lnTo>
                    <a:pt x="140741" y="44437"/>
                  </a:lnTo>
                  <a:lnTo>
                    <a:pt x="171335" y="44437"/>
                  </a:lnTo>
                  <a:lnTo>
                    <a:pt x="179705" y="53784"/>
                  </a:lnTo>
                  <a:lnTo>
                    <a:pt x="180136" y="59156"/>
                  </a:lnTo>
                  <a:lnTo>
                    <a:pt x="190715" y="84112"/>
                  </a:lnTo>
                  <a:lnTo>
                    <a:pt x="194386" y="87858"/>
                  </a:lnTo>
                  <a:lnTo>
                    <a:pt x="218300" y="95224"/>
                  </a:lnTo>
                  <a:lnTo>
                    <a:pt x="223735" y="95631"/>
                  </a:lnTo>
                  <a:lnTo>
                    <a:pt x="230200" y="95554"/>
                  </a:lnTo>
                  <a:lnTo>
                    <a:pt x="480923" y="95554"/>
                  </a:lnTo>
                  <a:lnTo>
                    <a:pt x="487375" y="95631"/>
                  </a:lnTo>
                  <a:lnTo>
                    <a:pt x="488276" y="95554"/>
                  </a:lnTo>
                  <a:lnTo>
                    <a:pt x="492810" y="95224"/>
                  </a:lnTo>
                  <a:lnTo>
                    <a:pt x="498284" y="94894"/>
                  </a:lnTo>
                  <a:lnTo>
                    <a:pt x="502716" y="94157"/>
                  </a:lnTo>
                  <a:lnTo>
                    <a:pt x="530186" y="65049"/>
                  </a:lnTo>
                  <a:lnTo>
                    <a:pt x="531622" y="50927"/>
                  </a:lnTo>
                  <a:lnTo>
                    <a:pt x="532396" y="48844"/>
                  </a:lnTo>
                  <a:lnTo>
                    <a:pt x="533793" y="47244"/>
                  </a:lnTo>
                  <a:lnTo>
                    <a:pt x="535393" y="45504"/>
                  </a:lnTo>
                  <a:lnTo>
                    <a:pt x="537565" y="44704"/>
                  </a:lnTo>
                  <a:lnTo>
                    <a:pt x="539838" y="44437"/>
                  </a:lnTo>
                  <a:lnTo>
                    <a:pt x="571207" y="44437"/>
                  </a:lnTo>
                  <a:lnTo>
                    <a:pt x="616927" y="46469"/>
                  </a:lnTo>
                  <a:lnTo>
                    <a:pt x="657923" y="73431"/>
                  </a:lnTo>
                  <a:lnTo>
                    <a:pt x="668350" y="124472"/>
                  </a:lnTo>
                  <a:lnTo>
                    <a:pt x="668350" y="20370"/>
                  </a:lnTo>
                  <a:lnTo>
                    <a:pt x="627126" y="3378"/>
                  </a:lnTo>
                  <a:lnTo>
                    <a:pt x="582333" y="127"/>
                  </a:lnTo>
                  <a:lnTo>
                    <a:pt x="551726" y="0"/>
                  </a:lnTo>
                  <a:lnTo>
                    <a:pt x="160172" y="0"/>
                  </a:lnTo>
                  <a:lnTo>
                    <a:pt x="105079" y="1028"/>
                  </a:lnTo>
                  <a:lnTo>
                    <a:pt x="66116" y="8013"/>
                  </a:lnTo>
                  <a:lnTo>
                    <a:pt x="30454" y="31076"/>
                  </a:lnTo>
                  <a:lnTo>
                    <a:pt x="7721" y="67335"/>
                  </a:lnTo>
                  <a:lnTo>
                    <a:pt x="850" y="107086"/>
                  </a:lnTo>
                  <a:lnTo>
                    <a:pt x="0" y="132194"/>
                  </a:lnTo>
                  <a:lnTo>
                    <a:pt x="12" y="1335671"/>
                  </a:lnTo>
                  <a:lnTo>
                    <a:pt x="3187" y="1381239"/>
                  </a:lnTo>
                  <a:lnTo>
                    <a:pt x="17208" y="1419771"/>
                  </a:lnTo>
                  <a:lnTo>
                    <a:pt x="46939" y="1449984"/>
                  </a:lnTo>
                  <a:lnTo>
                    <a:pt x="84810" y="1464221"/>
                  </a:lnTo>
                  <a:lnTo>
                    <a:pt x="129578" y="1467472"/>
                  </a:lnTo>
                  <a:lnTo>
                    <a:pt x="160172" y="1467599"/>
                  </a:lnTo>
                  <a:lnTo>
                    <a:pt x="551040" y="1467599"/>
                  </a:lnTo>
                  <a:lnTo>
                    <a:pt x="606640" y="1466596"/>
                  </a:lnTo>
                  <a:lnTo>
                    <a:pt x="645833" y="1459585"/>
                  </a:lnTo>
                  <a:lnTo>
                    <a:pt x="681469" y="1436522"/>
                  </a:lnTo>
                  <a:lnTo>
                    <a:pt x="704189" y="1400263"/>
                  </a:lnTo>
                  <a:lnTo>
                    <a:pt x="711047" y="1360474"/>
                  </a:lnTo>
                  <a:lnTo>
                    <a:pt x="711911" y="1335671"/>
                  </a:lnTo>
                  <a:lnTo>
                    <a:pt x="711987" y="152806"/>
                  </a:lnTo>
                  <a:close/>
                </a:path>
              </a:pathLst>
            </a:custGeom>
            <a:solidFill>
              <a:srgbClr val="595959"/>
            </a:solidFill>
          </p:spPr>
          <p:txBody>
            <a:bodyPr wrap="square" lIns="0" tIns="0" rIns="0" bIns="0" rtlCol="0"/>
            <a:lstStyle/>
            <a:p/>
          </p:txBody>
        </p:sp>
        <p:sp>
          <p:nvSpPr>
            <p:cNvPr id="28" name="object 28"/>
            <p:cNvSpPr/>
            <p:nvPr/>
          </p:nvSpPr>
          <p:spPr>
            <a:xfrm>
              <a:off x="910463" y="4371682"/>
              <a:ext cx="129539" cy="20955"/>
            </a:xfrm>
            <a:custGeom>
              <a:avLst/>
              <a:gdLst/>
              <a:ahLst/>
              <a:cxnLst/>
              <a:rect l="l" t="t" r="r" b="b"/>
              <a:pathLst>
                <a:path w="129540" h="20954">
                  <a:moveTo>
                    <a:pt x="86995" y="6908"/>
                  </a:moveTo>
                  <a:lnTo>
                    <a:pt x="84239" y="4114"/>
                  </a:lnTo>
                  <a:lnTo>
                    <a:pt x="4445" y="4114"/>
                  </a:lnTo>
                  <a:lnTo>
                    <a:pt x="2933" y="4851"/>
                  </a:lnTo>
                  <a:lnTo>
                    <a:pt x="723" y="7099"/>
                  </a:lnTo>
                  <a:lnTo>
                    <a:pt x="0" y="8636"/>
                  </a:lnTo>
                  <a:lnTo>
                    <a:pt x="0" y="13804"/>
                  </a:lnTo>
                  <a:lnTo>
                    <a:pt x="2755" y="16598"/>
                  </a:lnTo>
                  <a:lnTo>
                    <a:pt x="82550" y="16598"/>
                  </a:lnTo>
                  <a:lnTo>
                    <a:pt x="84061" y="15875"/>
                  </a:lnTo>
                  <a:lnTo>
                    <a:pt x="86271" y="13614"/>
                  </a:lnTo>
                  <a:lnTo>
                    <a:pt x="86995" y="12077"/>
                  </a:lnTo>
                  <a:lnTo>
                    <a:pt x="86995" y="6908"/>
                  </a:lnTo>
                  <a:close/>
                </a:path>
                <a:path w="129540" h="20954">
                  <a:moveTo>
                    <a:pt x="128930" y="4635"/>
                  </a:moveTo>
                  <a:lnTo>
                    <a:pt x="124371" y="0"/>
                  </a:lnTo>
                  <a:lnTo>
                    <a:pt x="118745" y="0"/>
                  </a:lnTo>
                  <a:lnTo>
                    <a:pt x="113131" y="0"/>
                  </a:lnTo>
                  <a:lnTo>
                    <a:pt x="108572" y="4635"/>
                  </a:lnTo>
                  <a:lnTo>
                    <a:pt x="108572" y="10350"/>
                  </a:lnTo>
                  <a:lnTo>
                    <a:pt x="108572" y="16065"/>
                  </a:lnTo>
                  <a:lnTo>
                    <a:pt x="113131" y="20701"/>
                  </a:lnTo>
                  <a:lnTo>
                    <a:pt x="118745" y="20701"/>
                  </a:lnTo>
                  <a:lnTo>
                    <a:pt x="124371" y="20701"/>
                  </a:lnTo>
                  <a:lnTo>
                    <a:pt x="128930" y="16065"/>
                  </a:lnTo>
                  <a:lnTo>
                    <a:pt x="128930" y="10350"/>
                  </a:lnTo>
                  <a:lnTo>
                    <a:pt x="128930" y="4635"/>
                  </a:lnTo>
                  <a:close/>
                </a:path>
              </a:pathLst>
            </a:custGeom>
            <a:solidFill>
              <a:srgbClr val="A6A6A6"/>
            </a:solidFill>
          </p:spPr>
          <p:txBody>
            <a:bodyPr wrap="square" lIns="0" tIns="0" rIns="0" bIns="0" rtlCol="0"/>
            <a:lstStyle/>
            <a:p/>
          </p:txBody>
        </p:sp>
      </p:grpSp>
      <p:grpSp>
        <p:nvGrpSpPr>
          <p:cNvPr id="29" name="object 29"/>
          <p:cNvGrpSpPr/>
          <p:nvPr/>
        </p:nvGrpSpPr>
        <p:grpSpPr>
          <a:xfrm>
            <a:off x="1952390" y="4324536"/>
            <a:ext cx="718820" cy="1468120"/>
            <a:chOff x="1952390" y="4324536"/>
            <a:chExt cx="718820" cy="1468120"/>
          </a:xfrm>
        </p:grpSpPr>
        <p:pic>
          <p:nvPicPr>
            <p:cNvPr id="30" name="object 30"/>
            <p:cNvPicPr/>
            <p:nvPr/>
          </p:nvPicPr>
          <p:blipFill>
            <a:blip r:embed="rId4" cstate="print"/>
            <a:stretch>
              <a:fillRect/>
            </a:stretch>
          </p:blipFill>
          <p:spPr>
            <a:xfrm>
              <a:off x="1996222" y="4360762"/>
              <a:ext cx="637518" cy="1398440"/>
            </a:xfrm>
            <a:prstGeom prst="rect">
              <a:avLst/>
            </a:prstGeom>
          </p:spPr>
        </p:pic>
        <p:sp>
          <p:nvSpPr>
            <p:cNvPr id="31" name="object 31"/>
            <p:cNvSpPr/>
            <p:nvPr/>
          </p:nvSpPr>
          <p:spPr>
            <a:xfrm>
              <a:off x="2670782" y="4667943"/>
              <a:ext cx="0" cy="163830"/>
            </a:xfrm>
            <a:custGeom>
              <a:avLst/>
              <a:gdLst/>
              <a:ahLst/>
              <a:cxnLst/>
              <a:rect l="l" t="t" r="r" b="b"/>
              <a:pathLst>
                <a:path h="163829">
                  <a:moveTo>
                    <a:pt x="0" y="0"/>
                  </a:moveTo>
                  <a:lnTo>
                    <a:pt x="0" y="163435"/>
                  </a:lnTo>
                </a:path>
              </a:pathLst>
            </a:custGeom>
            <a:ln w="3175">
              <a:solidFill>
                <a:srgbClr val="BFBFBF"/>
              </a:solidFill>
            </a:ln>
          </p:spPr>
          <p:txBody>
            <a:bodyPr wrap="square" lIns="0" tIns="0" rIns="0" bIns="0" rtlCol="0"/>
            <a:lstStyle/>
            <a:p/>
          </p:txBody>
        </p:sp>
        <p:sp>
          <p:nvSpPr>
            <p:cNvPr id="32" name="object 32"/>
            <p:cNvSpPr/>
            <p:nvPr/>
          </p:nvSpPr>
          <p:spPr>
            <a:xfrm>
              <a:off x="1952390" y="4525443"/>
              <a:ext cx="11430" cy="342900"/>
            </a:xfrm>
            <a:custGeom>
              <a:avLst/>
              <a:gdLst/>
              <a:ahLst/>
              <a:cxnLst/>
              <a:rect l="l" t="t" r="r" b="b"/>
              <a:pathLst>
                <a:path w="11430" h="342900">
                  <a:moveTo>
                    <a:pt x="11377" y="54575"/>
                  </a:moveTo>
                  <a:lnTo>
                    <a:pt x="4638" y="54575"/>
                  </a:lnTo>
                  <a:lnTo>
                    <a:pt x="3711" y="54528"/>
                  </a:lnTo>
                  <a:lnTo>
                    <a:pt x="0" y="50818"/>
                  </a:lnTo>
                  <a:lnTo>
                    <a:pt x="0" y="3756"/>
                  </a:lnTo>
                  <a:lnTo>
                    <a:pt x="4658" y="0"/>
                  </a:lnTo>
                  <a:lnTo>
                    <a:pt x="11377" y="0"/>
                  </a:lnTo>
                  <a:lnTo>
                    <a:pt x="11377" y="54575"/>
                  </a:lnTo>
                  <a:close/>
                </a:path>
                <a:path w="11430" h="342900">
                  <a:moveTo>
                    <a:pt x="3711" y="209790"/>
                  </a:moveTo>
                  <a:lnTo>
                    <a:pt x="0" y="206018"/>
                  </a:lnTo>
                  <a:lnTo>
                    <a:pt x="0" y="108881"/>
                  </a:lnTo>
                  <a:lnTo>
                    <a:pt x="3698" y="105109"/>
                  </a:lnTo>
                  <a:lnTo>
                    <a:pt x="11377" y="105124"/>
                  </a:lnTo>
                  <a:lnTo>
                    <a:pt x="11377" y="209774"/>
                  </a:lnTo>
                  <a:lnTo>
                    <a:pt x="4638" y="209774"/>
                  </a:lnTo>
                  <a:lnTo>
                    <a:pt x="3711" y="209790"/>
                  </a:lnTo>
                  <a:close/>
                </a:path>
                <a:path w="11430" h="342900">
                  <a:moveTo>
                    <a:pt x="11377" y="342385"/>
                  </a:moveTo>
                  <a:lnTo>
                    <a:pt x="4638" y="342385"/>
                  </a:lnTo>
                  <a:lnTo>
                    <a:pt x="3711" y="342354"/>
                  </a:lnTo>
                  <a:lnTo>
                    <a:pt x="0" y="338628"/>
                  </a:lnTo>
                  <a:lnTo>
                    <a:pt x="0" y="241445"/>
                  </a:lnTo>
                  <a:lnTo>
                    <a:pt x="4658" y="237672"/>
                  </a:lnTo>
                  <a:lnTo>
                    <a:pt x="11377" y="237672"/>
                  </a:lnTo>
                  <a:lnTo>
                    <a:pt x="11377" y="342385"/>
                  </a:lnTo>
                  <a:close/>
                </a:path>
              </a:pathLst>
            </a:custGeom>
            <a:solidFill>
              <a:srgbClr val="BFBFBF"/>
            </a:solidFill>
          </p:spPr>
          <p:txBody>
            <a:bodyPr wrap="square" lIns="0" tIns="0" rIns="0" bIns="0" rtlCol="0"/>
            <a:lstStyle/>
            <a:p/>
          </p:txBody>
        </p:sp>
        <p:sp>
          <p:nvSpPr>
            <p:cNvPr id="33" name="object 33"/>
            <p:cNvSpPr/>
            <p:nvPr/>
          </p:nvSpPr>
          <p:spPr>
            <a:xfrm>
              <a:off x="1958403" y="4324540"/>
              <a:ext cx="712470" cy="1468120"/>
            </a:xfrm>
            <a:custGeom>
              <a:avLst/>
              <a:gdLst/>
              <a:ahLst/>
              <a:cxnLst/>
              <a:rect l="l" t="t" r="r" b="b"/>
              <a:pathLst>
                <a:path w="712469" h="1468120">
                  <a:moveTo>
                    <a:pt x="712000" y="152806"/>
                  </a:moveTo>
                  <a:lnTo>
                    <a:pt x="711047" y="107086"/>
                  </a:lnTo>
                  <a:lnTo>
                    <a:pt x="704189" y="67335"/>
                  </a:lnTo>
                  <a:lnTo>
                    <a:pt x="681482" y="31076"/>
                  </a:lnTo>
                  <a:lnTo>
                    <a:pt x="668362" y="20370"/>
                  </a:lnTo>
                  <a:lnTo>
                    <a:pt x="668362" y="124472"/>
                  </a:lnTo>
                  <a:lnTo>
                    <a:pt x="668362" y="1343075"/>
                  </a:lnTo>
                  <a:lnTo>
                    <a:pt x="663676" y="1382293"/>
                  </a:lnTo>
                  <a:lnTo>
                    <a:pt x="639902" y="1412455"/>
                  </a:lnTo>
                  <a:lnTo>
                    <a:pt x="589559" y="1423035"/>
                  </a:lnTo>
                  <a:lnTo>
                    <a:pt x="574255" y="1423098"/>
                  </a:lnTo>
                  <a:lnTo>
                    <a:pt x="122186" y="1423035"/>
                  </a:lnTo>
                  <a:lnTo>
                    <a:pt x="83680" y="1418297"/>
                  </a:lnTo>
                  <a:lnTo>
                    <a:pt x="54025" y="1394117"/>
                  </a:lnTo>
                  <a:lnTo>
                    <a:pt x="43611" y="1343075"/>
                  </a:lnTo>
                  <a:lnTo>
                    <a:pt x="43599" y="124472"/>
                  </a:lnTo>
                  <a:lnTo>
                    <a:pt x="44119" y="109448"/>
                  </a:lnTo>
                  <a:lnTo>
                    <a:pt x="62064" y="63258"/>
                  </a:lnTo>
                  <a:lnTo>
                    <a:pt x="107365" y="45034"/>
                  </a:lnTo>
                  <a:lnTo>
                    <a:pt x="140754" y="44437"/>
                  </a:lnTo>
                  <a:lnTo>
                    <a:pt x="171348" y="44437"/>
                  </a:lnTo>
                  <a:lnTo>
                    <a:pt x="179705" y="53784"/>
                  </a:lnTo>
                  <a:lnTo>
                    <a:pt x="180136" y="59156"/>
                  </a:lnTo>
                  <a:lnTo>
                    <a:pt x="190715" y="84112"/>
                  </a:lnTo>
                  <a:lnTo>
                    <a:pt x="194398" y="87858"/>
                  </a:lnTo>
                  <a:lnTo>
                    <a:pt x="218313" y="95224"/>
                  </a:lnTo>
                  <a:lnTo>
                    <a:pt x="223748" y="95631"/>
                  </a:lnTo>
                  <a:lnTo>
                    <a:pt x="230212" y="95554"/>
                  </a:lnTo>
                  <a:lnTo>
                    <a:pt x="480923" y="95554"/>
                  </a:lnTo>
                  <a:lnTo>
                    <a:pt x="487387" y="95631"/>
                  </a:lnTo>
                  <a:lnTo>
                    <a:pt x="488289" y="95554"/>
                  </a:lnTo>
                  <a:lnTo>
                    <a:pt x="492823" y="95224"/>
                  </a:lnTo>
                  <a:lnTo>
                    <a:pt x="498284" y="94894"/>
                  </a:lnTo>
                  <a:lnTo>
                    <a:pt x="502729" y="94157"/>
                  </a:lnTo>
                  <a:lnTo>
                    <a:pt x="530199" y="65049"/>
                  </a:lnTo>
                  <a:lnTo>
                    <a:pt x="531634" y="50927"/>
                  </a:lnTo>
                  <a:lnTo>
                    <a:pt x="532396" y="48844"/>
                  </a:lnTo>
                  <a:lnTo>
                    <a:pt x="533806" y="47244"/>
                  </a:lnTo>
                  <a:lnTo>
                    <a:pt x="535406" y="45504"/>
                  </a:lnTo>
                  <a:lnTo>
                    <a:pt x="537578" y="44704"/>
                  </a:lnTo>
                  <a:lnTo>
                    <a:pt x="539851" y="44437"/>
                  </a:lnTo>
                  <a:lnTo>
                    <a:pt x="571207" y="44437"/>
                  </a:lnTo>
                  <a:lnTo>
                    <a:pt x="616927" y="46469"/>
                  </a:lnTo>
                  <a:lnTo>
                    <a:pt x="657936" y="73431"/>
                  </a:lnTo>
                  <a:lnTo>
                    <a:pt x="668362" y="124472"/>
                  </a:lnTo>
                  <a:lnTo>
                    <a:pt x="668362" y="20370"/>
                  </a:lnTo>
                  <a:lnTo>
                    <a:pt x="627138" y="3378"/>
                  </a:lnTo>
                  <a:lnTo>
                    <a:pt x="582345" y="127"/>
                  </a:lnTo>
                  <a:lnTo>
                    <a:pt x="551738" y="0"/>
                  </a:lnTo>
                  <a:lnTo>
                    <a:pt x="160185" y="0"/>
                  </a:lnTo>
                  <a:lnTo>
                    <a:pt x="105092" y="1028"/>
                  </a:lnTo>
                  <a:lnTo>
                    <a:pt x="66116" y="8013"/>
                  </a:lnTo>
                  <a:lnTo>
                    <a:pt x="30454" y="31076"/>
                  </a:lnTo>
                  <a:lnTo>
                    <a:pt x="7734" y="67335"/>
                  </a:lnTo>
                  <a:lnTo>
                    <a:pt x="863" y="107086"/>
                  </a:lnTo>
                  <a:lnTo>
                    <a:pt x="0" y="132194"/>
                  </a:lnTo>
                  <a:lnTo>
                    <a:pt x="12" y="1335671"/>
                  </a:lnTo>
                  <a:lnTo>
                    <a:pt x="3187" y="1381239"/>
                  </a:lnTo>
                  <a:lnTo>
                    <a:pt x="17208" y="1419771"/>
                  </a:lnTo>
                  <a:lnTo>
                    <a:pt x="46939" y="1449984"/>
                  </a:lnTo>
                  <a:lnTo>
                    <a:pt x="84810" y="1464221"/>
                  </a:lnTo>
                  <a:lnTo>
                    <a:pt x="129578" y="1467472"/>
                  </a:lnTo>
                  <a:lnTo>
                    <a:pt x="160185" y="1467599"/>
                  </a:lnTo>
                  <a:lnTo>
                    <a:pt x="551040" y="1467599"/>
                  </a:lnTo>
                  <a:lnTo>
                    <a:pt x="606653" y="1466596"/>
                  </a:lnTo>
                  <a:lnTo>
                    <a:pt x="645833" y="1459585"/>
                  </a:lnTo>
                  <a:lnTo>
                    <a:pt x="681482" y="1436522"/>
                  </a:lnTo>
                  <a:lnTo>
                    <a:pt x="704189" y="1400263"/>
                  </a:lnTo>
                  <a:lnTo>
                    <a:pt x="711060" y="1360474"/>
                  </a:lnTo>
                  <a:lnTo>
                    <a:pt x="711911" y="1335671"/>
                  </a:lnTo>
                  <a:lnTo>
                    <a:pt x="712000" y="152806"/>
                  </a:lnTo>
                  <a:close/>
                </a:path>
              </a:pathLst>
            </a:custGeom>
            <a:solidFill>
              <a:srgbClr val="595959"/>
            </a:solidFill>
          </p:spPr>
          <p:txBody>
            <a:bodyPr wrap="square" lIns="0" tIns="0" rIns="0" bIns="0" rtlCol="0"/>
            <a:lstStyle/>
            <a:p/>
          </p:txBody>
        </p:sp>
        <p:sp>
          <p:nvSpPr>
            <p:cNvPr id="34" name="object 34"/>
            <p:cNvSpPr/>
            <p:nvPr/>
          </p:nvSpPr>
          <p:spPr>
            <a:xfrm>
              <a:off x="2270277" y="4371682"/>
              <a:ext cx="129539" cy="20955"/>
            </a:xfrm>
            <a:custGeom>
              <a:avLst/>
              <a:gdLst/>
              <a:ahLst/>
              <a:cxnLst/>
              <a:rect l="l" t="t" r="r" b="b"/>
              <a:pathLst>
                <a:path w="129539" h="20954">
                  <a:moveTo>
                    <a:pt x="86982" y="6908"/>
                  </a:moveTo>
                  <a:lnTo>
                    <a:pt x="84239" y="4114"/>
                  </a:lnTo>
                  <a:lnTo>
                    <a:pt x="4432" y="4114"/>
                  </a:lnTo>
                  <a:lnTo>
                    <a:pt x="2933" y="4851"/>
                  </a:lnTo>
                  <a:lnTo>
                    <a:pt x="711" y="7099"/>
                  </a:lnTo>
                  <a:lnTo>
                    <a:pt x="0" y="8636"/>
                  </a:lnTo>
                  <a:lnTo>
                    <a:pt x="0" y="13804"/>
                  </a:lnTo>
                  <a:lnTo>
                    <a:pt x="2743" y="16598"/>
                  </a:lnTo>
                  <a:lnTo>
                    <a:pt x="82550" y="16598"/>
                  </a:lnTo>
                  <a:lnTo>
                    <a:pt x="84048" y="15875"/>
                  </a:lnTo>
                  <a:lnTo>
                    <a:pt x="86271" y="13614"/>
                  </a:lnTo>
                  <a:lnTo>
                    <a:pt x="86982" y="12077"/>
                  </a:lnTo>
                  <a:lnTo>
                    <a:pt x="86982" y="6908"/>
                  </a:lnTo>
                  <a:close/>
                </a:path>
                <a:path w="129539" h="20954">
                  <a:moveTo>
                    <a:pt x="128917" y="4635"/>
                  </a:moveTo>
                  <a:lnTo>
                    <a:pt x="124371" y="0"/>
                  </a:lnTo>
                  <a:lnTo>
                    <a:pt x="118745" y="0"/>
                  </a:lnTo>
                  <a:lnTo>
                    <a:pt x="113118" y="0"/>
                  </a:lnTo>
                  <a:lnTo>
                    <a:pt x="108572" y="4635"/>
                  </a:lnTo>
                  <a:lnTo>
                    <a:pt x="108572" y="10350"/>
                  </a:lnTo>
                  <a:lnTo>
                    <a:pt x="108572" y="16065"/>
                  </a:lnTo>
                  <a:lnTo>
                    <a:pt x="113118" y="20701"/>
                  </a:lnTo>
                  <a:lnTo>
                    <a:pt x="118745" y="20701"/>
                  </a:lnTo>
                  <a:lnTo>
                    <a:pt x="124371" y="20701"/>
                  </a:lnTo>
                  <a:lnTo>
                    <a:pt x="128917" y="16065"/>
                  </a:lnTo>
                  <a:lnTo>
                    <a:pt x="128917" y="10350"/>
                  </a:lnTo>
                  <a:lnTo>
                    <a:pt x="128917" y="4635"/>
                  </a:lnTo>
                  <a:close/>
                </a:path>
              </a:pathLst>
            </a:custGeom>
            <a:solidFill>
              <a:srgbClr val="A6A6A6"/>
            </a:solidFill>
          </p:spPr>
          <p:txBody>
            <a:bodyPr wrap="square" lIns="0" tIns="0" rIns="0" bIns="0" rtlCol="0"/>
            <a:lstStyle/>
            <a:p/>
          </p:txBody>
        </p:sp>
      </p:grpSp>
      <p:grpSp>
        <p:nvGrpSpPr>
          <p:cNvPr id="35" name="object 35"/>
          <p:cNvGrpSpPr/>
          <p:nvPr/>
        </p:nvGrpSpPr>
        <p:grpSpPr>
          <a:xfrm>
            <a:off x="3312199" y="4324536"/>
            <a:ext cx="718820" cy="1468120"/>
            <a:chOff x="3312199" y="4324536"/>
            <a:chExt cx="718820" cy="1468120"/>
          </a:xfrm>
        </p:grpSpPr>
        <p:pic>
          <p:nvPicPr>
            <p:cNvPr id="36" name="object 36"/>
            <p:cNvPicPr/>
            <p:nvPr/>
          </p:nvPicPr>
          <p:blipFill>
            <a:blip r:embed="rId5" cstate="print"/>
            <a:stretch>
              <a:fillRect/>
            </a:stretch>
          </p:blipFill>
          <p:spPr>
            <a:xfrm>
              <a:off x="3356031" y="4360762"/>
              <a:ext cx="637518" cy="1398440"/>
            </a:xfrm>
            <a:prstGeom prst="rect">
              <a:avLst/>
            </a:prstGeom>
          </p:spPr>
        </p:pic>
        <p:sp>
          <p:nvSpPr>
            <p:cNvPr id="37" name="object 37"/>
            <p:cNvSpPr/>
            <p:nvPr/>
          </p:nvSpPr>
          <p:spPr>
            <a:xfrm>
              <a:off x="4030591" y="4667943"/>
              <a:ext cx="0" cy="163830"/>
            </a:xfrm>
            <a:custGeom>
              <a:avLst/>
              <a:gdLst/>
              <a:ahLst/>
              <a:cxnLst/>
              <a:rect l="l" t="t" r="r" b="b"/>
              <a:pathLst>
                <a:path h="163829">
                  <a:moveTo>
                    <a:pt x="0" y="0"/>
                  </a:moveTo>
                  <a:lnTo>
                    <a:pt x="0" y="163435"/>
                  </a:lnTo>
                </a:path>
              </a:pathLst>
            </a:custGeom>
            <a:ln w="3175">
              <a:solidFill>
                <a:srgbClr val="BFBFBF"/>
              </a:solidFill>
            </a:ln>
          </p:spPr>
          <p:txBody>
            <a:bodyPr wrap="square" lIns="0" tIns="0" rIns="0" bIns="0" rtlCol="0"/>
            <a:lstStyle/>
            <a:p/>
          </p:txBody>
        </p:sp>
        <p:sp>
          <p:nvSpPr>
            <p:cNvPr id="38" name="object 38"/>
            <p:cNvSpPr/>
            <p:nvPr/>
          </p:nvSpPr>
          <p:spPr>
            <a:xfrm>
              <a:off x="3312199" y="4525443"/>
              <a:ext cx="11430" cy="342900"/>
            </a:xfrm>
            <a:custGeom>
              <a:avLst/>
              <a:gdLst/>
              <a:ahLst/>
              <a:cxnLst/>
              <a:rect l="l" t="t" r="r" b="b"/>
              <a:pathLst>
                <a:path w="11429" h="342900">
                  <a:moveTo>
                    <a:pt x="11377" y="54575"/>
                  </a:moveTo>
                  <a:lnTo>
                    <a:pt x="4638" y="54575"/>
                  </a:lnTo>
                  <a:lnTo>
                    <a:pt x="3711" y="54528"/>
                  </a:lnTo>
                  <a:lnTo>
                    <a:pt x="0" y="50818"/>
                  </a:lnTo>
                  <a:lnTo>
                    <a:pt x="0" y="3756"/>
                  </a:lnTo>
                  <a:lnTo>
                    <a:pt x="4658" y="0"/>
                  </a:lnTo>
                  <a:lnTo>
                    <a:pt x="11377" y="0"/>
                  </a:lnTo>
                  <a:lnTo>
                    <a:pt x="11377" y="54575"/>
                  </a:lnTo>
                  <a:close/>
                </a:path>
                <a:path w="11429" h="342900">
                  <a:moveTo>
                    <a:pt x="3711" y="209790"/>
                  </a:moveTo>
                  <a:lnTo>
                    <a:pt x="0" y="206018"/>
                  </a:lnTo>
                  <a:lnTo>
                    <a:pt x="0" y="108881"/>
                  </a:lnTo>
                  <a:lnTo>
                    <a:pt x="3698" y="105109"/>
                  </a:lnTo>
                  <a:lnTo>
                    <a:pt x="11377" y="105124"/>
                  </a:lnTo>
                  <a:lnTo>
                    <a:pt x="11377" y="209774"/>
                  </a:lnTo>
                  <a:lnTo>
                    <a:pt x="4638" y="209774"/>
                  </a:lnTo>
                  <a:lnTo>
                    <a:pt x="3711" y="209790"/>
                  </a:lnTo>
                  <a:close/>
                </a:path>
                <a:path w="11429" h="342900">
                  <a:moveTo>
                    <a:pt x="11377" y="342385"/>
                  </a:moveTo>
                  <a:lnTo>
                    <a:pt x="4638" y="342385"/>
                  </a:lnTo>
                  <a:lnTo>
                    <a:pt x="3711" y="342354"/>
                  </a:lnTo>
                  <a:lnTo>
                    <a:pt x="0" y="338628"/>
                  </a:lnTo>
                  <a:lnTo>
                    <a:pt x="0" y="241445"/>
                  </a:lnTo>
                  <a:lnTo>
                    <a:pt x="4658" y="237672"/>
                  </a:lnTo>
                  <a:lnTo>
                    <a:pt x="11377" y="237672"/>
                  </a:lnTo>
                  <a:lnTo>
                    <a:pt x="11377" y="342385"/>
                  </a:lnTo>
                  <a:close/>
                </a:path>
              </a:pathLst>
            </a:custGeom>
            <a:solidFill>
              <a:srgbClr val="BFBFBF"/>
            </a:solidFill>
          </p:spPr>
          <p:txBody>
            <a:bodyPr wrap="square" lIns="0" tIns="0" rIns="0" bIns="0" rtlCol="0"/>
            <a:lstStyle/>
            <a:p/>
          </p:txBody>
        </p:sp>
        <p:sp>
          <p:nvSpPr>
            <p:cNvPr id="39" name="object 39"/>
            <p:cNvSpPr/>
            <p:nvPr/>
          </p:nvSpPr>
          <p:spPr>
            <a:xfrm>
              <a:off x="3318218" y="4324540"/>
              <a:ext cx="712470" cy="1468120"/>
            </a:xfrm>
            <a:custGeom>
              <a:avLst/>
              <a:gdLst/>
              <a:ahLst/>
              <a:cxnLst/>
              <a:rect l="l" t="t" r="r" b="b"/>
              <a:pathLst>
                <a:path w="712470" h="1468120">
                  <a:moveTo>
                    <a:pt x="711987" y="152806"/>
                  </a:moveTo>
                  <a:lnTo>
                    <a:pt x="711047" y="107086"/>
                  </a:lnTo>
                  <a:lnTo>
                    <a:pt x="704189" y="67335"/>
                  </a:lnTo>
                  <a:lnTo>
                    <a:pt x="681469" y="31076"/>
                  </a:lnTo>
                  <a:lnTo>
                    <a:pt x="668362" y="20370"/>
                  </a:lnTo>
                  <a:lnTo>
                    <a:pt x="668362" y="1343075"/>
                  </a:lnTo>
                  <a:lnTo>
                    <a:pt x="667842" y="1358099"/>
                  </a:lnTo>
                  <a:lnTo>
                    <a:pt x="649897" y="1404289"/>
                  </a:lnTo>
                  <a:lnTo>
                    <a:pt x="604481" y="1422514"/>
                  </a:lnTo>
                  <a:lnTo>
                    <a:pt x="574243" y="1423098"/>
                  </a:lnTo>
                  <a:lnTo>
                    <a:pt x="122186" y="1423035"/>
                  </a:lnTo>
                  <a:lnTo>
                    <a:pt x="83680" y="1418297"/>
                  </a:lnTo>
                  <a:lnTo>
                    <a:pt x="54025" y="1394117"/>
                  </a:lnTo>
                  <a:lnTo>
                    <a:pt x="43599" y="1343075"/>
                  </a:lnTo>
                  <a:lnTo>
                    <a:pt x="43599" y="124472"/>
                  </a:lnTo>
                  <a:lnTo>
                    <a:pt x="48285" y="85255"/>
                  </a:lnTo>
                  <a:lnTo>
                    <a:pt x="72059" y="55092"/>
                  </a:lnTo>
                  <a:lnTo>
                    <a:pt x="122161" y="44500"/>
                  </a:lnTo>
                  <a:lnTo>
                    <a:pt x="140741" y="44437"/>
                  </a:lnTo>
                  <a:lnTo>
                    <a:pt x="171348" y="44437"/>
                  </a:lnTo>
                  <a:lnTo>
                    <a:pt x="179705" y="53784"/>
                  </a:lnTo>
                  <a:lnTo>
                    <a:pt x="180136" y="59156"/>
                  </a:lnTo>
                  <a:lnTo>
                    <a:pt x="190715" y="84112"/>
                  </a:lnTo>
                  <a:lnTo>
                    <a:pt x="194398" y="87858"/>
                  </a:lnTo>
                  <a:lnTo>
                    <a:pt x="218313" y="95224"/>
                  </a:lnTo>
                  <a:lnTo>
                    <a:pt x="223748" y="95631"/>
                  </a:lnTo>
                  <a:lnTo>
                    <a:pt x="230200" y="95554"/>
                  </a:lnTo>
                  <a:lnTo>
                    <a:pt x="480923" y="95554"/>
                  </a:lnTo>
                  <a:lnTo>
                    <a:pt x="487375" y="95631"/>
                  </a:lnTo>
                  <a:lnTo>
                    <a:pt x="488276" y="95554"/>
                  </a:lnTo>
                  <a:lnTo>
                    <a:pt x="492810" y="95224"/>
                  </a:lnTo>
                  <a:lnTo>
                    <a:pt x="498284" y="94894"/>
                  </a:lnTo>
                  <a:lnTo>
                    <a:pt x="502729" y="94157"/>
                  </a:lnTo>
                  <a:lnTo>
                    <a:pt x="530186" y="65049"/>
                  </a:lnTo>
                  <a:lnTo>
                    <a:pt x="531622" y="50927"/>
                  </a:lnTo>
                  <a:lnTo>
                    <a:pt x="532396" y="48844"/>
                  </a:lnTo>
                  <a:lnTo>
                    <a:pt x="533806" y="47244"/>
                  </a:lnTo>
                  <a:lnTo>
                    <a:pt x="535393" y="45504"/>
                  </a:lnTo>
                  <a:lnTo>
                    <a:pt x="537578" y="44704"/>
                  </a:lnTo>
                  <a:lnTo>
                    <a:pt x="539838" y="44437"/>
                  </a:lnTo>
                  <a:lnTo>
                    <a:pt x="571207" y="44437"/>
                  </a:lnTo>
                  <a:lnTo>
                    <a:pt x="616927" y="46469"/>
                  </a:lnTo>
                  <a:lnTo>
                    <a:pt x="657923" y="73431"/>
                  </a:lnTo>
                  <a:lnTo>
                    <a:pt x="668350" y="124472"/>
                  </a:lnTo>
                  <a:lnTo>
                    <a:pt x="668362" y="1343075"/>
                  </a:lnTo>
                  <a:lnTo>
                    <a:pt x="668362" y="20370"/>
                  </a:lnTo>
                  <a:lnTo>
                    <a:pt x="627126" y="3378"/>
                  </a:lnTo>
                  <a:lnTo>
                    <a:pt x="582333" y="127"/>
                  </a:lnTo>
                  <a:lnTo>
                    <a:pt x="551738" y="0"/>
                  </a:lnTo>
                  <a:lnTo>
                    <a:pt x="160185" y="0"/>
                  </a:lnTo>
                  <a:lnTo>
                    <a:pt x="105079" y="1028"/>
                  </a:lnTo>
                  <a:lnTo>
                    <a:pt x="66116" y="8013"/>
                  </a:lnTo>
                  <a:lnTo>
                    <a:pt x="30454" y="31076"/>
                  </a:lnTo>
                  <a:lnTo>
                    <a:pt x="7721" y="67335"/>
                  </a:lnTo>
                  <a:lnTo>
                    <a:pt x="863" y="107086"/>
                  </a:lnTo>
                  <a:lnTo>
                    <a:pt x="0" y="132194"/>
                  </a:lnTo>
                  <a:lnTo>
                    <a:pt x="12" y="1335671"/>
                  </a:lnTo>
                  <a:lnTo>
                    <a:pt x="3187" y="1381239"/>
                  </a:lnTo>
                  <a:lnTo>
                    <a:pt x="17208" y="1419771"/>
                  </a:lnTo>
                  <a:lnTo>
                    <a:pt x="46939" y="1449984"/>
                  </a:lnTo>
                  <a:lnTo>
                    <a:pt x="84810" y="1464221"/>
                  </a:lnTo>
                  <a:lnTo>
                    <a:pt x="129578" y="1467472"/>
                  </a:lnTo>
                  <a:lnTo>
                    <a:pt x="160185" y="1467599"/>
                  </a:lnTo>
                  <a:lnTo>
                    <a:pt x="551040" y="1467599"/>
                  </a:lnTo>
                  <a:lnTo>
                    <a:pt x="606640" y="1466596"/>
                  </a:lnTo>
                  <a:lnTo>
                    <a:pt x="645833" y="1459585"/>
                  </a:lnTo>
                  <a:lnTo>
                    <a:pt x="674789" y="1441983"/>
                  </a:lnTo>
                  <a:lnTo>
                    <a:pt x="681469" y="1436522"/>
                  </a:lnTo>
                  <a:lnTo>
                    <a:pt x="704189" y="1400263"/>
                  </a:lnTo>
                  <a:lnTo>
                    <a:pt x="711047" y="1360474"/>
                  </a:lnTo>
                  <a:lnTo>
                    <a:pt x="711911" y="1335671"/>
                  </a:lnTo>
                  <a:lnTo>
                    <a:pt x="711987" y="152806"/>
                  </a:lnTo>
                  <a:close/>
                </a:path>
              </a:pathLst>
            </a:custGeom>
            <a:solidFill>
              <a:srgbClr val="595959"/>
            </a:solidFill>
          </p:spPr>
          <p:txBody>
            <a:bodyPr wrap="square" lIns="0" tIns="0" rIns="0" bIns="0" rtlCol="0"/>
            <a:lstStyle/>
            <a:p/>
          </p:txBody>
        </p:sp>
        <p:sp>
          <p:nvSpPr>
            <p:cNvPr id="40" name="object 40"/>
            <p:cNvSpPr/>
            <p:nvPr/>
          </p:nvSpPr>
          <p:spPr>
            <a:xfrm>
              <a:off x="3630079" y="4371682"/>
              <a:ext cx="129539" cy="20955"/>
            </a:xfrm>
            <a:custGeom>
              <a:avLst/>
              <a:gdLst/>
              <a:ahLst/>
              <a:cxnLst/>
              <a:rect l="l" t="t" r="r" b="b"/>
              <a:pathLst>
                <a:path w="129539" h="20954">
                  <a:moveTo>
                    <a:pt x="86995" y="6908"/>
                  </a:moveTo>
                  <a:lnTo>
                    <a:pt x="84239" y="4114"/>
                  </a:lnTo>
                  <a:lnTo>
                    <a:pt x="4445" y="4114"/>
                  </a:lnTo>
                  <a:lnTo>
                    <a:pt x="2933" y="4851"/>
                  </a:lnTo>
                  <a:lnTo>
                    <a:pt x="723" y="7099"/>
                  </a:lnTo>
                  <a:lnTo>
                    <a:pt x="0" y="8636"/>
                  </a:lnTo>
                  <a:lnTo>
                    <a:pt x="0" y="13804"/>
                  </a:lnTo>
                  <a:lnTo>
                    <a:pt x="2755" y="16598"/>
                  </a:lnTo>
                  <a:lnTo>
                    <a:pt x="82550" y="16598"/>
                  </a:lnTo>
                  <a:lnTo>
                    <a:pt x="84061" y="15875"/>
                  </a:lnTo>
                  <a:lnTo>
                    <a:pt x="86283" y="13614"/>
                  </a:lnTo>
                  <a:lnTo>
                    <a:pt x="86995" y="12077"/>
                  </a:lnTo>
                  <a:lnTo>
                    <a:pt x="86995" y="6908"/>
                  </a:lnTo>
                  <a:close/>
                </a:path>
                <a:path w="129539" h="20954">
                  <a:moveTo>
                    <a:pt x="128930" y="4635"/>
                  </a:moveTo>
                  <a:lnTo>
                    <a:pt x="124371" y="0"/>
                  </a:lnTo>
                  <a:lnTo>
                    <a:pt x="118757" y="0"/>
                  </a:lnTo>
                  <a:lnTo>
                    <a:pt x="113131" y="0"/>
                  </a:lnTo>
                  <a:lnTo>
                    <a:pt x="108572" y="4635"/>
                  </a:lnTo>
                  <a:lnTo>
                    <a:pt x="108572" y="10350"/>
                  </a:lnTo>
                  <a:lnTo>
                    <a:pt x="108572" y="16065"/>
                  </a:lnTo>
                  <a:lnTo>
                    <a:pt x="113131" y="20701"/>
                  </a:lnTo>
                  <a:lnTo>
                    <a:pt x="118757" y="20701"/>
                  </a:lnTo>
                  <a:lnTo>
                    <a:pt x="124371" y="20701"/>
                  </a:lnTo>
                  <a:lnTo>
                    <a:pt x="128930" y="16065"/>
                  </a:lnTo>
                  <a:lnTo>
                    <a:pt x="128930" y="10350"/>
                  </a:lnTo>
                  <a:lnTo>
                    <a:pt x="128930" y="4635"/>
                  </a:lnTo>
                  <a:close/>
                </a:path>
              </a:pathLst>
            </a:custGeom>
            <a:solidFill>
              <a:srgbClr val="A6A6A6"/>
            </a:solidFill>
          </p:spPr>
          <p:txBody>
            <a:bodyPr wrap="square" lIns="0" tIns="0" rIns="0" bIns="0" rtlCol="0"/>
            <a:lstStyle/>
            <a:p/>
          </p:txBody>
        </p:sp>
      </p:grpSp>
      <p:grpSp>
        <p:nvGrpSpPr>
          <p:cNvPr id="41" name="object 41"/>
          <p:cNvGrpSpPr/>
          <p:nvPr/>
        </p:nvGrpSpPr>
        <p:grpSpPr>
          <a:xfrm>
            <a:off x="4672009" y="4324536"/>
            <a:ext cx="718820" cy="1468120"/>
            <a:chOff x="4672009" y="4324536"/>
            <a:chExt cx="718820" cy="1468120"/>
          </a:xfrm>
        </p:grpSpPr>
        <p:pic>
          <p:nvPicPr>
            <p:cNvPr id="42" name="object 42"/>
            <p:cNvPicPr/>
            <p:nvPr/>
          </p:nvPicPr>
          <p:blipFill>
            <a:blip r:embed="rId6" cstate="print"/>
            <a:stretch>
              <a:fillRect/>
            </a:stretch>
          </p:blipFill>
          <p:spPr>
            <a:xfrm>
              <a:off x="4715840" y="4360762"/>
              <a:ext cx="637518" cy="1398440"/>
            </a:xfrm>
            <a:prstGeom prst="rect">
              <a:avLst/>
            </a:prstGeom>
          </p:spPr>
        </p:pic>
        <p:sp>
          <p:nvSpPr>
            <p:cNvPr id="43" name="object 43"/>
            <p:cNvSpPr/>
            <p:nvPr/>
          </p:nvSpPr>
          <p:spPr>
            <a:xfrm>
              <a:off x="5390401" y="4667943"/>
              <a:ext cx="0" cy="163830"/>
            </a:xfrm>
            <a:custGeom>
              <a:avLst/>
              <a:gdLst/>
              <a:ahLst/>
              <a:cxnLst/>
              <a:rect l="l" t="t" r="r" b="b"/>
              <a:pathLst>
                <a:path h="163829">
                  <a:moveTo>
                    <a:pt x="0" y="0"/>
                  </a:moveTo>
                  <a:lnTo>
                    <a:pt x="0" y="163435"/>
                  </a:lnTo>
                </a:path>
              </a:pathLst>
            </a:custGeom>
            <a:ln w="3175">
              <a:solidFill>
                <a:srgbClr val="BFBFBF"/>
              </a:solidFill>
            </a:ln>
          </p:spPr>
          <p:txBody>
            <a:bodyPr wrap="square" lIns="0" tIns="0" rIns="0" bIns="0" rtlCol="0"/>
            <a:lstStyle/>
            <a:p/>
          </p:txBody>
        </p:sp>
        <p:sp>
          <p:nvSpPr>
            <p:cNvPr id="44" name="object 44"/>
            <p:cNvSpPr/>
            <p:nvPr/>
          </p:nvSpPr>
          <p:spPr>
            <a:xfrm>
              <a:off x="4672009" y="4525443"/>
              <a:ext cx="11430" cy="342900"/>
            </a:xfrm>
            <a:custGeom>
              <a:avLst/>
              <a:gdLst/>
              <a:ahLst/>
              <a:cxnLst/>
              <a:rect l="l" t="t" r="r" b="b"/>
              <a:pathLst>
                <a:path w="11429" h="342900">
                  <a:moveTo>
                    <a:pt x="11377" y="54575"/>
                  </a:moveTo>
                  <a:lnTo>
                    <a:pt x="4638" y="54575"/>
                  </a:lnTo>
                  <a:lnTo>
                    <a:pt x="3711" y="54528"/>
                  </a:lnTo>
                  <a:lnTo>
                    <a:pt x="0" y="50818"/>
                  </a:lnTo>
                  <a:lnTo>
                    <a:pt x="0" y="3756"/>
                  </a:lnTo>
                  <a:lnTo>
                    <a:pt x="4658" y="0"/>
                  </a:lnTo>
                  <a:lnTo>
                    <a:pt x="11377" y="0"/>
                  </a:lnTo>
                  <a:lnTo>
                    <a:pt x="11377" y="54575"/>
                  </a:lnTo>
                  <a:close/>
                </a:path>
                <a:path w="11429" h="342900">
                  <a:moveTo>
                    <a:pt x="3711" y="209790"/>
                  </a:moveTo>
                  <a:lnTo>
                    <a:pt x="0" y="206018"/>
                  </a:lnTo>
                  <a:lnTo>
                    <a:pt x="0" y="108881"/>
                  </a:lnTo>
                  <a:lnTo>
                    <a:pt x="3698" y="105109"/>
                  </a:lnTo>
                  <a:lnTo>
                    <a:pt x="11377" y="105124"/>
                  </a:lnTo>
                  <a:lnTo>
                    <a:pt x="11377" y="209774"/>
                  </a:lnTo>
                  <a:lnTo>
                    <a:pt x="4638" y="209774"/>
                  </a:lnTo>
                  <a:lnTo>
                    <a:pt x="3711" y="209790"/>
                  </a:lnTo>
                  <a:close/>
                </a:path>
                <a:path w="11429" h="342900">
                  <a:moveTo>
                    <a:pt x="11377" y="342385"/>
                  </a:moveTo>
                  <a:lnTo>
                    <a:pt x="4638" y="342385"/>
                  </a:lnTo>
                  <a:lnTo>
                    <a:pt x="3711" y="342354"/>
                  </a:lnTo>
                  <a:lnTo>
                    <a:pt x="0" y="338628"/>
                  </a:lnTo>
                  <a:lnTo>
                    <a:pt x="0" y="241445"/>
                  </a:lnTo>
                  <a:lnTo>
                    <a:pt x="4658" y="237672"/>
                  </a:lnTo>
                  <a:lnTo>
                    <a:pt x="11377" y="237672"/>
                  </a:lnTo>
                  <a:lnTo>
                    <a:pt x="11377" y="342385"/>
                  </a:lnTo>
                  <a:close/>
                </a:path>
              </a:pathLst>
            </a:custGeom>
            <a:solidFill>
              <a:srgbClr val="BFBFBF"/>
            </a:solidFill>
          </p:spPr>
          <p:txBody>
            <a:bodyPr wrap="square" lIns="0" tIns="0" rIns="0" bIns="0" rtlCol="0"/>
            <a:lstStyle/>
            <a:p/>
          </p:txBody>
        </p:sp>
        <p:sp>
          <p:nvSpPr>
            <p:cNvPr id="45" name="object 45"/>
            <p:cNvSpPr/>
            <p:nvPr/>
          </p:nvSpPr>
          <p:spPr>
            <a:xfrm>
              <a:off x="4678032" y="4324540"/>
              <a:ext cx="712470" cy="1468120"/>
            </a:xfrm>
            <a:custGeom>
              <a:avLst/>
              <a:gdLst/>
              <a:ahLst/>
              <a:cxnLst/>
              <a:rect l="l" t="t" r="r" b="b"/>
              <a:pathLst>
                <a:path w="712470" h="1468120">
                  <a:moveTo>
                    <a:pt x="711987" y="152806"/>
                  </a:moveTo>
                  <a:lnTo>
                    <a:pt x="711034" y="107086"/>
                  </a:lnTo>
                  <a:lnTo>
                    <a:pt x="704176" y="67335"/>
                  </a:lnTo>
                  <a:lnTo>
                    <a:pt x="681469" y="31076"/>
                  </a:lnTo>
                  <a:lnTo>
                    <a:pt x="668350" y="20370"/>
                  </a:lnTo>
                  <a:lnTo>
                    <a:pt x="668350" y="124472"/>
                  </a:lnTo>
                  <a:lnTo>
                    <a:pt x="668350" y="1343075"/>
                  </a:lnTo>
                  <a:lnTo>
                    <a:pt x="663663" y="1382293"/>
                  </a:lnTo>
                  <a:lnTo>
                    <a:pt x="639889" y="1412455"/>
                  </a:lnTo>
                  <a:lnTo>
                    <a:pt x="589546" y="1423035"/>
                  </a:lnTo>
                  <a:lnTo>
                    <a:pt x="574243" y="1423098"/>
                  </a:lnTo>
                  <a:lnTo>
                    <a:pt x="122186" y="1423035"/>
                  </a:lnTo>
                  <a:lnTo>
                    <a:pt x="83667" y="1418297"/>
                  </a:lnTo>
                  <a:lnTo>
                    <a:pt x="54025" y="1394117"/>
                  </a:lnTo>
                  <a:lnTo>
                    <a:pt x="43599" y="1343075"/>
                  </a:lnTo>
                  <a:lnTo>
                    <a:pt x="43586" y="124472"/>
                  </a:lnTo>
                  <a:lnTo>
                    <a:pt x="44107" y="109448"/>
                  </a:lnTo>
                  <a:lnTo>
                    <a:pt x="62052" y="63258"/>
                  </a:lnTo>
                  <a:lnTo>
                    <a:pt x="107353" y="45034"/>
                  </a:lnTo>
                  <a:lnTo>
                    <a:pt x="140741" y="44437"/>
                  </a:lnTo>
                  <a:lnTo>
                    <a:pt x="171335" y="44437"/>
                  </a:lnTo>
                  <a:lnTo>
                    <a:pt x="179705" y="53784"/>
                  </a:lnTo>
                  <a:lnTo>
                    <a:pt x="180124" y="59156"/>
                  </a:lnTo>
                  <a:lnTo>
                    <a:pt x="190715" y="84112"/>
                  </a:lnTo>
                  <a:lnTo>
                    <a:pt x="194386" y="87858"/>
                  </a:lnTo>
                  <a:lnTo>
                    <a:pt x="218300" y="95224"/>
                  </a:lnTo>
                  <a:lnTo>
                    <a:pt x="223735" y="95631"/>
                  </a:lnTo>
                  <a:lnTo>
                    <a:pt x="230200" y="95554"/>
                  </a:lnTo>
                  <a:lnTo>
                    <a:pt x="480910" y="95554"/>
                  </a:lnTo>
                  <a:lnTo>
                    <a:pt x="487375" y="95631"/>
                  </a:lnTo>
                  <a:lnTo>
                    <a:pt x="488276" y="95554"/>
                  </a:lnTo>
                  <a:lnTo>
                    <a:pt x="492810" y="95224"/>
                  </a:lnTo>
                  <a:lnTo>
                    <a:pt x="498271" y="94894"/>
                  </a:lnTo>
                  <a:lnTo>
                    <a:pt x="502716" y="94157"/>
                  </a:lnTo>
                  <a:lnTo>
                    <a:pt x="530186" y="65049"/>
                  </a:lnTo>
                  <a:lnTo>
                    <a:pt x="531622" y="50927"/>
                  </a:lnTo>
                  <a:lnTo>
                    <a:pt x="532384" y="48844"/>
                  </a:lnTo>
                  <a:lnTo>
                    <a:pt x="533793" y="47244"/>
                  </a:lnTo>
                  <a:lnTo>
                    <a:pt x="535393" y="45504"/>
                  </a:lnTo>
                  <a:lnTo>
                    <a:pt x="537565" y="44704"/>
                  </a:lnTo>
                  <a:lnTo>
                    <a:pt x="539838" y="44437"/>
                  </a:lnTo>
                  <a:lnTo>
                    <a:pt x="571207" y="44437"/>
                  </a:lnTo>
                  <a:lnTo>
                    <a:pt x="616927" y="46469"/>
                  </a:lnTo>
                  <a:lnTo>
                    <a:pt x="657923" y="73431"/>
                  </a:lnTo>
                  <a:lnTo>
                    <a:pt x="668350" y="124472"/>
                  </a:lnTo>
                  <a:lnTo>
                    <a:pt x="668350" y="20370"/>
                  </a:lnTo>
                  <a:lnTo>
                    <a:pt x="627126" y="3378"/>
                  </a:lnTo>
                  <a:lnTo>
                    <a:pt x="582333" y="127"/>
                  </a:lnTo>
                  <a:lnTo>
                    <a:pt x="551726" y="0"/>
                  </a:lnTo>
                  <a:lnTo>
                    <a:pt x="160172" y="0"/>
                  </a:lnTo>
                  <a:lnTo>
                    <a:pt x="105079" y="1028"/>
                  </a:lnTo>
                  <a:lnTo>
                    <a:pt x="66116" y="8013"/>
                  </a:lnTo>
                  <a:lnTo>
                    <a:pt x="30454" y="31076"/>
                  </a:lnTo>
                  <a:lnTo>
                    <a:pt x="7721" y="67335"/>
                  </a:lnTo>
                  <a:lnTo>
                    <a:pt x="850" y="107086"/>
                  </a:lnTo>
                  <a:lnTo>
                    <a:pt x="0" y="132194"/>
                  </a:lnTo>
                  <a:lnTo>
                    <a:pt x="0" y="1335671"/>
                  </a:lnTo>
                  <a:lnTo>
                    <a:pt x="3187" y="1381239"/>
                  </a:lnTo>
                  <a:lnTo>
                    <a:pt x="17195" y="1419771"/>
                  </a:lnTo>
                  <a:lnTo>
                    <a:pt x="46926" y="1449984"/>
                  </a:lnTo>
                  <a:lnTo>
                    <a:pt x="84810" y="1464221"/>
                  </a:lnTo>
                  <a:lnTo>
                    <a:pt x="129578" y="1467472"/>
                  </a:lnTo>
                  <a:lnTo>
                    <a:pt x="160172" y="1467599"/>
                  </a:lnTo>
                  <a:lnTo>
                    <a:pt x="551040" y="1467599"/>
                  </a:lnTo>
                  <a:lnTo>
                    <a:pt x="606640" y="1466596"/>
                  </a:lnTo>
                  <a:lnTo>
                    <a:pt x="645820" y="1459585"/>
                  </a:lnTo>
                  <a:lnTo>
                    <a:pt x="681469" y="1436522"/>
                  </a:lnTo>
                  <a:lnTo>
                    <a:pt x="704176" y="1400263"/>
                  </a:lnTo>
                  <a:lnTo>
                    <a:pt x="711047" y="1360474"/>
                  </a:lnTo>
                  <a:lnTo>
                    <a:pt x="711911" y="1335671"/>
                  </a:lnTo>
                  <a:lnTo>
                    <a:pt x="711987" y="152806"/>
                  </a:lnTo>
                  <a:close/>
                </a:path>
              </a:pathLst>
            </a:custGeom>
            <a:solidFill>
              <a:srgbClr val="595959"/>
            </a:solidFill>
          </p:spPr>
          <p:txBody>
            <a:bodyPr wrap="square" lIns="0" tIns="0" rIns="0" bIns="0" rtlCol="0"/>
            <a:lstStyle/>
            <a:p/>
          </p:txBody>
        </p:sp>
        <p:sp>
          <p:nvSpPr>
            <p:cNvPr id="46" name="object 46"/>
            <p:cNvSpPr/>
            <p:nvPr/>
          </p:nvSpPr>
          <p:spPr>
            <a:xfrm>
              <a:off x="4989893" y="4371682"/>
              <a:ext cx="129539" cy="20955"/>
            </a:xfrm>
            <a:custGeom>
              <a:avLst/>
              <a:gdLst/>
              <a:ahLst/>
              <a:cxnLst/>
              <a:rect l="l" t="t" r="r" b="b"/>
              <a:pathLst>
                <a:path w="129539" h="20954">
                  <a:moveTo>
                    <a:pt x="86995" y="6908"/>
                  </a:moveTo>
                  <a:lnTo>
                    <a:pt x="84239" y="4114"/>
                  </a:lnTo>
                  <a:lnTo>
                    <a:pt x="4445" y="4114"/>
                  </a:lnTo>
                  <a:lnTo>
                    <a:pt x="2933" y="4851"/>
                  </a:lnTo>
                  <a:lnTo>
                    <a:pt x="711" y="7099"/>
                  </a:lnTo>
                  <a:lnTo>
                    <a:pt x="0" y="8636"/>
                  </a:lnTo>
                  <a:lnTo>
                    <a:pt x="0" y="13804"/>
                  </a:lnTo>
                  <a:lnTo>
                    <a:pt x="2755" y="16598"/>
                  </a:lnTo>
                  <a:lnTo>
                    <a:pt x="82550" y="16598"/>
                  </a:lnTo>
                  <a:lnTo>
                    <a:pt x="84048" y="15875"/>
                  </a:lnTo>
                  <a:lnTo>
                    <a:pt x="86271" y="13614"/>
                  </a:lnTo>
                  <a:lnTo>
                    <a:pt x="86995" y="12077"/>
                  </a:lnTo>
                  <a:lnTo>
                    <a:pt x="86995" y="6908"/>
                  </a:lnTo>
                  <a:close/>
                </a:path>
                <a:path w="129539" h="20954">
                  <a:moveTo>
                    <a:pt x="128930" y="4635"/>
                  </a:moveTo>
                  <a:lnTo>
                    <a:pt x="124371" y="0"/>
                  </a:lnTo>
                  <a:lnTo>
                    <a:pt x="118745" y="0"/>
                  </a:lnTo>
                  <a:lnTo>
                    <a:pt x="113131" y="0"/>
                  </a:lnTo>
                  <a:lnTo>
                    <a:pt x="108572" y="4635"/>
                  </a:lnTo>
                  <a:lnTo>
                    <a:pt x="108572" y="10350"/>
                  </a:lnTo>
                  <a:lnTo>
                    <a:pt x="108572" y="16065"/>
                  </a:lnTo>
                  <a:lnTo>
                    <a:pt x="113131" y="20701"/>
                  </a:lnTo>
                  <a:lnTo>
                    <a:pt x="118745" y="20701"/>
                  </a:lnTo>
                  <a:lnTo>
                    <a:pt x="124371" y="20701"/>
                  </a:lnTo>
                  <a:lnTo>
                    <a:pt x="128930" y="16065"/>
                  </a:lnTo>
                  <a:lnTo>
                    <a:pt x="128930" y="10350"/>
                  </a:lnTo>
                  <a:lnTo>
                    <a:pt x="128930" y="4635"/>
                  </a:lnTo>
                  <a:close/>
                </a:path>
              </a:pathLst>
            </a:custGeom>
            <a:solidFill>
              <a:srgbClr val="A6A6A6"/>
            </a:solidFill>
          </p:spPr>
          <p:txBody>
            <a:bodyPr wrap="square" lIns="0" tIns="0" rIns="0" bIns="0" rtlCol="0"/>
            <a:lstStyle/>
            <a:p/>
          </p:txBody>
        </p:sp>
      </p:grpSp>
      <p:sp>
        <p:nvSpPr>
          <p:cNvPr id="47" name="object 47"/>
          <p:cNvSpPr txBox="1"/>
          <p:nvPr/>
        </p:nvSpPr>
        <p:spPr>
          <a:xfrm>
            <a:off x="2148784" y="5869611"/>
            <a:ext cx="30353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575757"/>
                </a:solidFill>
                <a:latin typeface="Arial Unicode MS" panose="020B0604020202020204" charset="-122"/>
                <a:cs typeface="Arial Unicode MS" panose="020B0604020202020204" charset="-122"/>
              </a:rPr>
              <a:t>表说</a:t>
            </a:r>
            <a:endParaRPr sz="1100">
              <a:latin typeface="Arial Unicode MS" panose="020B0604020202020204" charset="-122"/>
              <a:cs typeface="Arial Unicode MS" panose="020B0604020202020204" charset="-122"/>
            </a:endParaRPr>
          </a:p>
        </p:txBody>
      </p:sp>
      <p:sp>
        <p:nvSpPr>
          <p:cNvPr id="48" name="object 48"/>
          <p:cNvSpPr txBox="1"/>
          <p:nvPr/>
        </p:nvSpPr>
        <p:spPr>
          <a:xfrm>
            <a:off x="3445974" y="5869611"/>
            <a:ext cx="442595"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575757"/>
                </a:solidFill>
                <a:latin typeface="Arial Unicode MS" panose="020B0604020202020204" charset="-122"/>
                <a:cs typeface="Arial Unicode MS" panose="020B0604020202020204" charset="-122"/>
              </a:rPr>
              <a:t>专家说</a:t>
            </a:r>
            <a:endParaRPr sz="1100">
              <a:latin typeface="Arial Unicode MS" panose="020B0604020202020204" charset="-122"/>
              <a:cs typeface="Arial Unicode MS" panose="020B0604020202020204" charset="-122"/>
            </a:endParaRPr>
          </a:p>
        </p:txBody>
      </p:sp>
      <p:sp>
        <p:nvSpPr>
          <p:cNvPr id="49" name="object 49"/>
          <p:cNvSpPr txBox="1"/>
          <p:nvPr/>
        </p:nvSpPr>
        <p:spPr>
          <a:xfrm>
            <a:off x="4887454" y="5869611"/>
            <a:ext cx="30353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575757"/>
                </a:solidFill>
                <a:latin typeface="Arial Unicode MS" panose="020B0604020202020204" charset="-122"/>
                <a:cs typeface="Arial Unicode MS" panose="020B0604020202020204" charset="-122"/>
              </a:rPr>
              <a:t>数说</a:t>
            </a:r>
            <a:endParaRPr sz="1100">
              <a:latin typeface="Arial Unicode MS" panose="020B0604020202020204" charset="-122"/>
              <a:cs typeface="Arial Unicode MS" panose="020B0604020202020204" charset="-122"/>
            </a:endParaRPr>
          </a:p>
        </p:txBody>
      </p:sp>
      <p:pic>
        <p:nvPicPr>
          <p:cNvPr id="50" name="object 50"/>
          <p:cNvPicPr/>
          <p:nvPr/>
        </p:nvPicPr>
        <p:blipFill>
          <a:blip r:embed="rId7" cstate="print"/>
          <a:stretch>
            <a:fillRect/>
          </a:stretch>
        </p:blipFill>
        <p:spPr>
          <a:xfrm>
            <a:off x="4037043" y="1689100"/>
            <a:ext cx="1136855" cy="1200519"/>
          </a:xfrm>
          <a:prstGeom prst="rect">
            <a:avLst/>
          </a:prstGeom>
        </p:spPr>
      </p:pic>
      <p:sp>
        <p:nvSpPr>
          <p:cNvPr id="51" name="object 51"/>
          <p:cNvSpPr/>
          <p:nvPr/>
        </p:nvSpPr>
        <p:spPr>
          <a:xfrm>
            <a:off x="8162566" y="1886490"/>
            <a:ext cx="0" cy="2300605"/>
          </a:xfrm>
          <a:custGeom>
            <a:avLst/>
            <a:gdLst/>
            <a:ahLst/>
            <a:cxnLst/>
            <a:rect l="l" t="t" r="r" b="b"/>
            <a:pathLst>
              <a:path h="2300604">
                <a:moveTo>
                  <a:pt x="0" y="2300547"/>
                </a:moveTo>
                <a:lnTo>
                  <a:pt x="0" y="0"/>
                </a:lnTo>
              </a:path>
            </a:pathLst>
          </a:custGeom>
          <a:ln w="19050">
            <a:solidFill>
              <a:srgbClr val="000000"/>
            </a:solidFill>
          </a:ln>
        </p:spPr>
        <p:txBody>
          <a:bodyPr wrap="square" lIns="0" tIns="0" rIns="0" bIns="0" rtlCol="0"/>
          <a:lstStyle/>
          <a:p/>
        </p:txBody>
      </p:sp>
      <p:grpSp>
        <p:nvGrpSpPr>
          <p:cNvPr id="52" name="object 52"/>
          <p:cNvGrpSpPr/>
          <p:nvPr/>
        </p:nvGrpSpPr>
        <p:grpSpPr>
          <a:xfrm>
            <a:off x="8813555" y="1429433"/>
            <a:ext cx="504190" cy="504190"/>
            <a:chOff x="8813555" y="1429433"/>
            <a:chExt cx="504190" cy="504190"/>
          </a:xfrm>
        </p:grpSpPr>
        <p:sp>
          <p:nvSpPr>
            <p:cNvPr id="53" name="object 53"/>
            <p:cNvSpPr/>
            <p:nvPr/>
          </p:nvSpPr>
          <p:spPr>
            <a:xfrm>
              <a:off x="8813555" y="1429433"/>
              <a:ext cx="504190" cy="504190"/>
            </a:xfrm>
            <a:custGeom>
              <a:avLst/>
              <a:gdLst/>
              <a:ahLst/>
              <a:cxnLst/>
              <a:rect l="l" t="t" r="r" b="b"/>
              <a:pathLst>
                <a:path w="504190" h="504189">
                  <a:moveTo>
                    <a:pt x="273416" y="503747"/>
                  </a:moveTo>
                  <a:lnTo>
                    <a:pt x="230330" y="503747"/>
                  </a:lnTo>
                  <a:lnTo>
                    <a:pt x="187749" y="496434"/>
                  </a:lnTo>
                  <a:lnTo>
                    <a:pt x="146683" y="481806"/>
                  </a:lnTo>
                  <a:lnTo>
                    <a:pt x="108142" y="459866"/>
                  </a:lnTo>
                  <a:lnTo>
                    <a:pt x="73135" y="430611"/>
                  </a:lnTo>
                  <a:lnTo>
                    <a:pt x="43881" y="395605"/>
                  </a:lnTo>
                  <a:lnTo>
                    <a:pt x="21940" y="357063"/>
                  </a:lnTo>
                  <a:lnTo>
                    <a:pt x="7313" y="315997"/>
                  </a:lnTo>
                  <a:lnTo>
                    <a:pt x="0" y="273416"/>
                  </a:lnTo>
                  <a:lnTo>
                    <a:pt x="0" y="230330"/>
                  </a:lnTo>
                  <a:lnTo>
                    <a:pt x="7313" y="187749"/>
                  </a:lnTo>
                  <a:lnTo>
                    <a:pt x="21940" y="146683"/>
                  </a:lnTo>
                  <a:lnTo>
                    <a:pt x="43881" y="108142"/>
                  </a:lnTo>
                  <a:lnTo>
                    <a:pt x="73135" y="73136"/>
                  </a:lnTo>
                  <a:lnTo>
                    <a:pt x="108142" y="43881"/>
                  </a:lnTo>
                  <a:lnTo>
                    <a:pt x="146683" y="21940"/>
                  </a:lnTo>
                  <a:lnTo>
                    <a:pt x="187749" y="7313"/>
                  </a:lnTo>
                  <a:lnTo>
                    <a:pt x="230330" y="0"/>
                  </a:lnTo>
                  <a:lnTo>
                    <a:pt x="273416" y="0"/>
                  </a:lnTo>
                  <a:lnTo>
                    <a:pt x="315997" y="7313"/>
                  </a:lnTo>
                  <a:lnTo>
                    <a:pt x="357063" y="21940"/>
                  </a:lnTo>
                  <a:lnTo>
                    <a:pt x="395605" y="43881"/>
                  </a:lnTo>
                  <a:lnTo>
                    <a:pt x="430611" y="73136"/>
                  </a:lnTo>
                  <a:lnTo>
                    <a:pt x="459866" y="108142"/>
                  </a:lnTo>
                  <a:lnTo>
                    <a:pt x="481806" y="146683"/>
                  </a:lnTo>
                  <a:lnTo>
                    <a:pt x="496434" y="187749"/>
                  </a:lnTo>
                  <a:lnTo>
                    <a:pt x="503747" y="230330"/>
                  </a:lnTo>
                  <a:lnTo>
                    <a:pt x="503747" y="273416"/>
                  </a:lnTo>
                  <a:lnTo>
                    <a:pt x="496434" y="315997"/>
                  </a:lnTo>
                  <a:lnTo>
                    <a:pt x="481806" y="357063"/>
                  </a:lnTo>
                  <a:lnTo>
                    <a:pt x="459866" y="395605"/>
                  </a:lnTo>
                  <a:lnTo>
                    <a:pt x="430611" y="430611"/>
                  </a:lnTo>
                  <a:lnTo>
                    <a:pt x="395605" y="459866"/>
                  </a:lnTo>
                  <a:lnTo>
                    <a:pt x="357063" y="481806"/>
                  </a:lnTo>
                  <a:lnTo>
                    <a:pt x="315997" y="496434"/>
                  </a:lnTo>
                  <a:lnTo>
                    <a:pt x="273416" y="503747"/>
                  </a:lnTo>
                  <a:close/>
                </a:path>
              </a:pathLst>
            </a:custGeom>
            <a:solidFill>
              <a:srgbClr val="970201"/>
            </a:solidFill>
          </p:spPr>
          <p:txBody>
            <a:bodyPr wrap="square" lIns="0" tIns="0" rIns="0" bIns="0" rtlCol="0"/>
            <a:lstStyle/>
            <a:p/>
          </p:txBody>
        </p:sp>
        <p:pic>
          <p:nvPicPr>
            <p:cNvPr id="54" name="object 54"/>
            <p:cNvPicPr/>
            <p:nvPr/>
          </p:nvPicPr>
          <p:blipFill>
            <a:blip r:embed="rId8" cstate="print"/>
            <a:stretch>
              <a:fillRect/>
            </a:stretch>
          </p:blipFill>
          <p:spPr>
            <a:xfrm>
              <a:off x="8967318" y="1578451"/>
              <a:ext cx="196180" cy="205991"/>
            </a:xfrm>
            <a:prstGeom prst="rect">
              <a:avLst/>
            </a:prstGeom>
          </p:spPr>
        </p:pic>
      </p:grpSp>
      <p:sp>
        <p:nvSpPr>
          <p:cNvPr id="55" name="object 55"/>
          <p:cNvSpPr txBox="1"/>
          <p:nvPr/>
        </p:nvSpPr>
        <p:spPr>
          <a:xfrm>
            <a:off x="9465824" y="2389056"/>
            <a:ext cx="1915795" cy="1001394"/>
          </a:xfrm>
          <a:prstGeom prst="rect">
            <a:avLst/>
          </a:prstGeom>
        </p:spPr>
        <p:txBody>
          <a:bodyPr vert="horz" wrap="square" lIns="0" tIns="158115" rIns="0" bIns="0" rtlCol="0">
            <a:spAutoFit/>
          </a:bodyPr>
          <a:lstStyle/>
          <a:p>
            <a:pPr marL="12700">
              <a:lnSpc>
                <a:spcPct val="100000"/>
              </a:lnSpc>
              <a:spcBef>
                <a:spcPts val="1245"/>
              </a:spcBef>
            </a:pPr>
            <a:r>
              <a:rPr sz="1800" b="1" dirty="0">
                <a:solidFill>
                  <a:srgbClr val="404040"/>
                </a:solidFill>
                <a:latin typeface="Microsoft YaHei"/>
                <a:cs typeface="Microsoft YaHei"/>
              </a:rPr>
              <a:t>上海</a:t>
            </a:r>
            <a:endParaRPr sz="1800">
              <a:latin typeface="Microsoft YaHei"/>
              <a:cs typeface="Microsoft YaHei"/>
            </a:endParaRPr>
          </a:p>
          <a:p>
            <a:pPr marL="12700">
              <a:lnSpc>
                <a:spcPct val="100000"/>
              </a:lnSpc>
              <a:spcBef>
                <a:spcPts val="895"/>
              </a:spcBef>
            </a:pPr>
            <a:r>
              <a:rPr sz="1400" spc="50" dirty="0">
                <a:latin typeface="Arial Unicode MS" panose="020B0604020202020204" charset="-122"/>
                <a:cs typeface="Arial Unicode MS" panose="020B0604020202020204" charset="-122"/>
              </a:rPr>
              <a:t>王先生</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13611634866</a:t>
            </a:r>
            <a:endParaRPr sz="1400">
              <a:latin typeface="Arial Unicode MS" panose="020B0604020202020204" charset="-122"/>
              <a:cs typeface="Arial Unicode MS" panose="020B0604020202020204" charset="-122"/>
            </a:endParaRPr>
          </a:p>
          <a:p>
            <a:pPr marL="12700">
              <a:lnSpc>
                <a:spcPct val="100000"/>
              </a:lnSpc>
              <a:spcBef>
                <a:spcPts val="125"/>
              </a:spcBef>
            </a:pPr>
            <a:r>
              <a:rPr sz="1400" spc="50" dirty="0">
                <a:latin typeface="Arial Unicode MS" panose="020B0604020202020204" charset="-122"/>
                <a:cs typeface="Arial Unicode MS" panose="020B0604020202020204" charset="-122"/>
              </a:rPr>
              <a:t>李女士</a:t>
            </a:r>
            <a:r>
              <a:rPr sz="1400" dirty="0">
                <a:latin typeface="Arial Unicode MS" panose="020B0604020202020204" charset="-122"/>
                <a:cs typeface="Arial Unicode MS" panose="020B0604020202020204" charset="-122"/>
              </a:rPr>
              <a:t>：</a:t>
            </a:r>
            <a:r>
              <a:rPr sz="1400" spc="30" dirty="0">
                <a:latin typeface="Arial Unicode MS" panose="020B0604020202020204" charset="-122"/>
                <a:cs typeface="Arial Unicode MS" panose="020B0604020202020204" charset="-122"/>
              </a:rPr>
              <a:t> </a:t>
            </a:r>
            <a:r>
              <a:rPr sz="1400" dirty="0">
                <a:latin typeface="Arial Unicode MS" panose="020B0604020202020204" charset="-122"/>
                <a:cs typeface="Arial Unicode MS" panose="020B0604020202020204" charset="-122"/>
              </a:rPr>
              <a:t>13061967127</a:t>
            </a:r>
            <a:endParaRPr sz="1400">
              <a:latin typeface="Arial Unicode MS" panose="020B0604020202020204" charset="-122"/>
              <a:cs typeface="Arial Unicode MS" panose="020B0604020202020204" charset="-122"/>
            </a:endParaRPr>
          </a:p>
        </p:txBody>
      </p:sp>
      <p:sp>
        <p:nvSpPr>
          <p:cNvPr id="56" name="object 56"/>
          <p:cNvSpPr txBox="1"/>
          <p:nvPr/>
        </p:nvSpPr>
        <p:spPr>
          <a:xfrm>
            <a:off x="506994" y="3808909"/>
            <a:ext cx="5397500" cy="269240"/>
          </a:xfrm>
          <a:prstGeom prst="rect">
            <a:avLst/>
          </a:prstGeom>
        </p:spPr>
        <p:txBody>
          <a:bodyPr vert="horz" wrap="square" lIns="0" tIns="12700" rIns="0" bIns="0" rtlCol="0">
            <a:spAutoFit/>
          </a:bodyPr>
          <a:lstStyle/>
          <a:p>
            <a:pPr marL="12700">
              <a:lnSpc>
                <a:spcPct val="100000"/>
              </a:lnSpc>
              <a:spcBef>
                <a:spcPts val="100"/>
              </a:spcBef>
            </a:pPr>
            <a:r>
              <a:rPr sz="1400" b="1" spc="-10" dirty="0">
                <a:solidFill>
                  <a:srgbClr val="9A0000"/>
                </a:solidFill>
                <a:latin typeface="Microsoft YaHei"/>
                <a:cs typeface="Microsoft YaHei"/>
              </a:rPr>
              <a:t>添加右侧头豹研究院分析师微信，邀您进入行研报告分享交流</a:t>
            </a:r>
            <a:r>
              <a:rPr sz="1600" b="1" spc="-10" dirty="0">
                <a:solidFill>
                  <a:srgbClr val="9A0000"/>
                </a:solidFill>
                <a:latin typeface="Microsoft YaHei"/>
                <a:cs typeface="Microsoft YaHei"/>
              </a:rPr>
              <a:t>微信群</a:t>
            </a:r>
            <a:endParaRPr sz="1600">
              <a:latin typeface="Microsoft YaHei"/>
              <a:cs typeface="Microsoft YaHei"/>
            </a:endParaRPr>
          </a:p>
        </p:txBody>
      </p:sp>
      <p:pic>
        <p:nvPicPr>
          <p:cNvPr id="57" name="object 57"/>
          <p:cNvPicPr/>
          <p:nvPr/>
        </p:nvPicPr>
        <p:blipFill>
          <a:blip r:embed="rId9" cstate="print"/>
          <a:stretch>
            <a:fillRect/>
          </a:stretch>
        </p:blipFill>
        <p:spPr>
          <a:xfrm>
            <a:off x="6337300" y="3505200"/>
            <a:ext cx="1178261" cy="1080632"/>
          </a:xfrm>
          <a:prstGeom prst="rect">
            <a:avLst/>
          </a:prstGeom>
        </p:spPr>
      </p:pic>
      <p:sp>
        <p:nvSpPr>
          <p:cNvPr id="58" name="object 58"/>
          <p:cNvSpPr txBox="1"/>
          <p:nvPr/>
        </p:nvSpPr>
        <p:spPr>
          <a:xfrm>
            <a:off x="8812647" y="576915"/>
            <a:ext cx="2078355" cy="330200"/>
          </a:xfrm>
          <a:prstGeom prst="rect">
            <a:avLst/>
          </a:prstGeom>
          <a:solidFill>
            <a:srgbClr val="970201"/>
          </a:solidFill>
        </p:spPr>
        <p:txBody>
          <a:bodyPr vert="horz" wrap="square" lIns="0" tIns="22860" rIns="0" bIns="0" rtlCol="0">
            <a:spAutoFit/>
          </a:bodyPr>
          <a:lstStyle/>
          <a:p>
            <a:pPr marL="581660">
              <a:lnSpc>
                <a:spcPct val="100000"/>
              </a:lnSpc>
              <a:spcBef>
                <a:spcPts val="180"/>
              </a:spcBef>
            </a:pPr>
            <a:r>
              <a:rPr sz="1800" b="1" dirty="0">
                <a:solidFill>
                  <a:srgbClr val="FFFFFF"/>
                </a:solidFill>
                <a:latin typeface="Microsoft YaHei"/>
                <a:cs typeface="Microsoft YaHei"/>
              </a:rPr>
              <a:t>详情咨询</a:t>
            </a:r>
            <a:endParaRPr sz="1800">
              <a:latin typeface="Microsoft YaHei"/>
              <a:cs typeface="Microsoft YaHei"/>
            </a:endParaRPr>
          </a:p>
        </p:txBody>
      </p:sp>
      <p:sp>
        <p:nvSpPr>
          <p:cNvPr id="59" name="object 59"/>
          <p:cNvSpPr txBox="1"/>
          <p:nvPr/>
        </p:nvSpPr>
        <p:spPr>
          <a:xfrm>
            <a:off x="6698767" y="6487720"/>
            <a:ext cx="1050925" cy="196215"/>
          </a:xfrm>
          <a:prstGeom prst="rect">
            <a:avLst/>
          </a:prstGeom>
        </p:spPr>
        <p:txBody>
          <a:bodyPr vert="horz" wrap="square" lIns="0" tIns="0" rIns="0" bIns="0" rtlCol="0">
            <a:spAutoFit/>
          </a:bodyPr>
          <a:lstStyle/>
          <a:p>
            <a:pPr marL="12700">
              <a:lnSpc>
                <a:spcPts val="1425"/>
              </a:lnSpc>
            </a:pPr>
            <a:r>
              <a:rPr sz="1200" spc="4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sp>
        <p:nvSpPr>
          <p:cNvPr id="60" name="object 60"/>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61" name="object 61"/>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0"/>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40" y="69472"/>
            <a:ext cx="5153025" cy="391160"/>
          </a:xfrm>
          <a:prstGeom prst="rect">
            <a:avLst/>
          </a:prstGeom>
        </p:spPr>
        <p:txBody>
          <a:bodyPr vert="horz" wrap="square" lIns="0" tIns="12700" rIns="0" bIns="0" rtlCol="0">
            <a:spAutoFit/>
          </a:bodyPr>
          <a:lstStyle/>
          <a:p>
            <a:pPr marL="12700">
              <a:lnSpc>
                <a:spcPct val="100000"/>
              </a:lnSpc>
              <a:spcBef>
                <a:spcPts val="100"/>
              </a:spcBef>
            </a:pPr>
            <a:r>
              <a:rPr dirty="0"/>
              <a:t>美团财务分析</a:t>
            </a:r>
            <a:r>
              <a:rPr spc="-195" dirty="0"/>
              <a:t>——盈利能力</a:t>
            </a:r>
            <a:r>
              <a:rPr spc="-215" dirty="0"/>
              <a:t>&amp;成长能力</a:t>
            </a:r>
            <a:endParaRPr spc="-215" dirty="0"/>
          </a:p>
        </p:txBody>
      </p:sp>
      <p:sp>
        <p:nvSpPr>
          <p:cNvPr id="3" name="object 3"/>
          <p:cNvSpPr txBox="1"/>
          <p:nvPr/>
        </p:nvSpPr>
        <p:spPr>
          <a:xfrm>
            <a:off x="3898927" y="1808162"/>
            <a:ext cx="1953895" cy="4476750"/>
          </a:xfrm>
          <a:prstGeom prst="rect">
            <a:avLst/>
          </a:prstGeom>
          <a:solidFill>
            <a:srgbClr val="EFEFF1"/>
          </a:solidFill>
        </p:spPr>
        <p:txBody>
          <a:bodyPr vert="horz" wrap="square" lIns="0" tIns="0" rIns="0" bIns="0" rtlCol="0">
            <a:spAutoFit/>
          </a:bodyPr>
          <a:lstStyle/>
          <a:p>
            <a:pPr marL="238125" indent="-171450">
              <a:lnSpc>
                <a:spcPts val="905"/>
              </a:lnSpc>
              <a:buSzPct val="95000"/>
              <a:buFont typeface="Wingdings" panose="05000000000000000000"/>
              <a:buChar char=""/>
              <a:tabLst>
                <a:tab pos="238125" algn="l"/>
              </a:tabLst>
            </a:pPr>
            <a:r>
              <a:rPr sz="1050" b="1" dirty="0">
                <a:solidFill>
                  <a:srgbClr val="970201"/>
                </a:solidFill>
                <a:latin typeface="Microsoft YaHei"/>
                <a:cs typeface="Microsoft YaHei"/>
              </a:rPr>
              <a:t>美团盈利能力逐步改善：</a:t>
            </a:r>
            <a:endParaRPr sz="1050">
              <a:latin typeface="Microsoft YaHei"/>
              <a:cs typeface="Microsoft YaHei"/>
            </a:endParaRPr>
          </a:p>
          <a:p>
            <a:pPr marL="408305" indent="-342265">
              <a:lnSpc>
                <a:spcPct val="100000"/>
              </a:lnSpc>
              <a:spcBef>
                <a:spcPts val="600"/>
              </a:spcBef>
              <a:buSzPct val="90000"/>
              <a:buAutoNum type="arabicPlain"/>
              <a:tabLst>
                <a:tab pos="408940" algn="l"/>
              </a:tabLst>
            </a:pPr>
            <a:r>
              <a:rPr sz="1050" b="1" dirty="0">
                <a:latin typeface="Microsoft YaHei"/>
                <a:cs typeface="Microsoft YaHei"/>
              </a:rPr>
              <a:t>毛利率：</a:t>
            </a:r>
            <a:endParaRPr sz="1050">
              <a:latin typeface="Microsoft YaHei"/>
              <a:cs typeface="Microsoft YaHei"/>
            </a:endParaRPr>
          </a:p>
          <a:p>
            <a:pPr marL="66675" marR="12065">
              <a:lnSpc>
                <a:spcPct val="100000"/>
              </a:lnSpc>
            </a:pPr>
            <a:r>
              <a:rPr sz="1050" dirty="0">
                <a:latin typeface="Arial Unicode MS" panose="020B0604020202020204" charset="-122"/>
                <a:cs typeface="Arial Unicode MS" panose="020B0604020202020204" charset="-122"/>
              </a:rPr>
              <a:t>近五年美团总体毛利率保持良好 水平，其中，美团餐饮外卖毛利 率由</a:t>
            </a:r>
            <a:r>
              <a:rPr sz="1050" spc="-40" dirty="0">
                <a:latin typeface="Arial Unicode MS" panose="020B0604020202020204" charset="-122"/>
                <a:cs typeface="Arial Unicode MS" panose="020B0604020202020204" charset="-122"/>
              </a:rPr>
              <a:t>2016</a:t>
            </a:r>
            <a:r>
              <a:rPr sz="1050" dirty="0">
                <a:latin typeface="Arial Unicode MS" panose="020B0604020202020204" charset="-122"/>
                <a:cs typeface="Arial Unicode MS" panose="020B0604020202020204" charset="-122"/>
              </a:rPr>
              <a:t>年的</a:t>
            </a:r>
            <a:r>
              <a:rPr sz="1050" b="1" spc="-114" dirty="0">
                <a:solidFill>
                  <a:srgbClr val="970201"/>
                </a:solidFill>
                <a:latin typeface="Microsoft YaHei"/>
                <a:cs typeface="Microsoft YaHei"/>
              </a:rPr>
              <a:t>-7.7%</a:t>
            </a:r>
            <a:r>
              <a:rPr sz="1050" dirty="0">
                <a:latin typeface="Arial Unicode MS" panose="020B0604020202020204" charset="-122"/>
                <a:cs typeface="Arial Unicode MS" panose="020B0604020202020204" charset="-122"/>
              </a:rPr>
              <a:t>上升至</a:t>
            </a:r>
            <a:r>
              <a:rPr sz="1050" spc="-40" dirty="0">
                <a:latin typeface="Arial Unicode MS" panose="020B0604020202020204" charset="-122"/>
                <a:cs typeface="Arial Unicode MS" panose="020B0604020202020204" charset="-122"/>
              </a:rPr>
              <a:t>2019  </a:t>
            </a:r>
            <a:r>
              <a:rPr sz="1050" dirty="0">
                <a:latin typeface="Arial Unicode MS" panose="020B0604020202020204" charset="-122"/>
                <a:cs typeface="Arial Unicode MS" panose="020B0604020202020204" charset="-122"/>
              </a:rPr>
              <a:t>年的</a:t>
            </a:r>
            <a:r>
              <a:rPr sz="1050" b="1" spc="-145" dirty="0">
                <a:solidFill>
                  <a:srgbClr val="970201"/>
                </a:solidFill>
                <a:latin typeface="Microsoft YaHei"/>
                <a:cs typeface="Microsoft YaHei"/>
              </a:rPr>
              <a:t>18.7%</a:t>
            </a:r>
            <a:endParaRPr sz="1050">
              <a:latin typeface="Microsoft YaHei"/>
              <a:cs typeface="Microsoft YaHei"/>
            </a:endParaRPr>
          </a:p>
          <a:p>
            <a:pPr marL="66675" marR="5080" algn="just">
              <a:lnSpc>
                <a:spcPct val="100000"/>
              </a:lnSpc>
            </a:pPr>
            <a:r>
              <a:rPr sz="1050" dirty="0">
                <a:latin typeface="Arial Unicode MS" panose="020B0604020202020204" charset="-122"/>
                <a:cs typeface="Arial Unicode MS" panose="020B0604020202020204" charset="-122"/>
              </a:rPr>
              <a:t>，同时高毛利的到店、酒店与旅 游业务保持较高的毛利水平（</a:t>
            </a:r>
            <a:r>
              <a:rPr sz="1050" spc="-30" dirty="0">
                <a:latin typeface="Arial Unicode MS" panose="020B0604020202020204" charset="-122"/>
                <a:cs typeface="Arial Unicode MS" panose="020B0604020202020204" charset="-122"/>
              </a:rPr>
              <a:t>20  </a:t>
            </a:r>
            <a:r>
              <a:rPr sz="1050" spc="-10" dirty="0">
                <a:latin typeface="Arial Unicode MS" panose="020B0604020202020204" charset="-122"/>
                <a:cs typeface="Arial Unicode MS" panose="020B0604020202020204" charset="-122"/>
              </a:rPr>
              <a:t>16-2019</a:t>
            </a:r>
            <a:r>
              <a:rPr sz="1050" dirty="0">
                <a:latin typeface="Arial Unicode MS" panose="020B0604020202020204" charset="-122"/>
                <a:cs typeface="Arial Unicode MS" panose="020B0604020202020204" charset="-122"/>
              </a:rPr>
              <a:t>年保持</a:t>
            </a:r>
            <a:r>
              <a:rPr sz="1050" b="1" spc="-200" dirty="0">
                <a:solidFill>
                  <a:srgbClr val="970201"/>
                </a:solidFill>
                <a:latin typeface="Microsoft YaHei"/>
                <a:cs typeface="Microsoft YaHei"/>
              </a:rPr>
              <a:t>80%</a:t>
            </a:r>
            <a:r>
              <a:rPr sz="1050" dirty="0">
                <a:latin typeface="Arial Unicode MS" panose="020B0604020202020204" charset="-122"/>
                <a:cs typeface="Arial Unicode MS" panose="020B0604020202020204" charset="-122"/>
              </a:rPr>
              <a:t>以上）</a:t>
            </a:r>
            <a:endParaRPr sz="1050">
              <a:latin typeface="Arial Unicode MS" panose="020B0604020202020204" charset="-122"/>
              <a:cs typeface="Arial Unicode MS" panose="020B0604020202020204" charset="-122"/>
            </a:endParaRPr>
          </a:p>
          <a:p>
            <a:pPr marL="408305" indent="-342265">
              <a:lnSpc>
                <a:spcPct val="100000"/>
              </a:lnSpc>
              <a:spcBef>
                <a:spcPts val="600"/>
              </a:spcBef>
              <a:buSzPct val="90000"/>
              <a:buAutoNum type="arabicPlain" startAt="2"/>
              <a:tabLst>
                <a:tab pos="408940" algn="l"/>
              </a:tabLst>
            </a:pPr>
            <a:r>
              <a:rPr sz="1050" b="1" dirty="0">
                <a:latin typeface="Microsoft YaHei"/>
                <a:cs typeface="Microsoft YaHei"/>
              </a:rPr>
              <a:t>净利率：</a:t>
            </a:r>
            <a:endParaRPr sz="1050">
              <a:latin typeface="Microsoft YaHei"/>
              <a:cs typeface="Microsoft YaHei"/>
            </a:endParaRPr>
          </a:p>
          <a:p>
            <a:pPr marL="66675">
              <a:lnSpc>
                <a:spcPct val="100000"/>
              </a:lnSpc>
            </a:pPr>
            <a:r>
              <a:rPr sz="1050" dirty="0">
                <a:latin typeface="Arial Unicode MS" panose="020B0604020202020204" charset="-122"/>
                <a:cs typeface="Arial Unicode MS" panose="020B0604020202020204" charset="-122"/>
              </a:rPr>
              <a:t>美团总体净利率仍处于较低水平</a:t>
            </a:r>
            <a:endParaRPr sz="1050">
              <a:latin typeface="Arial Unicode MS" panose="020B0604020202020204" charset="-122"/>
              <a:cs typeface="Arial Unicode MS" panose="020B0604020202020204" charset="-122"/>
            </a:endParaRPr>
          </a:p>
          <a:p>
            <a:pPr marL="66675" marR="12065" algn="just">
              <a:lnSpc>
                <a:spcPct val="100000"/>
              </a:lnSpc>
            </a:pPr>
            <a:r>
              <a:rPr sz="1050" dirty="0">
                <a:latin typeface="Arial Unicode MS" panose="020B0604020202020204" charset="-122"/>
                <a:cs typeface="Arial Unicode MS" panose="020B0604020202020204" charset="-122"/>
              </a:rPr>
              <a:t>，主要原因在于美团仍处于快速 扩张阶段，持续加大投资拓展市 场，加之</a:t>
            </a:r>
            <a:r>
              <a:rPr sz="1050" spc="-40" dirty="0">
                <a:latin typeface="Arial Unicode MS" panose="020B0604020202020204" charset="-122"/>
                <a:cs typeface="Arial Unicode MS" panose="020B0604020202020204" charset="-122"/>
              </a:rPr>
              <a:t>2020</a:t>
            </a:r>
            <a:endParaRPr sz="1050">
              <a:latin typeface="Arial Unicode MS" panose="020B0604020202020204" charset="-122"/>
              <a:cs typeface="Arial Unicode MS" panose="020B0604020202020204" charset="-122"/>
            </a:endParaRPr>
          </a:p>
          <a:p>
            <a:pPr marL="66675" marR="12065">
              <a:lnSpc>
                <a:spcPct val="100000"/>
              </a:lnSpc>
            </a:pPr>
            <a:r>
              <a:rPr sz="1050" dirty="0">
                <a:latin typeface="Arial Unicode MS" panose="020B0604020202020204" charset="-122"/>
                <a:cs typeface="Arial Unicode MS" panose="020B0604020202020204" charset="-122"/>
              </a:rPr>
              <a:t>年初新冠疫情的冲击，餐饮外卖 与到店、酒旅业务损失较大</a:t>
            </a:r>
            <a:endParaRPr sz="1050">
              <a:latin typeface="Arial Unicode MS" panose="020B0604020202020204" charset="-122"/>
              <a:cs typeface="Arial Unicode MS" panose="020B0604020202020204" charset="-122"/>
            </a:endParaRPr>
          </a:p>
          <a:p>
            <a:pPr marL="66675">
              <a:lnSpc>
                <a:spcPct val="100000"/>
              </a:lnSpc>
              <a:spcBef>
                <a:spcPts val="600"/>
              </a:spcBef>
            </a:pPr>
            <a:r>
              <a:rPr sz="1050" b="1" spc="-25" dirty="0">
                <a:latin typeface="Microsoft YaHei"/>
                <a:cs typeface="Microsoft YaHei"/>
              </a:rPr>
              <a:t>（2）</a:t>
            </a:r>
            <a:r>
              <a:rPr sz="1050" b="1" dirty="0">
                <a:latin typeface="Microsoft YaHei"/>
                <a:cs typeface="Microsoft YaHei"/>
              </a:rPr>
              <a:t>净资产收益率</a:t>
            </a:r>
            <a:r>
              <a:rPr sz="1050" b="1" spc="-55" dirty="0">
                <a:latin typeface="Microsoft YaHei"/>
                <a:cs typeface="Microsoft YaHei"/>
              </a:rPr>
              <a:t>（ROE</a:t>
            </a:r>
            <a:endParaRPr sz="1050">
              <a:latin typeface="Microsoft YaHei"/>
              <a:cs typeface="Microsoft YaHei"/>
            </a:endParaRPr>
          </a:p>
          <a:p>
            <a:pPr marL="66675">
              <a:lnSpc>
                <a:spcPct val="100000"/>
              </a:lnSpc>
            </a:pPr>
            <a:r>
              <a:rPr sz="1050" b="1" spc="-30" dirty="0">
                <a:latin typeface="Microsoft YaHei"/>
                <a:cs typeface="Microsoft YaHei"/>
              </a:rPr>
              <a:t>）：</a:t>
            </a:r>
            <a:r>
              <a:rPr sz="1050" spc="-30" dirty="0">
                <a:latin typeface="Arial Unicode MS" panose="020B0604020202020204" charset="-122"/>
                <a:cs typeface="Arial Unicode MS" panose="020B0604020202020204" charset="-122"/>
              </a:rPr>
              <a:t>2018</a:t>
            </a:r>
            <a:r>
              <a:rPr sz="1050" dirty="0">
                <a:latin typeface="Arial Unicode MS" panose="020B0604020202020204" charset="-122"/>
                <a:cs typeface="Arial Unicode MS" panose="020B0604020202020204" charset="-122"/>
              </a:rPr>
              <a:t>年，美团</a:t>
            </a:r>
            <a:r>
              <a:rPr sz="1050" spc="-125" dirty="0">
                <a:latin typeface="Arial Unicode MS" panose="020B0604020202020204" charset="-122"/>
                <a:cs typeface="Arial Unicode MS" panose="020B0604020202020204" charset="-122"/>
              </a:rPr>
              <a:t>ROE</a:t>
            </a:r>
            <a:endParaRPr sz="1050">
              <a:latin typeface="Arial Unicode MS" panose="020B0604020202020204" charset="-122"/>
              <a:cs typeface="Arial Unicode MS" panose="020B0604020202020204" charset="-122"/>
            </a:endParaRPr>
          </a:p>
          <a:p>
            <a:pPr marL="66675" marR="12065" algn="just">
              <a:lnSpc>
                <a:spcPct val="100000"/>
              </a:lnSpc>
            </a:pPr>
            <a:r>
              <a:rPr sz="1050" dirty="0">
                <a:latin typeface="Arial Unicode MS" panose="020B0604020202020204" charset="-122"/>
                <a:cs typeface="Arial Unicode MS" panose="020B0604020202020204" charset="-122"/>
              </a:rPr>
              <a:t>为负值，主要原因在于为满足消 费者日益增长的多元生活服务的 需求，同时提高商家运营效率， 美团在新业务方面加大投资（包 括为扩大供应链解决方案业务增 加已售货品成本、网约车司机成 本增加等）。随着对新业务前期 布局逐步完成，美团</a:t>
            </a:r>
            <a:r>
              <a:rPr sz="1050" spc="-125" dirty="0">
                <a:latin typeface="Arial Unicode MS" panose="020B0604020202020204" charset="-122"/>
                <a:cs typeface="Arial Unicode MS" panose="020B0604020202020204" charset="-122"/>
              </a:rPr>
              <a:t>ROE</a:t>
            </a:r>
            <a:endParaRPr sz="1050">
              <a:latin typeface="Arial Unicode MS" panose="020B0604020202020204" charset="-122"/>
              <a:cs typeface="Arial Unicode MS" panose="020B0604020202020204" charset="-122"/>
            </a:endParaRPr>
          </a:p>
          <a:p>
            <a:pPr marL="66675">
              <a:lnSpc>
                <a:spcPts val="1045"/>
              </a:lnSpc>
            </a:pPr>
            <a:r>
              <a:rPr sz="1050" dirty="0">
                <a:latin typeface="Arial Unicode MS" panose="020B0604020202020204" charset="-122"/>
                <a:cs typeface="Arial Unicode MS" panose="020B0604020202020204" charset="-122"/>
              </a:rPr>
              <a:t>将有所提升</a:t>
            </a:r>
            <a:endParaRPr sz="1050">
              <a:latin typeface="Arial Unicode MS" panose="020B0604020202020204" charset="-122"/>
              <a:cs typeface="Arial Unicode MS" panose="020B0604020202020204" charset="-122"/>
            </a:endParaRPr>
          </a:p>
        </p:txBody>
      </p:sp>
      <p:sp>
        <p:nvSpPr>
          <p:cNvPr id="4" name="object 4"/>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5" name="object 5"/>
          <p:cNvSpPr/>
          <p:nvPr/>
        </p:nvSpPr>
        <p:spPr>
          <a:xfrm>
            <a:off x="6354961" y="1521919"/>
            <a:ext cx="5508625" cy="0"/>
          </a:xfrm>
          <a:custGeom>
            <a:avLst/>
            <a:gdLst/>
            <a:ahLst/>
            <a:cxnLst/>
            <a:rect l="l" t="t" r="r" b="b"/>
            <a:pathLst>
              <a:path w="5508625">
                <a:moveTo>
                  <a:pt x="0" y="0"/>
                </a:moveTo>
                <a:lnTo>
                  <a:pt x="5507999" y="0"/>
                </a:lnTo>
              </a:path>
            </a:pathLst>
          </a:custGeom>
          <a:ln w="19050">
            <a:solidFill>
              <a:srgbClr val="333333"/>
            </a:solidFill>
          </a:ln>
        </p:spPr>
        <p:txBody>
          <a:bodyPr wrap="square" lIns="0" tIns="0" rIns="0" bIns="0" rtlCol="0"/>
          <a:lstStyle/>
          <a:p/>
        </p:txBody>
      </p:sp>
      <p:sp>
        <p:nvSpPr>
          <p:cNvPr id="6" name="object 6"/>
          <p:cNvSpPr txBox="1"/>
          <p:nvPr/>
        </p:nvSpPr>
        <p:spPr>
          <a:xfrm>
            <a:off x="9906041" y="1808161"/>
            <a:ext cx="1953895" cy="4476750"/>
          </a:xfrm>
          <a:prstGeom prst="rect">
            <a:avLst/>
          </a:prstGeom>
          <a:solidFill>
            <a:srgbClr val="EFEFF1"/>
          </a:solidFill>
        </p:spPr>
        <p:txBody>
          <a:bodyPr vert="horz" wrap="square" lIns="0" tIns="1270" rIns="0" bIns="0" rtlCol="0">
            <a:spAutoFit/>
          </a:bodyPr>
          <a:lstStyle/>
          <a:p>
            <a:pPr>
              <a:lnSpc>
                <a:spcPct val="100000"/>
              </a:lnSpc>
              <a:spcBef>
                <a:spcPts val="10"/>
              </a:spcBef>
            </a:pPr>
            <a:endParaRPr sz="1550">
              <a:latin typeface="Times New Roman" panose="02020603050405020304"/>
              <a:cs typeface="Times New Roman" panose="02020603050405020304"/>
            </a:endParaRPr>
          </a:p>
          <a:p>
            <a:pPr marL="274320" indent="-208280">
              <a:lnSpc>
                <a:spcPct val="100000"/>
              </a:lnSpc>
              <a:buSzPct val="95000"/>
              <a:buFont typeface="Wingdings" panose="05000000000000000000"/>
              <a:buChar char=""/>
              <a:tabLst>
                <a:tab pos="274955" algn="l"/>
              </a:tabLst>
            </a:pPr>
            <a:r>
              <a:rPr sz="1050" b="1" dirty="0">
                <a:solidFill>
                  <a:srgbClr val="970201"/>
                </a:solidFill>
                <a:latin typeface="Microsoft YaHei"/>
                <a:cs typeface="Microsoft YaHei"/>
              </a:rPr>
              <a:t>美团成长能力尚待增强：</a:t>
            </a:r>
            <a:endParaRPr sz="1050">
              <a:latin typeface="Microsoft YaHei"/>
              <a:cs typeface="Microsoft YaHei"/>
            </a:endParaRPr>
          </a:p>
          <a:p>
            <a:pPr marL="66675">
              <a:lnSpc>
                <a:spcPct val="100000"/>
              </a:lnSpc>
              <a:spcBef>
                <a:spcPts val="725"/>
              </a:spcBef>
            </a:pPr>
            <a:r>
              <a:rPr sz="1050" b="1" spc="-25" dirty="0">
                <a:latin typeface="Microsoft YaHei"/>
                <a:cs typeface="Microsoft YaHei"/>
              </a:rPr>
              <a:t>（1）</a:t>
            </a:r>
            <a:r>
              <a:rPr sz="1050" b="1" dirty="0">
                <a:latin typeface="Microsoft YaHei"/>
                <a:cs typeface="Microsoft YaHei"/>
              </a:rPr>
              <a:t>总营收：</a:t>
            </a:r>
            <a:endParaRPr sz="1050">
              <a:latin typeface="Microsoft YaHei"/>
              <a:cs typeface="Microsoft YaHei"/>
            </a:endParaRPr>
          </a:p>
          <a:p>
            <a:pPr marL="66675" marR="264795">
              <a:lnSpc>
                <a:spcPct val="110000"/>
              </a:lnSpc>
            </a:pPr>
            <a:r>
              <a:rPr sz="1050" dirty="0">
                <a:latin typeface="Arial Unicode MS" panose="020B0604020202020204" charset="-122"/>
                <a:cs typeface="Arial Unicode MS" panose="020B0604020202020204" charset="-122"/>
              </a:rPr>
              <a:t>美团总营收逐年增加，</a:t>
            </a:r>
            <a:r>
              <a:rPr sz="1050" spc="-35" dirty="0">
                <a:latin typeface="Arial Unicode MS" panose="020B0604020202020204" charset="-122"/>
                <a:cs typeface="Arial Unicode MS" panose="020B0604020202020204" charset="-122"/>
              </a:rPr>
              <a:t>2019 </a:t>
            </a:r>
            <a:r>
              <a:rPr sz="1050" dirty="0">
                <a:latin typeface="Arial Unicode MS" panose="020B0604020202020204" charset="-122"/>
                <a:cs typeface="Arial Unicode MS" panose="020B0604020202020204" charset="-122"/>
              </a:rPr>
              <a:t>年达到</a:t>
            </a:r>
            <a:r>
              <a:rPr sz="1050" b="1" spc="-65" dirty="0">
                <a:solidFill>
                  <a:srgbClr val="970201"/>
                </a:solidFill>
                <a:latin typeface="Microsoft YaHei"/>
                <a:cs typeface="Microsoft YaHei"/>
              </a:rPr>
              <a:t>975.3</a:t>
            </a:r>
            <a:r>
              <a:rPr sz="1050" b="1" dirty="0">
                <a:solidFill>
                  <a:srgbClr val="970201"/>
                </a:solidFill>
                <a:latin typeface="Microsoft YaHei"/>
                <a:cs typeface="Microsoft YaHei"/>
              </a:rPr>
              <a:t>亿元</a:t>
            </a:r>
            <a:endParaRPr sz="1050">
              <a:latin typeface="Microsoft YaHei"/>
              <a:cs typeface="Microsoft YaHei"/>
            </a:endParaRPr>
          </a:p>
          <a:p>
            <a:pPr marL="66675" marR="12065" algn="just">
              <a:lnSpc>
                <a:spcPct val="110000"/>
              </a:lnSpc>
            </a:pPr>
            <a:r>
              <a:rPr sz="1050" dirty="0">
                <a:latin typeface="Arial Unicode MS" panose="020B0604020202020204" charset="-122"/>
                <a:cs typeface="Arial Unicode MS" panose="020B0604020202020204" charset="-122"/>
              </a:rPr>
              <a:t>，主要原因在于随着美团业务的 良好发展，其规模经济效益逐步 提升，加之新业务（共享单车、 网约车等）的协同效应增强，总 体收入随之增加</a:t>
            </a:r>
            <a:endParaRPr sz="1050">
              <a:latin typeface="Arial Unicode MS" panose="020B0604020202020204" charset="-122"/>
              <a:cs typeface="Arial Unicode MS" panose="020B0604020202020204" charset="-122"/>
            </a:endParaRPr>
          </a:p>
          <a:p>
            <a:pPr marL="66675" marR="12065">
              <a:lnSpc>
                <a:spcPct val="110000"/>
              </a:lnSpc>
              <a:spcBef>
                <a:spcPts val="600"/>
              </a:spcBef>
            </a:pPr>
            <a:r>
              <a:rPr sz="1050" b="1" spc="-25" dirty="0">
                <a:latin typeface="Microsoft YaHei"/>
                <a:cs typeface="Microsoft YaHei"/>
              </a:rPr>
              <a:t>（2）</a:t>
            </a:r>
            <a:r>
              <a:rPr sz="1050" b="1" dirty="0">
                <a:latin typeface="Microsoft YaHei"/>
                <a:cs typeface="Microsoft YaHei"/>
              </a:rPr>
              <a:t>归母净利润</a:t>
            </a:r>
            <a:r>
              <a:rPr sz="1050" b="1" spc="-15" dirty="0">
                <a:latin typeface="Microsoft YaHei"/>
                <a:cs typeface="Microsoft YaHei"/>
              </a:rPr>
              <a:t>：</a:t>
            </a:r>
            <a:r>
              <a:rPr sz="1050" spc="-15" dirty="0">
                <a:latin typeface="Arial Unicode MS" panose="020B0604020202020204" charset="-122"/>
                <a:cs typeface="Arial Unicode MS" panose="020B0604020202020204" charset="-122"/>
              </a:rPr>
              <a:t>2016-2018  </a:t>
            </a:r>
            <a:r>
              <a:rPr sz="1050" dirty="0">
                <a:latin typeface="Arial Unicode MS" panose="020B0604020202020204" charset="-122"/>
                <a:cs typeface="Arial Unicode MS" panose="020B0604020202020204" charset="-122"/>
              </a:rPr>
              <a:t>年，美团亏损额度逐年增加，主 要原因在于，美团的骑手逐年增 加</a:t>
            </a:r>
            <a:r>
              <a:rPr sz="1050" spc="-35" dirty="0">
                <a:latin typeface="Arial Unicode MS" panose="020B0604020202020204" charset="-122"/>
                <a:cs typeface="Arial Unicode MS" panose="020B0604020202020204" charset="-122"/>
              </a:rPr>
              <a:t>（2017</a:t>
            </a:r>
            <a:r>
              <a:rPr sz="1050" dirty="0">
                <a:latin typeface="Arial Unicode MS" panose="020B0604020202020204" charset="-122"/>
                <a:cs typeface="Arial Unicode MS" panose="020B0604020202020204" charset="-122"/>
              </a:rPr>
              <a:t>年美团骑手数量约</a:t>
            </a:r>
            <a:r>
              <a:rPr sz="1050" b="1" spc="-70" dirty="0">
                <a:solidFill>
                  <a:srgbClr val="970201"/>
                </a:solidFill>
                <a:latin typeface="Microsoft YaHei"/>
                <a:cs typeface="Microsoft YaHei"/>
              </a:rPr>
              <a:t>220  </a:t>
            </a:r>
            <a:r>
              <a:rPr sz="1050" b="1" dirty="0">
                <a:solidFill>
                  <a:srgbClr val="970201"/>
                </a:solidFill>
                <a:latin typeface="Microsoft YaHei"/>
                <a:cs typeface="Microsoft YaHei"/>
              </a:rPr>
              <a:t>万</a:t>
            </a:r>
            <a:r>
              <a:rPr sz="1050" spc="-35" dirty="0">
                <a:latin typeface="Arial Unicode MS" panose="020B0604020202020204" charset="-122"/>
                <a:cs typeface="Arial Unicode MS" panose="020B0604020202020204" charset="-122"/>
              </a:rPr>
              <a:t>，2019</a:t>
            </a:r>
            <a:r>
              <a:rPr sz="1050" dirty="0">
                <a:latin typeface="Arial Unicode MS" panose="020B0604020202020204" charset="-122"/>
                <a:cs typeface="Arial Unicode MS" panose="020B0604020202020204" charset="-122"/>
              </a:rPr>
              <a:t>年已约达</a:t>
            </a:r>
            <a:r>
              <a:rPr sz="1050" b="1" spc="-65" dirty="0">
                <a:solidFill>
                  <a:srgbClr val="970201"/>
                </a:solidFill>
                <a:latin typeface="Microsoft YaHei"/>
                <a:cs typeface="Microsoft YaHei"/>
              </a:rPr>
              <a:t>400</a:t>
            </a:r>
            <a:r>
              <a:rPr sz="1050" b="1" dirty="0">
                <a:solidFill>
                  <a:srgbClr val="970201"/>
                </a:solidFill>
                <a:latin typeface="Microsoft YaHei"/>
                <a:cs typeface="Microsoft YaHei"/>
              </a:rPr>
              <a:t>万</a:t>
            </a:r>
            <a:endParaRPr sz="1050">
              <a:latin typeface="Microsoft YaHei"/>
              <a:cs typeface="Microsoft YaHei"/>
            </a:endParaRPr>
          </a:p>
          <a:p>
            <a:pPr marL="66675" marR="12065">
              <a:lnSpc>
                <a:spcPct val="110000"/>
              </a:lnSpc>
            </a:pPr>
            <a:r>
              <a:rPr sz="1050" dirty="0">
                <a:latin typeface="Arial Unicode MS" panose="020B0604020202020204" charset="-122"/>
                <a:cs typeface="Arial Unicode MS" panose="020B0604020202020204" charset="-122"/>
              </a:rPr>
              <a:t>），人力成本极大提升，导致美 团亏损。</a:t>
            </a:r>
            <a:r>
              <a:rPr sz="1050" spc="-40" dirty="0">
                <a:latin typeface="Arial Unicode MS" panose="020B0604020202020204" charset="-122"/>
                <a:cs typeface="Arial Unicode MS" panose="020B0604020202020204" charset="-122"/>
              </a:rPr>
              <a:t>2019</a:t>
            </a:r>
            <a:endParaRPr sz="1050">
              <a:latin typeface="Arial Unicode MS" panose="020B0604020202020204" charset="-122"/>
              <a:cs typeface="Arial Unicode MS" panose="020B0604020202020204" charset="-122"/>
            </a:endParaRPr>
          </a:p>
          <a:p>
            <a:pPr marL="66675" marR="12065" algn="just">
              <a:lnSpc>
                <a:spcPct val="110000"/>
              </a:lnSpc>
            </a:pPr>
            <a:r>
              <a:rPr sz="1050" dirty="0">
                <a:latin typeface="Arial Unicode MS" panose="020B0604020202020204" charset="-122"/>
                <a:cs typeface="Arial Unicode MS" panose="020B0604020202020204" charset="-122"/>
              </a:rPr>
              <a:t>年美团实现盈利，主要原因在于 餐饮外卖毛利率逐年改善和新业 务及其他的营收持续增加。未来</a:t>
            </a:r>
            <a:endParaRPr sz="1050">
              <a:latin typeface="Arial Unicode MS" panose="020B0604020202020204" charset="-122"/>
              <a:cs typeface="Arial Unicode MS" panose="020B0604020202020204" charset="-122"/>
            </a:endParaRPr>
          </a:p>
          <a:p>
            <a:pPr marL="66675">
              <a:lnSpc>
                <a:spcPct val="100000"/>
              </a:lnSpc>
              <a:spcBef>
                <a:spcPts val="125"/>
              </a:spcBef>
            </a:pPr>
            <a:r>
              <a:rPr sz="1050" dirty="0">
                <a:latin typeface="Arial Unicode MS" panose="020B0604020202020204" charset="-122"/>
                <a:cs typeface="Arial Unicode MS" panose="020B0604020202020204" charset="-122"/>
              </a:rPr>
              <a:t>，</a:t>
            </a:r>
            <a:endParaRPr sz="1050">
              <a:latin typeface="Arial Unicode MS" panose="020B0604020202020204" charset="-122"/>
              <a:cs typeface="Arial Unicode MS" panose="020B0604020202020204" charset="-122"/>
            </a:endParaRPr>
          </a:p>
          <a:p>
            <a:pPr marL="66675" marR="12065">
              <a:lnSpc>
                <a:spcPct val="105000"/>
              </a:lnSpc>
              <a:spcBef>
                <a:spcPts val="10"/>
              </a:spcBef>
            </a:pPr>
            <a:r>
              <a:rPr sz="1100" b="1" u="heavy" spc="-50" dirty="0">
                <a:uFill>
                  <a:solidFill>
                    <a:srgbClr val="000000"/>
                  </a:solidFill>
                </a:uFill>
                <a:latin typeface="Microsoft YaHei"/>
                <a:cs typeface="Microsoft YaHei"/>
              </a:rPr>
              <a:t>新业务及其他将是美团未来业务</a:t>
            </a:r>
            <a:r>
              <a:rPr sz="1100" b="1" u="heavy" spc="-1125" dirty="0">
                <a:uFill>
                  <a:solidFill>
                    <a:srgbClr val="000000"/>
                  </a:solidFill>
                </a:uFill>
                <a:latin typeface="Microsoft YaHei"/>
                <a:cs typeface="Microsoft YaHei"/>
              </a:rPr>
              <a:t>增 </a:t>
            </a:r>
            <a:r>
              <a:rPr sz="1100" b="1" u="heavy" spc="-50" dirty="0">
                <a:uFill>
                  <a:solidFill>
                    <a:srgbClr val="000000"/>
                  </a:solidFill>
                </a:uFill>
                <a:latin typeface="Microsoft YaHei"/>
                <a:cs typeface="Microsoft YaHei"/>
              </a:rPr>
              <a:t>长的关键点之一</a:t>
            </a:r>
            <a:endParaRPr sz="1100">
              <a:latin typeface="Microsoft YaHei"/>
              <a:cs typeface="Microsoft YaHei"/>
            </a:endParaRPr>
          </a:p>
        </p:txBody>
      </p:sp>
      <p:sp>
        <p:nvSpPr>
          <p:cNvPr id="7" name="object 7"/>
          <p:cNvSpPr txBox="1"/>
          <p:nvPr/>
        </p:nvSpPr>
        <p:spPr>
          <a:xfrm>
            <a:off x="313033" y="432336"/>
            <a:ext cx="11455400" cy="141224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近三年，美团盈利与成长能力均有所改善，主要原因在于其餐饮外卖净利率逐步提升，且新业务及其他 的营收逐渐增加，未来，新业务及其他将是美团未来业务增长的关键点之一</a:t>
            </a:r>
            <a:endParaRPr sz="2000">
              <a:latin typeface="Arial Unicode MS" panose="020B0604020202020204" charset="-122"/>
              <a:cs typeface="Arial Unicode MS" panose="020B0604020202020204" charset="-122"/>
            </a:endParaRPr>
          </a:p>
          <a:p>
            <a:pPr marL="33655">
              <a:lnSpc>
                <a:spcPct val="100000"/>
              </a:lnSpc>
              <a:spcBef>
                <a:spcPts val="1840"/>
              </a:spcBef>
              <a:tabLst>
                <a:tab pos="6053455" algn="l"/>
              </a:tabLst>
            </a:pPr>
            <a:r>
              <a:rPr sz="1400" b="1" dirty="0">
                <a:latin typeface="Microsoft YaHei"/>
                <a:cs typeface="Microsoft YaHei"/>
              </a:rPr>
              <a:t>美团盈利能力分析</a:t>
            </a:r>
            <a:r>
              <a:rPr sz="1400" b="1" spc="-75" dirty="0">
                <a:latin typeface="Microsoft YaHei"/>
                <a:cs typeface="Microsoft YaHei"/>
              </a:rPr>
              <a:t>，2016-2020H1	</a:t>
            </a:r>
            <a:r>
              <a:rPr sz="1400" b="1" dirty="0">
                <a:latin typeface="Microsoft YaHei"/>
                <a:cs typeface="Microsoft YaHei"/>
              </a:rPr>
              <a:t>美团成长能力分析</a:t>
            </a:r>
            <a:r>
              <a:rPr sz="1400" b="1" spc="-75" dirty="0">
                <a:latin typeface="Microsoft YaHei"/>
                <a:cs typeface="Microsoft YaHei"/>
              </a:rPr>
              <a:t>，2016-2020H1</a:t>
            </a:r>
            <a:endParaRPr sz="1400">
              <a:latin typeface="Microsoft YaHei"/>
              <a:cs typeface="Microsoft YaHei"/>
            </a:endParaRPr>
          </a:p>
          <a:p>
            <a:pPr>
              <a:lnSpc>
                <a:spcPct val="100000"/>
              </a:lnSpc>
              <a:spcBef>
                <a:spcPts val="10"/>
              </a:spcBef>
            </a:pPr>
            <a:endParaRPr sz="800">
              <a:latin typeface="Microsoft YaHei"/>
              <a:cs typeface="Microsoft YaHei"/>
            </a:endParaRPr>
          </a:p>
          <a:p>
            <a:pPr marL="34925">
              <a:lnSpc>
                <a:spcPct val="100000"/>
              </a:lnSpc>
              <a:tabLst>
                <a:tab pos="6054725" algn="l"/>
              </a:tabLst>
            </a:pPr>
            <a:r>
              <a:rPr sz="1100" b="1" spc="-70" dirty="0">
                <a:latin typeface="Microsoft YaHei"/>
                <a:cs typeface="Microsoft YaHei"/>
              </a:rPr>
              <a:t>[</a:t>
            </a:r>
            <a:r>
              <a:rPr sz="1100" b="1" dirty="0">
                <a:latin typeface="Microsoft YaHei"/>
                <a:cs typeface="Microsoft YaHei"/>
              </a:rPr>
              <a:t>单位：百分比</a:t>
            </a:r>
            <a:r>
              <a:rPr sz="1100" b="1" spc="-65" dirty="0">
                <a:latin typeface="Microsoft YaHei"/>
                <a:cs typeface="Microsoft YaHei"/>
              </a:rPr>
              <a:t>]	</a:t>
            </a:r>
            <a:r>
              <a:rPr sz="1100" b="1" spc="-70" dirty="0">
                <a:latin typeface="Microsoft YaHei"/>
                <a:cs typeface="Microsoft YaHei"/>
              </a:rPr>
              <a:t>[</a:t>
            </a:r>
            <a:r>
              <a:rPr sz="1100" b="1" dirty="0">
                <a:latin typeface="Microsoft YaHei"/>
                <a:cs typeface="Microsoft YaHei"/>
              </a:rPr>
              <a:t>单位：亿元</a:t>
            </a:r>
            <a:r>
              <a:rPr sz="1100" b="1" spc="-65" dirty="0">
                <a:latin typeface="Microsoft YaHei"/>
                <a:cs typeface="Microsoft YaHei"/>
              </a:rPr>
              <a:t>]</a:t>
            </a:r>
            <a:endParaRPr sz="1100">
              <a:latin typeface="Microsoft YaHei"/>
              <a:cs typeface="Microsoft YaHei"/>
            </a:endParaRPr>
          </a:p>
        </p:txBody>
      </p:sp>
      <p:grpSp>
        <p:nvGrpSpPr>
          <p:cNvPr id="8" name="object 8"/>
          <p:cNvGrpSpPr/>
          <p:nvPr/>
        </p:nvGrpSpPr>
        <p:grpSpPr>
          <a:xfrm>
            <a:off x="693188" y="1988934"/>
            <a:ext cx="3009900" cy="3860800"/>
            <a:chOff x="693188" y="1988934"/>
            <a:chExt cx="3009900" cy="3860800"/>
          </a:xfrm>
        </p:grpSpPr>
        <p:sp>
          <p:nvSpPr>
            <p:cNvPr id="9" name="object 9"/>
            <p:cNvSpPr/>
            <p:nvPr/>
          </p:nvSpPr>
          <p:spPr>
            <a:xfrm>
              <a:off x="735098" y="2544962"/>
              <a:ext cx="2967990" cy="0"/>
            </a:xfrm>
            <a:custGeom>
              <a:avLst/>
              <a:gdLst/>
              <a:ahLst/>
              <a:cxnLst/>
              <a:rect l="l" t="t" r="r" b="b"/>
              <a:pathLst>
                <a:path w="2967990">
                  <a:moveTo>
                    <a:pt x="2967547" y="0"/>
                  </a:moveTo>
                  <a:lnTo>
                    <a:pt x="0" y="0"/>
                  </a:lnTo>
                </a:path>
              </a:pathLst>
            </a:custGeom>
            <a:solidFill>
              <a:srgbClr val="000000"/>
            </a:solidFill>
          </p:spPr>
          <p:txBody>
            <a:bodyPr wrap="square" lIns="0" tIns="0" rIns="0" bIns="0" rtlCol="0"/>
            <a:lstStyle/>
            <a:p/>
          </p:txBody>
        </p:sp>
        <p:sp>
          <p:nvSpPr>
            <p:cNvPr id="10" name="object 10"/>
            <p:cNvSpPr/>
            <p:nvPr/>
          </p:nvSpPr>
          <p:spPr>
            <a:xfrm>
              <a:off x="735098" y="2544962"/>
              <a:ext cx="2967990" cy="0"/>
            </a:xfrm>
            <a:custGeom>
              <a:avLst/>
              <a:gdLst/>
              <a:ahLst/>
              <a:cxnLst/>
              <a:rect l="l" t="t" r="r" b="b"/>
              <a:pathLst>
                <a:path w="2967990">
                  <a:moveTo>
                    <a:pt x="0" y="0"/>
                  </a:moveTo>
                  <a:lnTo>
                    <a:pt x="2967547" y="0"/>
                  </a:lnTo>
                </a:path>
              </a:pathLst>
            </a:custGeom>
            <a:ln w="9525">
              <a:solidFill>
                <a:srgbClr val="ADB4B7"/>
              </a:solidFill>
            </a:ln>
          </p:spPr>
          <p:txBody>
            <a:bodyPr wrap="square" lIns="0" tIns="0" rIns="0" bIns="0" rtlCol="0"/>
            <a:lstStyle/>
            <a:p/>
          </p:txBody>
        </p:sp>
        <p:sp>
          <p:nvSpPr>
            <p:cNvPr id="11" name="object 11"/>
            <p:cNvSpPr/>
            <p:nvPr/>
          </p:nvSpPr>
          <p:spPr>
            <a:xfrm>
              <a:off x="735098" y="1995284"/>
              <a:ext cx="0" cy="3848100"/>
            </a:xfrm>
            <a:custGeom>
              <a:avLst/>
              <a:gdLst/>
              <a:ahLst/>
              <a:cxnLst/>
              <a:rect l="l" t="t" r="r" b="b"/>
              <a:pathLst>
                <a:path h="3848100">
                  <a:moveTo>
                    <a:pt x="0" y="3847742"/>
                  </a:moveTo>
                  <a:lnTo>
                    <a:pt x="0" y="0"/>
                  </a:lnTo>
                </a:path>
              </a:pathLst>
            </a:custGeom>
            <a:solidFill>
              <a:srgbClr val="000000"/>
            </a:solidFill>
          </p:spPr>
          <p:txBody>
            <a:bodyPr wrap="square" lIns="0" tIns="0" rIns="0" bIns="0" rtlCol="0"/>
            <a:lstStyle/>
            <a:p/>
          </p:txBody>
        </p:sp>
        <p:sp>
          <p:nvSpPr>
            <p:cNvPr id="12" name="object 12"/>
            <p:cNvSpPr/>
            <p:nvPr/>
          </p:nvSpPr>
          <p:spPr>
            <a:xfrm>
              <a:off x="735098" y="1995284"/>
              <a:ext cx="0" cy="3848100"/>
            </a:xfrm>
            <a:custGeom>
              <a:avLst/>
              <a:gdLst/>
              <a:ahLst/>
              <a:cxnLst/>
              <a:rect l="l" t="t" r="r" b="b"/>
              <a:pathLst>
                <a:path h="3848100">
                  <a:moveTo>
                    <a:pt x="0" y="0"/>
                  </a:moveTo>
                  <a:lnTo>
                    <a:pt x="0" y="3847742"/>
                  </a:lnTo>
                </a:path>
              </a:pathLst>
            </a:custGeom>
            <a:ln w="12700">
              <a:solidFill>
                <a:srgbClr val="ADB4B7"/>
              </a:solidFill>
            </a:ln>
          </p:spPr>
          <p:txBody>
            <a:bodyPr wrap="square" lIns="0" tIns="0" rIns="0" bIns="0" rtlCol="0"/>
            <a:lstStyle/>
            <a:p/>
          </p:txBody>
        </p:sp>
        <p:sp>
          <p:nvSpPr>
            <p:cNvPr id="13" name="object 13"/>
            <p:cNvSpPr/>
            <p:nvPr/>
          </p:nvSpPr>
          <p:spPr>
            <a:xfrm>
              <a:off x="693188" y="5843026"/>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 name="object 14"/>
            <p:cNvSpPr/>
            <p:nvPr/>
          </p:nvSpPr>
          <p:spPr>
            <a:xfrm>
              <a:off x="693188" y="5843026"/>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5" name="object 15"/>
            <p:cNvSpPr/>
            <p:nvPr/>
          </p:nvSpPr>
          <p:spPr>
            <a:xfrm>
              <a:off x="693188" y="5293349"/>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6" name="object 16"/>
            <p:cNvSpPr/>
            <p:nvPr/>
          </p:nvSpPr>
          <p:spPr>
            <a:xfrm>
              <a:off x="693188" y="5293349"/>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7" name="object 17"/>
            <p:cNvSpPr/>
            <p:nvPr/>
          </p:nvSpPr>
          <p:spPr>
            <a:xfrm>
              <a:off x="693188" y="4743671"/>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8" name="object 18"/>
            <p:cNvSpPr/>
            <p:nvPr/>
          </p:nvSpPr>
          <p:spPr>
            <a:xfrm>
              <a:off x="693188" y="4743671"/>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9" name="object 19"/>
            <p:cNvSpPr/>
            <p:nvPr/>
          </p:nvSpPr>
          <p:spPr>
            <a:xfrm>
              <a:off x="693188" y="4193994"/>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0" name="object 20"/>
            <p:cNvSpPr/>
            <p:nvPr/>
          </p:nvSpPr>
          <p:spPr>
            <a:xfrm>
              <a:off x="693188" y="4193994"/>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1" name="object 21"/>
            <p:cNvSpPr/>
            <p:nvPr/>
          </p:nvSpPr>
          <p:spPr>
            <a:xfrm>
              <a:off x="693188" y="3644317"/>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2" name="object 22"/>
            <p:cNvSpPr/>
            <p:nvPr/>
          </p:nvSpPr>
          <p:spPr>
            <a:xfrm>
              <a:off x="693188" y="3644317"/>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3" name="object 23"/>
            <p:cNvSpPr/>
            <p:nvPr/>
          </p:nvSpPr>
          <p:spPr>
            <a:xfrm>
              <a:off x="693188" y="3094639"/>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4" name="object 24"/>
            <p:cNvSpPr/>
            <p:nvPr/>
          </p:nvSpPr>
          <p:spPr>
            <a:xfrm>
              <a:off x="693188" y="3094639"/>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5" name="object 25"/>
            <p:cNvSpPr/>
            <p:nvPr/>
          </p:nvSpPr>
          <p:spPr>
            <a:xfrm>
              <a:off x="693188" y="2544962"/>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6" name="object 26"/>
            <p:cNvSpPr/>
            <p:nvPr/>
          </p:nvSpPr>
          <p:spPr>
            <a:xfrm>
              <a:off x="693188" y="2544962"/>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7" name="object 27"/>
            <p:cNvSpPr/>
            <p:nvPr/>
          </p:nvSpPr>
          <p:spPr>
            <a:xfrm>
              <a:off x="693188" y="1995284"/>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28" name="object 28"/>
            <p:cNvSpPr/>
            <p:nvPr/>
          </p:nvSpPr>
          <p:spPr>
            <a:xfrm>
              <a:off x="693188" y="1995284"/>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29" name="object 29"/>
            <p:cNvSpPr/>
            <p:nvPr/>
          </p:nvSpPr>
          <p:spPr>
            <a:xfrm>
              <a:off x="1031853" y="2293539"/>
              <a:ext cx="2374265" cy="124460"/>
            </a:xfrm>
            <a:custGeom>
              <a:avLst/>
              <a:gdLst/>
              <a:ahLst/>
              <a:cxnLst/>
              <a:rect l="l" t="t" r="r" b="b"/>
              <a:pathLst>
                <a:path w="2374265" h="124460">
                  <a:moveTo>
                    <a:pt x="0" y="0"/>
                  </a:moveTo>
                  <a:lnTo>
                    <a:pt x="593509" y="53428"/>
                  </a:lnTo>
                  <a:lnTo>
                    <a:pt x="1187019" y="124117"/>
                  </a:lnTo>
                  <a:lnTo>
                    <a:pt x="1780528" y="69259"/>
                  </a:lnTo>
                  <a:lnTo>
                    <a:pt x="2374038" y="68929"/>
                  </a:lnTo>
                </a:path>
              </a:pathLst>
            </a:custGeom>
            <a:ln w="28575">
              <a:solidFill>
                <a:srgbClr val="808080"/>
              </a:solidFill>
            </a:ln>
          </p:spPr>
          <p:txBody>
            <a:bodyPr wrap="square" lIns="0" tIns="0" rIns="0" bIns="0" rtlCol="0"/>
            <a:lstStyle/>
            <a:p/>
          </p:txBody>
        </p:sp>
        <p:pic>
          <p:nvPicPr>
            <p:cNvPr id="30" name="object 30"/>
            <p:cNvPicPr/>
            <p:nvPr/>
          </p:nvPicPr>
          <p:blipFill>
            <a:blip r:embed="rId1" cstate="print"/>
            <a:stretch>
              <a:fillRect/>
            </a:stretch>
          </p:blipFill>
          <p:spPr>
            <a:xfrm>
              <a:off x="995341" y="2257027"/>
              <a:ext cx="73025" cy="73025"/>
            </a:xfrm>
            <a:prstGeom prst="rect">
              <a:avLst/>
            </a:prstGeom>
          </p:spPr>
        </p:pic>
        <p:pic>
          <p:nvPicPr>
            <p:cNvPr id="31" name="object 31"/>
            <p:cNvPicPr/>
            <p:nvPr/>
          </p:nvPicPr>
          <p:blipFill>
            <a:blip r:embed="rId2" cstate="print"/>
            <a:stretch>
              <a:fillRect/>
            </a:stretch>
          </p:blipFill>
          <p:spPr>
            <a:xfrm>
              <a:off x="1588850" y="2310455"/>
              <a:ext cx="73024" cy="73025"/>
            </a:xfrm>
            <a:prstGeom prst="rect">
              <a:avLst/>
            </a:prstGeom>
          </p:spPr>
        </p:pic>
        <p:pic>
          <p:nvPicPr>
            <p:cNvPr id="32" name="object 32"/>
            <p:cNvPicPr/>
            <p:nvPr/>
          </p:nvPicPr>
          <p:blipFill>
            <a:blip r:embed="rId3" cstate="print"/>
            <a:stretch>
              <a:fillRect/>
            </a:stretch>
          </p:blipFill>
          <p:spPr>
            <a:xfrm>
              <a:off x="2182360" y="2381144"/>
              <a:ext cx="73025" cy="73025"/>
            </a:xfrm>
            <a:prstGeom prst="rect">
              <a:avLst/>
            </a:prstGeom>
          </p:spPr>
        </p:pic>
        <p:pic>
          <p:nvPicPr>
            <p:cNvPr id="33" name="object 33"/>
            <p:cNvPicPr/>
            <p:nvPr/>
          </p:nvPicPr>
          <p:blipFill>
            <a:blip r:embed="rId4" cstate="print"/>
            <a:stretch>
              <a:fillRect/>
            </a:stretch>
          </p:blipFill>
          <p:spPr>
            <a:xfrm>
              <a:off x="2775869" y="2326286"/>
              <a:ext cx="73025" cy="73025"/>
            </a:xfrm>
            <a:prstGeom prst="rect">
              <a:avLst/>
            </a:prstGeom>
          </p:spPr>
        </p:pic>
        <p:pic>
          <p:nvPicPr>
            <p:cNvPr id="34" name="object 34"/>
            <p:cNvPicPr/>
            <p:nvPr/>
          </p:nvPicPr>
          <p:blipFill>
            <a:blip r:embed="rId5" cstate="print"/>
            <a:stretch>
              <a:fillRect/>
            </a:stretch>
          </p:blipFill>
          <p:spPr>
            <a:xfrm>
              <a:off x="3369379" y="2325956"/>
              <a:ext cx="73025" cy="73025"/>
            </a:xfrm>
            <a:prstGeom prst="rect">
              <a:avLst/>
            </a:prstGeom>
          </p:spPr>
        </p:pic>
        <p:sp>
          <p:nvSpPr>
            <p:cNvPr id="35" name="object 35"/>
            <p:cNvSpPr/>
            <p:nvPr/>
          </p:nvSpPr>
          <p:spPr>
            <a:xfrm>
              <a:off x="1031853" y="2532374"/>
              <a:ext cx="2374265" cy="986155"/>
            </a:xfrm>
            <a:custGeom>
              <a:avLst/>
              <a:gdLst/>
              <a:ahLst/>
              <a:cxnLst/>
              <a:rect l="l" t="t" r="r" b="b"/>
              <a:pathLst>
                <a:path w="2374265" h="986154">
                  <a:moveTo>
                    <a:pt x="0" y="257853"/>
                  </a:moveTo>
                  <a:lnTo>
                    <a:pt x="593509" y="320242"/>
                  </a:lnTo>
                  <a:lnTo>
                    <a:pt x="1187019" y="985846"/>
                  </a:lnTo>
                  <a:lnTo>
                    <a:pt x="1780528" y="0"/>
                  </a:lnTo>
                  <a:lnTo>
                    <a:pt x="2374038" y="4232"/>
                  </a:lnTo>
                </a:path>
              </a:pathLst>
            </a:custGeom>
            <a:ln w="28574">
              <a:solidFill>
                <a:srgbClr val="BFBFBF"/>
              </a:solidFill>
            </a:ln>
          </p:spPr>
          <p:txBody>
            <a:bodyPr wrap="square" lIns="0" tIns="0" rIns="0" bIns="0" rtlCol="0"/>
            <a:lstStyle/>
            <a:p/>
          </p:txBody>
        </p:sp>
        <p:pic>
          <p:nvPicPr>
            <p:cNvPr id="36" name="object 36"/>
            <p:cNvPicPr/>
            <p:nvPr/>
          </p:nvPicPr>
          <p:blipFill>
            <a:blip r:embed="rId6" cstate="print"/>
            <a:stretch>
              <a:fillRect/>
            </a:stretch>
          </p:blipFill>
          <p:spPr>
            <a:xfrm>
              <a:off x="995341" y="2753715"/>
              <a:ext cx="73025" cy="73025"/>
            </a:xfrm>
            <a:prstGeom prst="rect">
              <a:avLst/>
            </a:prstGeom>
          </p:spPr>
        </p:pic>
        <p:pic>
          <p:nvPicPr>
            <p:cNvPr id="37" name="object 37"/>
            <p:cNvPicPr/>
            <p:nvPr/>
          </p:nvPicPr>
          <p:blipFill>
            <a:blip r:embed="rId7" cstate="print"/>
            <a:stretch>
              <a:fillRect/>
            </a:stretch>
          </p:blipFill>
          <p:spPr>
            <a:xfrm>
              <a:off x="1588850" y="2816104"/>
              <a:ext cx="73024" cy="73025"/>
            </a:xfrm>
            <a:prstGeom prst="rect">
              <a:avLst/>
            </a:prstGeom>
          </p:spPr>
        </p:pic>
        <p:pic>
          <p:nvPicPr>
            <p:cNvPr id="38" name="object 38"/>
            <p:cNvPicPr/>
            <p:nvPr/>
          </p:nvPicPr>
          <p:blipFill>
            <a:blip r:embed="rId8" cstate="print"/>
            <a:stretch>
              <a:fillRect/>
            </a:stretch>
          </p:blipFill>
          <p:spPr>
            <a:xfrm>
              <a:off x="2182360" y="3481708"/>
              <a:ext cx="73025" cy="73025"/>
            </a:xfrm>
            <a:prstGeom prst="rect">
              <a:avLst/>
            </a:prstGeom>
          </p:spPr>
        </p:pic>
        <p:pic>
          <p:nvPicPr>
            <p:cNvPr id="39" name="object 39"/>
            <p:cNvPicPr/>
            <p:nvPr/>
          </p:nvPicPr>
          <p:blipFill>
            <a:blip r:embed="rId9" cstate="print"/>
            <a:stretch>
              <a:fillRect/>
            </a:stretch>
          </p:blipFill>
          <p:spPr>
            <a:xfrm>
              <a:off x="2775869" y="2495861"/>
              <a:ext cx="73025" cy="73025"/>
            </a:xfrm>
            <a:prstGeom prst="rect">
              <a:avLst/>
            </a:prstGeom>
          </p:spPr>
        </p:pic>
        <p:pic>
          <p:nvPicPr>
            <p:cNvPr id="40" name="object 40"/>
            <p:cNvPicPr/>
            <p:nvPr/>
          </p:nvPicPr>
          <p:blipFill>
            <a:blip r:embed="rId8" cstate="print"/>
            <a:stretch>
              <a:fillRect/>
            </a:stretch>
          </p:blipFill>
          <p:spPr>
            <a:xfrm>
              <a:off x="3369379" y="2500094"/>
              <a:ext cx="73025" cy="73025"/>
            </a:xfrm>
            <a:prstGeom prst="rect">
              <a:avLst/>
            </a:prstGeom>
          </p:spPr>
        </p:pic>
        <p:sp>
          <p:nvSpPr>
            <p:cNvPr id="41" name="object 41"/>
            <p:cNvSpPr/>
            <p:nvPr/>
          </p:nvSpPr>
          <p:spPr>
            <a:xfrm>
              <a:off x="1031853" y="2230711"/>
              <a:ext cx="2374265" cy="3077845"/>
            </a:xfrm>
            <a:custGeom>
              <a:avLst/>
              <a:gdLst/>
              <a:ahLst/>
              <a:cxnLst/>
              <a:rect l="l" t="t" r="r" b="b"/>
              <a:pathLst>
                <a:path w="2374265" h="3077845">
                  <a:moveTo>
                    <a:pt x="0" y="167211"/>
                  </a:moveTo>
                  <a:lnTo>
                    <a:pt x="593509" y="0"/>
                  </a:lnTo>
                  <a:lnTo>
                    <a:pt x="1187019" y="3077314"/>
                  </a:lnTo>
                  <a:lnTo>
                    <a:pt x="1780528" y="300453"/>
                  </a:lnTo>
                  <a:lnTo>
                    <a:pt x="2374038" y="310567"/>
                  </a:lnTo>
                </a:path>
              </a:pathLst>
            </a:custGeom>
            <a:ln w="28574">
              <a:solidFill>
                <a:srgbClr val="970201"/>
              </a:solidFill>
            </a:ln>
          </p:spPr>
          <p:txBody>
            <a:bodyPr wrap="square" lIns="0" tIns="0" rIns="0" bIns="0" rtlCol="0"/>
            <a:lstStyle/>
            <a:p/>
          </p:txBody>
        </p:sp>
        <p:pic>
          <p:nvPicPr>
            <p:cNvPr id="42" name="object 42"/>
            <p:cNvPicPr/>
            <p:nvPr/>
          </p:nvPicPr>
          <p:blipFill>
            <a:blip r:embed="rId10" cstate="print"/>
            <a:stretch>
              <a:fillRect/>
            </a:stretch>
          </p:blipFill>
          <p:spPr>
            <a:xfrm>
              <a:off x="995341" y="2361410"/>
              <a:ext cx="73025" cy="73025"/>
            </a:xfrm>
            <a:prstGeom prst="rect">
              <a:avLst/>
            </a:prstGeom>
          </p:spPr>
        </p:pic>
        <p:pic>
          <p:nvPicPr>
            <p:cNvPr id="43" name="object 43"/>
            <p:cNvPicPr/>
            <p:nvPr/>
          </p:nvPicPr>
          <p:blipFill>
            <a:blip r:embed="rId10" cstate="print"/>
            <a:stretch>
              <a:fillRect/>
            </a:stretch>
          </p:blipFill>
          <p:spPr>
            <a:xfrm>
              <a:off x="1588850" y="2194199"/>
              <a:ext cx="73024" cy="73025"/>
            </a:xfrm>
            <a:prstGeom prst="rect">
              <a:avLst/>
            </a:prstGeom>
          </p:spPr>
        </p:pic>
        <p:pic>
          <p:nvPicPr>
            <p:cNvPr id="44" name="object 44"/>
            <p:cNvPicPr/>
            <p:nvPr/>
          </p:nvPicPr>
          <p:blipFill>
            <a:blip r:embed="rId11" cstate="print"/>
            <a:stretch>
              <a:fillRect/>
            </a:stretch>
          </p:blipFill>
          <p:spPr>
            <a:xfrm>
              <a:off x="2182360" y="5271512"/>
              <a:ext cx="73025" cy="73025"/>
            </a:xfrm>
            <a:prstGeom prst="rect">
              <a:avLst/>
            </a:prstGeom>
          </p:spPr>
        </p:pic>
        <p:pic>
          <p:nvPicPr>
            <p:cNvPr id="45" name="object 45"/>
            <p:cNvPicPr/>
            <p:nvPr/>
          </p:nvPicPr>
          <p:blipFill>
            <a:blip r:embed="rId10" cstate="print"/>
            <a:stretch>
              <a:fillRect/>
            </a:stretch>
          </p:blipFill>
          <p:spPr>
            <a:xfrm>
              <a:off x="2775869" y="2494652"/>
              <a:ext cx="73025" cy="73025"/>
            </a:xfrm>
            <a:prstGeom prst="rect">
              <a:avLst/>
            </a:prstGeom>
          </p:spPr>
        </p:pic>
        <p:pic>
          <p:nvPicPr>
            <p:cNvPr id="46" name="object 46"/>
            <p:cNvPicPr/>
            <p:nvPr/>
          </p:nvPicPr>
          <p:blipFill>
            <a:blip r:embed="rId11" cstate="print"/>
            <a:stretch>
              <a:fillRect/>
            </a:stretch>
          </p:blipFill>
          <p:spPr>
            <a:xfrm>
              <a:off x="3369379" y="2504766"/>
              <a:ext cx="73025" cy="73025"/>
            </a:xfrm>
            <a:prstGeom prst="rect">
              <a:avLst/>
            </a:prstGeom>
          </p:spPr>
        </p:pic>
      </p:grpSp>
      <p:sp>
        <p:nvSpPr>
          <p:cNvPr id="47" name="object 47"/>
          <p:cNvSpPr txBox="1"/>
          <p:nvPr/>
        </p:nvSpPr>
        <p:spPr>
          <a:xfrm>
            <a:off x="1466613" y="2599087"/>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2017</a:t>
            </a:r>
            <a:endParaRPr sz="1100">
              <a:latin typeface="Arial Unicode MS" panose="020B0604020202020204" charset="-122"/>
              <a:cs typeface="Arial Unicode MS" panose="020B0604020202020204" charset="-122"/>
            </a:endParaRPr>
          </a:p>
        </p:txBody>
      </p:sp>
      <p:sp>
        <p:nvSpPr>
          <p:cNvPr id="48" name="object 48"/>
          <p:cNvSpPr txBox="1"/>
          <p:nvPr/>
        </p:nvSpPr>
        <p:spPr>
          <a:xfrm>
            <a:off x="2060122" y="2599087"/>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2018</a:t>
            </a:r>
            <a:endParaRPr sz="1100">
              <a:latin typeface="Arial Unicode MS" panose="020B0604020202020204" charset="-122"/>
              <a:cs typeface="Arial Unicode MS" panose="020B0604020202020204" charset="-122"/>
            </a:endParaRPr>
          </a:p>
        </p:txBody>
      </p:sp>
      <p:sp>
        <p:nvSpPr>
          <p:cNvPr id="49" name="object 49"/>
          <p:cNvSpPr txBox="1"/>
          <p:nvPr/>
        </p:nvSpPr>
        <p:spPr>
          <a:xfrm>
            <a:off x="2653632" y="2599087"/>
            <a:ext cx="1002665" cy="193040"/>
          </a:xfrm>
          <a:prstGeom prst="rect">
            <a:avLst/>
          </a:prstGeom>
        </p:spPr>
        <p:txBody>
          <a:bodyPr vert="horz" wrap="square" lIns="0" tIns="12700" rIns="0" bIns="0" rtlCol="0">
            <a:spAutoFit/>
          </a:bodyPr>
          <a:lstStyle/>
          <a:p>
            <a:pPr marL="12700">
              <a:lnSpc>
                <a:spcPct val="100000"/>
              </a:lnSpc>
              <a:spcBef>
                <a:spcPts val="100"/>
              </a:spcBef>
              <a:tabLst>
                <a:tab pos="525145" algn="l"/>
              </a:tabLst>
            </a:pPr>
            <a:r>
              <a:rPr sz="1100" spc="-40" dirty="0">
                <a:solidFill>
                  <a:srgbClr val="353535"/>
                </a:solidFill>
                <a:latin typeface="Arial Unicode MS" panose="020B0604020202020204" charset="-122"/>
                <a:cs typeface="Arial Unicode MS" panose="020B0604020202020204" charset="-122"/>
              </a:rPr>
              <a:t>2019	2020H1</a:t>
            </a:r>
            <a:endParaRPr sz="1100">
              <a:latin typeface="Arial Unicode MS" panose="020B0604020202020204" charset="-122"/>
              <a:cs typeface="Arial Unicode MS" panose="020B0604020202020204" charset="-122"/>
            </a:endParaRPr>
          </a:p>
        </p:txBody>
      </p:sp>
      <p:sp>
        <p:nvSpPr>
          <p:cNvPr id="50" name="object 50"/>
          <p:cNvSpPr txBox="1"/>
          <p:nvPr/>
        </p:nvSpPr>
        <p:spPr>
          <a:xfrm>
            <a:off x="542104" y="2439067"/>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51" name="object 51"/>
          <p:cNvSpPr txBox="1"/>
          <p:nvPr/>
        </p:nvSpPr>
        <p:spPr>
          <a:xfrm>
            <a:off x="399229" y="1889390"/>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52" name="object 52"/>
          <p:cNvSpPr txBox="1"/>
          <p:nvPr/>
        </p:nvSpPr>
        <p:spPr>
          <a:xfrm>
            <a:off x="326204" y="2988745"/>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53" name="object 53"/>
          <p:cNvSpPr txBox="1"/>
          <p:nvPr/>
        </p:nvSpPr>
        <p:spPr>
          <a:xfrm>
            <a:off x="326204" y="3538422"/>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-200</a:t>
            </a:r>
            <a:endParaRPr sz="1100">
              <a:latin typeface="Arial Unicode MS" panose="020B0604020202020204" charset="-122"/>
              <a:cs typeface="Arial Unicode MS" panose="020B0604020202020204" charset="-122"/>
            </a:endParaRPr>
          </a:p>
        </p:txBody>
      </p:sp>
      <p:sp>
        <p:nvSpPr>
          <p:cNvPr id="54" name="object 54"/>
          <p:cNvSpPr txBox="1"/>
          <p:nvPr/>
        </p:nvSpPr>
        <p:spPr>
          <a:xfrm>
            <a:off x="326204" y="4088100"/>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-300</a:t>
            </a:r>
            <a:endParaRPr sz="1100">
              <a:latin typeface="Arial Unicode MS" panose="020B0604020202020204" charset="-122"/>
              <a:cs typeface="Arial Unicode MS" panose="020B0604020202020204" charset="-122"/>
            </a:endParaRPr>
          </a:p>
        </p:txBody>
      </p:sp>
      <p:sp>
        <p:nvSpPr>
          <p:cNvPr id="55" name="object 55"/>
          <p:cNvSpPr txBox="1"/>
          <p:nvPr/>
        </p:nvSpPr>
        <p:spPr>
          <a:xfrm>
            <a:off x="326204" y="4637777"/>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-400</a:t>
            </a:r>
            <a:endParaRPr sz="1100">
              <a:latin typeface="Arial Unicode MS" panose="020B0604020202020204" charset="-122"/>
              <a:cs typeface="Arial Unicode MS" panose="020B0604020202020204" charset="-122"/>
            </a:endParaRPr>
          </a:p>
        </p:txBody>
      </p:sp>
      <p:sp>
        <p:nvSpPr>
          <p:cNvPr id="56" name="object 56"/>
          <p:cNvSpPr txBox="1"/>
          <p:nvPr/>
        </p:nvSpPr>
        <p:spPr>
          <a:xfrm>
            <a:off x="326204" y="5187454"/>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-500</a:t>
            </a:r>
            <a:endParaRPr sz="1100">
              <a:latin typeface="Arial Unicode MS" panose="020B0604020202020204" charset="-122"/>
              <a:cs typeface="Arial Unicode MS" panose="020B0604020202020204" charset="-122"/>
            </a:endParaRPr>
          </a:p>
        </p:txBody>
      </p:sp>
      <p:sp>
        <p:nvSpPr>
          <p:cNvPr id="57" name="object 57"/>
          <p:cNvSpPr txBox="1"/>
          <p:nvPr/>
        </p:nvSpPr>
        <p:spPr>
          <a:xfrm>
            <a:off x="326204" y="5737131"/>
            <a:ext cx="316230" cy="193040"/>
          </a:xfrm>
          <a:prstGeom prst="rect">
            <a:avLst/>
          </a:prstGeom>
        </p:spPr>
        <p:txBody>
          <a:bodyPr vert="horz" wrap="square" lIns="0" tIns="12700" rIns="0" bIns="0" rtlCol="0">
            <a:spAutoFit/>
          </a:bodyPr>
          <a:lstStyle/>
          <a:p>
            <a:pPr marL="12700">
              <a:lnSpc>
                <a:spcPct val="100000"/>
              </a:lnSpc>
              <a:spcBef>
                <a:spcPts val="100"/>
              </a:spcBef>
            </a:pPr>
            <a:r>
              <a:rPr sz="1100" spc="20" dirty="0">
                <a:solidFill>
                  <a:srgbClr val="353535"/>
                </a:solidFill>
                <a:latin typeface="Arial Unicode MS" panose="020B0604020202020204" charset="-122"/>
                <a:cs typeface="Arial Unicode MS" panose="020B0604020202020204" charset="-122"/>
              </a:rPr>
              <a:t>-600</a:t>
            </a:r>
            <a:endParaRPr sz="1100">
              <a:latin typeface="Arial Unicode MS" panose="020B0604020202020204" charset="-122"/>
              <a:cs typeface="Arial Unicode MS" panose="020B0604020202020204" charset="-122"/>
            </a:endParaRPr>
          </a:p>
        </p:txBody>
      </p:sp>
      <p:sp>
        <p:nvSpPr>
          <p:cNvPr id="58" name="object 58"/>
          <p:cNvSpPr txBox="1"/>
          <p:nvPr/>
        </p:nvSpPr>
        <p:spPr>
          <a:xfrm>
            <a:off x="861991" y="2014925"/>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808080"/>
                </a:solidFill>
                <a:latin typeface="Arial Unicode MS" panose="020B0604020202020204" charset="-122"/>
                <a:cs typeface="Arial Unicode MS" panose="020B0604020202020204" charset="-122"/>
              </a:rPr>
              <a:t>45.74</a:t>
            </a:r>
            <a:endParaRPr sz="1100">
              <a:latin typeface="Arial Unicode MS" panose="020B0604020202020204" charset="-122"/>
              <a:cs typeface="Arial Unicode MS" panose="020B0604020202020204" charset="-122"/>
            </a:endParaRPr>
          </a:p>
        </p:txBody>
      </p:sp>
      <p:sp>
        <p:nvSpPr>
          <p:cNvPr id="59" name="object 59"/>
          <p:cNvSpPr txBox="1"/>
          <p:nvPr/>
        </p:nvSpPr>
        <p:spPr>
          <a:xfrm>
            <a:off x="1263635" y="2324258"/>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808080"/>
                </a:solidFill>
                <a:latin typeface="Arial Unicode MS" panose="020B0604020202020204" charset="-122"/>
                <a:cs typeface="Arial Unicode MS" panose="020B0604020202020204" charset="-122"/>
              </a:rPr>
              <a:t>36.02</a:t>
            </a:r>
            <a:endParaRPr sz="1100">
              <a:latin typeface="Arial Unicode MS" panose="020B0604020202020204" charset="-122"/>
              <a:cs typeface="Arial Unicode MS" panose="020B0604020202020204" charset="-122"/>
            </a:endParaRPr>
          </a:p>
        </p:txBody>
      </p:sp>
      <p:sp>
        <p:nvSpPr>
          <p:cNvPr id="60" name="object 60"/>
          <p:cNvSpPr txBox="1"/>
          <p:nvPr/>
        </p:nvSpPr>
        <p:spPr>
          <a:xfrm>
            <a:off x="2642519" y="2084184"/>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808080"/>
                </a:solidFill>
                <a:latin typeface="Arial Unicode MS" panose="020B0604020202020204" charset="-122"/>
                <a:cs typeface="Arial Unicode MS" panose="020B0604020202020204" charset="-122"/>
              </a:rPr>
              <a:t>33.14</a:t>
            </a:r>
            <a:endParaRPr sz="1100">
              <a:latin typeface="Arial Unicode MS" panose="020B0604020202020204" charset="-122"/>
              <a:cs typeface="Arial Unicode MS" panose="020B0604020202020204" charset="-122"/>
            </a:endParaRPr>
          </a:p>
        </p:txBody>
      </p:sp>
      <p:sp>
        <p:nvSpPr>
          <p:cNvPr id="61" name="object 61"/>
          <p:cNvSpPr txBox="1"/>
          <p:nvPr/>
        </p:nvSpPr>
        <p:spPr>
          <a:xfrm>
            <a:off x="3270954" y="2083854"/>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808080"/>
                </a:solidFill>
                <a:latin typeface="Arial Unicode MS" panose="020B0604020202020204" charset="-122"/>
                <a:cs typeface="Arial Unicode MS" panose="020B0604020202020204" charset="-122"/>
              </a:rPr>
              <a:t>33.2</a:t>
            </a:r>
            <a:endParaRPr sz="1100">
              <a:latin typeface="Arial Unicode MS" panose="020B0604020202020204" charset="-122"/>
              <a:cs typeface="Arial Unicode MS" panose="020B0604020202020204" charset="-122"/>
            </a:endParaRPr>
          </a:p>
        </p:txBody>
      </p:sp>
      <p:sp>
        <p:nvSpPr>
          <p:cNvPr id="62" name="object 62"/>
          <p:cNvSpPr txBox="1"/>
          <p:nvPr/>
        </p:nvSpPr>
        <p:spPr>
          <a:xfrm>
            <a:off x="823891" y="2508761"/>
            <a:ext cx="420370" cy="541655"/>
          </a:xfrm>
          <a:prstGeom prst="rect">
            <a:avLst/>
          </a:prstGeom>
        </p:spPr>
        <p:txBody>
          <a:bodyPr vert="horz" wrap="square" lIns="0" tIns="102870" rIns="0" bIns="0" rtlCol="0">
            <a:spAutoFit/>
          </a:bodyPr>
          <a:lstStyle/>
          <a:p>
            <a:pPr marL="61595">
              <a:lnSpc>
                <a:spcPct val="100000"/>
              </a:lnSpc>
              <a:spcBef>
                <a:spcPts val="810"/>
              </a:spcBef>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a:p>
            <a:pPr marL="12700">
              <a:lnSpc>
                <a:spcPct val="100000"/>
              </a:lnSpc>
              <a:spcBef>
                <a:spcPts val="710"/>
              </a:spcBef>
            </a:pPr>
            <a:r>
              <a:rPr sz="1100" spc="-5" dirty="0">
                <a:solidFill>
                  <a:srgbClr val="BFBFBF"/>
                </a:solidFill>
                <a:latin typeface="Arial Unicode MS" panose="020B0604020202020204" charset="-122"/>
                <a:cs typeface="Arial Unicode MS" panose="020B0604020202020204" charset="-122"/>
              </a:rPr>
              <a:t>-44.62</a:t>
            </a:r>
            <a:endParaRPr sz="1100">
              <a:latin typeface="Arial Unicode MS" panose="020B0604020202020204" charset="-122"/>
              <a:cs typeface="Arial Unicode MS" panose="020B0604020202020204" charset="-122"/>
            </a:endParaRPr>
          </a:p>
        </p:txBody>
      </p:sp>
      <p:sp>
        <p:nvSpPr>
          <p:cNvPr id="63" name="object 63"/>
          <p:cNvSpPr txBox="1"/>
          <p:nvPr/>
        </p:nvSpPr>
        <p:spPr>
          <a:xfrm>
            <a:off x="1417400" y="2919442"/>
            <a:ext cx="420370" cy="193040"/>
          </a:xfrm>
          <a:prstGeom prst="rect">
            <a:avLst/>
          </a:prstGeom>
        </p:spPr>
        <p:txBody>
          <a:bodyPr vert="horz" wrap="square" lIns="0" tIns="12700" rIns="0" bIns="0" rtlCol="0">
            <a:spAutoFit/>
          </a:bodyPr>
          <a:lstStyle/>
          <a:p>
            <a:pPr marL="12700">
              <a:lnSpc>
                <a:spcPct val="100000"/>
              </a:lnSpc>
              <a:spcBef>
                <a:spcPts val="100"/>
              </a:spcBef>
            </a:pPr>
            <a:r>
              <a:rPr sz="1100" spc="-5" dirty="0">
                <a:solidFill>
                  <a:srgbClr val="BFBFBF"/>
                </a:solidFill>
                <a:latin typeface="Arial Unicode MS" panose="020B0604020202020204" charset="-122"/>
                <a:cs typeface="Arial Unicode MS" panose="020B0604020202020204" charset="-122"/>
              </a:rPr>
              <a:t>-55.97</a:t>
            </a:r>
            <a:endParaRPr sz="1100">
              <a:latin typeface="Arial Unicode MS" panose="020B0604020202020204" charset="-122"/>
              <a:cs typeface="Arial Unicode MS" panose="020B0604020202020204" charset="-122"/>
            </a:endParaRPr>
          </a:p>
        </p:txBody>
      </p:sp>
      <p:sp>
        <p:nvSpPr>
          <p:cNvPr id="64" name="object 64"/>
          <p:cNvSpPr txBox="1"/>
          <p:nvPr/>
        </p:nvSpPr>
        <p:spPr>
          <a:xfrm>
            <a:off x="1975985" y="3585046"/>
            <a:ext cx="49403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BFBFBF"/>
                </a:solidFill>
                <a:latin typeface="Arial Unicode MS" panose="020B0604020202020204" charset="-122"/>
                <a:cs typeface="Arial Unicode MS" panose="020B0604020202020204" charset="-122"/>
              </a:rPr>
              <a:t>-177.06</a:t>
            </a:r>
            <a:endParaRPr sz="1100">
              <a:latin typeface="Arial Unicode MS" panose="020B0604020202020204" charset="-122"/>
              <a:cs typeface="Arial Unicode MS" panose="020B0604020202020204" charset="-122"/>
            </a:endParaRPr>
          </a:p>
        </p:txBody>
      </p:sp>
      <p:sp>
        <p:nvSpPr>
          <p:cNvPr id="65" name="object 65"/>
          <p:cNvSpPr txBox="1"/>
          <p:nvPr/>
        </p:nvSpPr>
        <p:spPr>
          <a:xfrm>
            <a:off x="2511265" y="2482994"/>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BFBFBF"/>
                </a:solidFill>
                <a:latin typeface="Arial Unicode MS" panose="020B0604020202020204" charset="-122"/>
                <a:cs typeface="Arial Unicode MS" panose="020B0604020202020204" charset="-122"/>
              </a:rPr>
              <a:t>2.29</a:t>
            </a:r>
            <a:endParaRPr sz="1100">
              <a:latin typeface="Arial Unicode MS" panose="020B0604020202020204" charset="-122"/>
              <a:cs typeface="Arial Unicode MS" panose="020B0604020202020204" charset="-122"/>
            </a:endParaRPr>
          </a:p>
        </p:txBody>
      </p:sp>
      <p:sp>
        <p:nvSpPr>
          <p:cNvPr id="66" name="object 66"/>
          <p:cNvSpPr txBox="1"/>
          <p:nvPr/>
        </p:nvSpPr>
        <p:spPr>
          <a:xfrm>
            <a:off x="822525" y="2355529"/>
            <a:ext cx="349885"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970201"/>
                </a:solidFill>
                <a:latin typeface="Arial Unicode MS" panose="020B0604020202020204" charset="-122"/>
                <a:cs typeface="Arial Unicode MS" panose="020B0604020202020204" charset="-122"/>
              </a:rPr>
              <a:t>26.75</a:t>
            </a:r>
            <a:endParaRPr sz="1100">
              <a:latin typeface="Arial Unicode MS" panose="020B0604020202020204" charset="-122"/>
              <a:cs typeface="Arial Unicode MS" panose="020B0604020202020204" charset="-122"/>
            </a:endParaRPr>
          </a:p>
        </p:txBody>
      </p:sp>
      <p:sp>
        <p:nvSpPr>
          <p:cNvPr id="67" name="object 67"/>
          <p:cNvSpPr txBox="1"/>
          <p:nvPr/>
        </p:nvSpPr>
        <p:spPr>
          <a:xfrm>
            <a:off x="1644635" y="2150216"/>
            <a:ext cx="754380" cy="193040"/>
          </a:xfrm>
          <a:prstGeom prst="rect">
            <a:avLst/>
          </a:prstGeom>
        </p:spPr>
        <p:txBody>
          <a:bodyPr vert="horz" wrap="square" lIns="0" tIns="12700" rIns="0" bIns="0" rtlCol="0">
            <a:spAutoFit/>
          </a:bodyPr>
          <a:lstStyle/>
          <a:p>
            <a:pPr marL="12700">
              <a:lnSpc>
                <a:spcPct val="100000"/>
              </a:lnSpc>
              <a:spcBef>
                <a:spcPts val="100"/>
              </a:spcBef>
            </a:pPr>
            <a:r>
              <a:rPr sz="1100" spc="-45" dirty="0">
                <a:solidFill>
                  <a:srgbClr val="970201"/>
                </a:solidFill>
                <a:latin typeface="Arial Unicode MS" panose="020B0604020202020204" charset="-122"/>
                <a:cs typeface="Arial Unicode MS" panose="020B0604020202020204" charset="-122"/>
              </a:rPr>
              <a:t>57.17</a:t>
            </a:r>
            <a:r>
              <a:rPr sz="1100" spc="-10" dirty="0">
                <a:solidFill>
                  <a:srgbClr val="970201"/>
                </a:solidFill>
                <a:latin typeface="Arial Unicode MS" panose="020B0604020202020204" charset="-122"/>
                <a:cs typeface="Arial Unicode MS" panose="020B0604020202020204" charset="-122"/>
              </a:rPr>
              <a:t> </a:t>
            </a:r>
            <a:r>
              <a:rPr sz="1650" spc="-67" baseline="5000" dirty="0">
                <a:solidFill>
                  <a:srgbClr val="808080"/>
                </a:solidFill>
                <a:latin typeface="Arial Unicode MS" panose="020B0604020202020204" charset="-122"/>
                <a:cs typeface="Arial Unicode MS" panose="020B0604020202020204" charset="-122"/>
              </a:rPr>
              <a:t>23.16</a:t>
            </a:r>
            <a:endParaRPr sz="1650" baseline="5000">
              <a:latin typeface="Arial Unicode MS" panose="020B0604020202020204" charset="-122"/>
              <a:cs typeface="Arial Unicode MS" panose="020B0604020202020204" charset="-122"/>
            </a:endParaRPr>
          </a:p>
        </p:txBody>
      </p:sp>
      <p:sp>
        <p:nvSpPr>
          <p:cNvPr id="68" name="object 68"/>
          <p:cNvSpPr txBox="1"/>
          <p:nvPr/>
        </p:nvSpPr>
        <p:spPr>
          <a:xfrm>
            <a:off x="1948934" y="5278331"/>
            <a:ext cx="494030" cy="193040"/>
          </a:xfrm>
          <a:prstGeom prst="rect">
            <a:avLst/>
          </a:prstGeom>
        </p:spPr>
        <p:txBody>
          <a:bodyPr vert="horz" wrap="square" lIns="0" tIns="12700" rIns="0" bIns="0" rtlCol="0">
            <a:spAutoFit/>
          </a:bodyPr>
          <a:lstStyle/>
          <a:p>
            <a:pPr marL="12700">
              <a:lnSpc>
                <a:spcPct val="100000"/>
              </a:lnSpc>
              <a:spcBef>
                <a:spcPts val="100"/>
              </a:spcBef>
            </a:pPr>
            <a:r>
              <a:rPr sz="1100" spc="-10" dirty="0">
                <a:solidFill>
                  <a:srgbClr val="970201"/>
                </a:solidFill>
                <a:latin typeface="Arial Unicode MS" panose="020B0604020202020204" charset="-122"/>
                <a:cs typeface="Arial Unicode MS" panose="020B0604020202020204" charset="-122"/>
              </a:rPr>
              <a:t>-502.67</a:t>
            </a:r>
            <a:endParaRPr sz="1100">
              <a:latin typeface="Arial Unicode MS" panose="020B0604020202020204" charset="-122"/>
              <a:cs typeface="Arial Unicode MS" panose="020B0604020202020204" charset="-122"/>
            </a:endParaRPr>
          </a:p>
        </p:txBody>
      </p:sp>
      <p:sp>
        <p:nvSpPr>
          <p:cNvPr id="69" name="object 69"/>
          <p:cNvSpPr txBox="1"/>
          <p:nvPr/>
        </p:nvSpPr>
        <p:spPr>
          <a:xfrm>
            <a:off x="2650965" y="2374470"/>
            <a:ext cx="1047750" cy="193040"/>
          </a:xfrm>
          <a:prstGeom prst="rect">
            <a:avLst/>
          </a:prstGeom>
        </p:spPr>
        <p:txBody>
          <a:bodyPr vert="horz" wrap="square" lIns="0" tIns="12700" rIns="0" bIns="0" rtlCol="0">
            <a:spAutoFit/>
          </a:bodyPr>
          <a:lstStyle/>
          <a:p>
            <a:pPr marL="38100">
              <a:lnSpc>
                <a:spcPct val="100000"/>
              </a:lnSpc>
              <a:spcBef>
                <a:spcPts val="100"/>
              </a:spcBef>
              <a:tabLst>
                <a:tab pos="491490" algn="l"/>
              </a:tabLst>
            </a:pPr>
            <a:r>
              <a:rPr sz="1100" spc="-45" dirty="0">
                <a:solidFill>
                  <a:srgbClr val="970201"/>
                </a:solidFill>
                <a:latin typeface="Arial Unicode MS" panose="020B0604020202020204" charset="-122"/>
                <a:cs typeface="Arial Unicode MS" panose="020B0604020202020204" charset="-122"/>
              </a:rPr>
              <a:t>2.51	0.67</a:t>
            </a:r>
            <a:r>
              <a:rPr sz="1100" spc="-210" dirty="0">
                <a:solidFill>
                  <a:srgbClr val="970201"/>
                </a:solidFill>
                <a:latin typeface="Arial Unicode MS" panose="020B0604020202020204" charset="-122"/>
                <a:cs typeface="Arial Unicode MS" panose="020B0604020202020204" charset="-122"/>
              </a:rPr>
              <a:t> </a:t>
            </a:r>
            <a:r>
              <a:rPr sz="1650" spc="-75" baseline="5000" dirty="0">
                <a:solidFill>
                  <a:srgbClr val="BFBFBF"/>
                </a:solidFill>
                <a:latin typeface="Arial Unicode MS" panose="020B0604020202020204" charset="-122"/>
                <a:cs typeface="Arial Unicode MS" panose="020B0604020202020204" charset="-122"/>
              </a:rPr>
              <a:t>1.52</a:t>
            </a:r>
            <a:endParaRPr sz="1650" baseline="5000">
              <a:latin typeface="Arial Unicode MS" panose="020B0604020202020204" charset="-122"/>
              <a:cs typeface="Arial Unicode MS" panose="020B0604020202020204" charset="-122"/>
            </a:endParaRPr>
          </a:p>
        </p:txBody>
      </p:sp>
      <p:sp>
        <p:nvSpPr>
          <p:cNvPr id="70" name="object 70"/>
          <p:cNvSpPr txBox="1"/>
          <p:nvPr/>
        </p:nvSpPr>
        <p:spPr>
          <a:xfrm>
            <a:off x="1328451" y="6093876"/>
            <a:ext cx="4445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毛利率</a:t>
            </a:r>
            <a:endParaRPr sz="1100">
              <a:latin typeface="Arial Unicode MS" panose="020B0604020202020204" charset="-122"/>
              <a:cs typeface="Arial Unicode MS" panose="020B0604020202020204" charset="-122"/>
            </a:endParaRPr>
          </a:p>
        </p:txBody>
      </p:sp>
      <p:pic>
        <p:nvPicPr>
          <p:cNvPr id="71" name="object 71"/>
          <p:cNvPicPr/>
          <p:nvPr/>
        </p:nvPicPr>
        <p:blipFill>
          <a:blip r:embed="rId12" cstate="print"/>
          <a:stretch>
            <a:fillRect/>
          </a:stretch>
        </p:blipFill>
        <p:spPr>
          <a:xfrm>
            <a:off x="1080357" y="6163258"/>
            <a:ext cx="233806" cy="73025"/>
          </a:xfrm>
          <a:prstGeom prst="rect">
            <a:avLst/>
          </a:prstGeom>
        </p:spPr>
      </p:pic>
      <p:sp>
        <p:nvSpPr>
          <p:cNvPr id="72" name="object 72"/>
          <p:cNvSpPr txBox="1"/>
          <p:nvPr/>
        </p:nvSpPr>
        <p:spPr>
          <a:xfrm>
            <a:off x="2110803" y="6093876"/>
            <a:ext cx="444500" cy="193040"/>
          </a:xfrm>
          <a:prstGeom prst="rect">
            <a:avLst/>
          </a:prstGeom>
        </p:spPr>
        <p:txBody>
          <a:bodyPr vert="horz" wrap="square" lIns="0" tIns="12700" rIns="0" bIns="0" rtlCol="0">
            <a:spAutoFit/>
          </a:bodyPr>
          <a:lstStyle/>
          <a:p>
            <a:pPr marL="12700">
              <a:lnSpc>
                <a:spcPct val="100000"/>
              </a:lnSpc>
              <a:spcBef>
                <a:spcPts val="100"/>
              </a:spcBef>
            </a:pPr>
            <a:r>
              <a:rPr sz="1100" dirty="0">
                <a:solidFill>
                  <a:srgbClr val="353535"/>
                </a:solidFill>
                <a:latin typeface="Arial Unicode MS" panose="020B0604020202020204" charset="-122"/>
                <a:cs typeface="Arial Unicode MS" panose="020B0604020202020204" charset="-122"/>
              </a:rPr>
              <a:t>净利率</a:t>
            </a:r>
            <a:endParaRPr sz="1100">
              <a:latin typeface="Arial Unicode MS" panose="020B0604020202020204" charset="-122"/>
              <a:cs typeface="Arial Unicode MS" panose="020B0604020202020204" charset="-122"/>
            </a:endParaRPr>
          </a:p>
        </p:txBody>
      </p:sp>
      <p:pic>
        <p:nvPicPr>
          <p:cNvPr id="73" name="object 73"/>
          <p:cNvPicPr/>
          <p:nvPr/>
        </p:nvPicPr>
        <p:blipFill>
          <a:blip r:embed="rId13" cstate="print"/>
          <a:stretch>
            <a:fillRect/>
          </a:stretch>
        </p:blipFill>
        <p:spPr>
          <a:xfrm>
            <a:off x="1862708" y="6163258"/>
            <a:ext cx="233807" cy="73025"/>
          </a:xfrm>
          <a:prstGeom prst="rect">
            <a:avLst/>
          </a:prstGeom>
        </p:spPr>
      </p:pic>
      <p:sp>
        <p:nvSpPr>
          <p:cNvPr id="74" name="object 74"/>
          <p:cNvSpPr txBox="1"/>
          <p:nvPr/>
        </p:nvSpPr>
        <p:spPr>
          <a:xfrm>
            <a:off x="2893155" y="6093876"/>
            <a:ext cx="281940" cy="193040"/>
          </a:xfrm>
          <a:prstGeom prst="rect">
            <a:avLst/>
          </a:prstGeom>
        </p:spPr>
        <p:txBody>
          <a:bodyPr vert="horz" wrap="square" lIns="0" tIns="12700" rIns="0" bIns="0" rtlCol="0">
            <a:spAutoFit/>
          </a:bodyPr>
          <a:lstStyle/>
          <a:p>
            <a:pPr marL="12700">
              <a:lnSpc>
                <a:spcPct val="100000"/>
              </a:lnSpc>
              <a:spcBef>
                <a:spcPts val="100"/>
              </a:spcBef>
            </a:pPr>
            <a:r>
              <a:rPr sz="1100" spc="-130" dirty="0">
                <a:solidFill>
                  <a:srgbClr val="353535"/>
                </a:solidFill>
                <a:latin typeface="Arial Unicode MS" panose="020B0604020202020204" charset="-122"/>
                <a:cs typeface="Arial Unicode MS" panose="020B0604020202020204" charset="-122"/>
              </a:rPr>
              <a:t>ROE</a:t>
            </a:r>
            <a:endParaRPr sz="1100">
              <a:latin typeface="Arial Unicode MS" panose="020B0604020202020204" charset="-122"/>
              <a:cs typeface="Arial Unicode MS" panose="020B0604020202020204" charset="-122"/>
            </a:endParaRPr>
          </a:p>
        </p:txBody>
      </p:sp>
      <p:pic>
        <p:nvPicPr>
          <p:cNvPr id="75" name="object 75"/>
          <p:cNvPicPr/>
          <p:nvPr/>
        </p:nvPicPr>
        <p:blipFill>
          <a:blip r:embed="rId14" cstate="print"/>
          <a:stretch>
            <a:fillRect/>
          </a:stretch>
        </p:blipFill>
        <p:spPr>
          <a:xfrm>
            <a:off x="2645060" y="6163258"/>
            <a:ext cx="233807" cy="73025"/>
          </a:xfrm>
          <a:prstGeom prst="rect">
            <a:avLst/>
          </a:prstGeom>
        </p:spPr>
      </p:pic>
      <p:grpSp>
        <p:nvGrpSpPr>
          <p:cNvPr id="76" name="object 76"/>
          <p:cNvGrpSpPr/>
          <p:nvPr/>
        </p:nvGrpSpPr>
        <p:grpSpPr>
          <a:xfrm>
            <a:off x="6759030" y="1977883"/>
            <a:ext cx="2978785" cy="3930015"/>
            <a:chOff x="6759030" y="1977883"/>
            <a:chExt cx="2978785" cy="3930015"/>
          </a:xfrm>
        </p:grpSpPr>
        <p:sp>
          <p:nvSpPr>
            <p:cNvPr id="77" name="object 77"/>
            <p:cNvSpPr/>
            <p:nvPr/>
          </p:nvSpPr>
          <p:spPr>
            <a:xfrm>
              <a:off x="6825746" y="3773015"/>
              <a:ext cx="267335" cy="170180"/>
            </a:xfrm>
            <a:custGeom>
              <a:avLst/>
              <a:gdLst/>
              <a:ahLst/>
              <a:cxnLst/>
              <a:rect l="l" t="t" r="r" b="b"/>
              <a:pathLst>
                <a:path w="267334" h="170179">
                  <a:moveTo>
                    <a:pt x="267106" y="169566"/>
                  </a:moveTo>
                  <a:lnTo>
                    <a:pt x="0" y="169566"/>
                  </a:lnTo>
                  <a:lnTo>
                    <a:pt x="0" y="0"/>
                  </a:lnTo>
                  <a:lnTo>
                    <a:pt x="267106" y="0"/>
                  </a:lnTo>
                  <a:lnTo>
                    <a:pt x="267106" y="169566"/>
                  </a:lnTo>
                  <a:close/>
                </a:path>
              </a:pathLst>
            </a:custGeom>
            <a:solidFill>
              <a:srgbClr val="899397"/>
            </a:solidFill>
          </p:spPr>
          <p:txBody>
            <a:bodyPr wrap="square" lIns="0" tIns="0" rIns="0" bIns="0" rtlCol="0"/>
            <a:lstStyle/>
            <a:p/>
          </p:txBody>
        </p:sp>
        <p:sp>
          <p:nvSpPr>
            <p:cNvPr id="78" name="object 78"/>
            <p:cNvSpPr/>
            <p:nvPr/>
          </p:nvSpPr>
          <p:spPr>
            <a:xfrm>
              <a:off x="6825746" y="3773015"/>
              <a:ext cx="267335" cy="170180"/>
            </a:xfrm>
            <a:custGeom>
              <a:avLst/>
              <a:gdLst/>
              <a:ahLst/>
              <a:cxnLst/>
              <a:rect l="l" t="t" r="r" b="b"/>
              <a:pathLst>
                <a:path w="267334" h="170179">
                  <a:moveTo>
                    <a:pt x="0" y="0"/>
                  </a:moveTo>
                  <a:lnTo>
                    <a:pt x="267106" y="0"/>
                  </a:lnTo>
                  <a:lnTo>
                    <a:pt x="267106" y="169566"/>
                  </a:lnTo>
                  <a:lnTo>
                    <a:pt x="0" y="169566"/>
                  </a:lnTo>
                  <a:lnTo>
                    <a:pt x="0" y="0"/>
                  </a:lnTo>
                  <a:close/>
                </a:path>
              </a:pathLst>
            </a:custGeom>
            <a:ln w="3175">
              <a:solidFill>
                <a:srgbClr val="000000"/>
              </a:solidFill>
            </a:ln>
          </p:spPr>
          <p:txBody>
            <a:bodyPr wrap="square" lIns="0" tIns="0" rIns="0" bIns="0" rtlCol="0"/>
            <a:lstStyle/>
            <a:p/>
          </p:txBody>
        </p:sp>
        <p:sp>
          <p:nvSpPr>
            <p:cNvPr id="79" name="object 79"/>
            <p:cNvSpPr/>
            <p:nvPr/>
          </p:nvSpPr>
          <p:spPr>
            <a:xfrm>
              <a:off x="6825746" y="3773015"/>
              <a:ext cx="267335" cy="170180"/>
            </a:xfrm>
            <a:custGeom>
              <a:avLst/>
              <a:gdLst/>
              <a:ahLst/>
              <a:cxnLst/>
              <a:rect l="l" t="t" r="r" b="b"/>
              <a:pathLst>
                <a:path w="267334" h="170179">
                  <a:moveTo>
                    <a:pt x="267106" y="169566"/>
                  </a:moveTo>
                  <a:lnTo>
                    <a:pt x="0" y="169566"/>
                  </a:lnTo>
                  <a:lnTo>
                    <a:pt x="0" y="0"/>
                  </a:lnTo>
                  <a:lnTo>
                    <a:pt x="267106" y="0"/>
                  </a:lnTo>
                  <a:lnTo>
                    <a:pt x="267106" y="169566"/>
                  </a:lnTo>
                  <a:close/>
                </a:path>
              </a:pathLst>
            </a:custGeom>
            <a:solidFill>
              <a:srgbClr val="000000"/>
            </a:solidFill>
          </p:spPr>
          <p:txBody>
            <a:bodyPr wrap="square" lIns="0" tIns="0" rIns="0" bIns="0" rtlCol="0"/>
            <a:lstStyle/>
            <a:p/>
          </p:txBody>
        </p:sp>
        <p:sp>
          <p:nvSpPr>
            <p:cNvPr id="80" name="object 80"/>
            <p:cNvSpPr/>
            <p:nvPr/>
          </p:nvSpPr>
          <p:spPr>
            <a:xfrm>
              <a:off x="6825746" y="3773015"/>
              <a:ext cx="267335" cy="170180"/>
            </a:xfrm>
            <a:custGeom>
              <a:avLst/>
              <a:gdLst/>
              <a:ahLst/>
              <a:cxnLst/>
              <a:rect l="l" t="t" r="r" b="b"/>
              <a:pathLst>
                <a:path w="267334" h="170179">
                  <a:moveTo>
                    <a:pt x="0" y="0"/>
                  </a:moveTo>
                  <a:lnTo>
                    <a:pt x="267106" y="0"/>
                  </a:lnTo>
                  <a:lnTo>
                    <a:pt x="267106" y="169566"/>
                  </a:lnTo>
                  <a:lnTo>
                    <a:pt x="0" y="169566"/>
                  </a:lnTo>
                  <a:lnTo>
                    <a:pt x="0" y="0"/>
                  </a:lnTo>
                  <a:close/>
                </a:path>
              </a:pathLst>
            </a:custGeom>
            <a:ln w="9525">
              <a:solidFill>
                <a:srgbClr val="000000"/>
              </a:solidFill>
            </a:ln>
          </p:spPr>
          <p:txBody>
            <a:bodyPr wrap="square" lIns="0" tIns="0" rIns="0" bIns="0" rtlCol="0"/>
            <a:lstStyle/>
            <a:p/>
          </p:txBody>
        </p:sp>
        <p:sp>
          <p:nvSpPr>
            <p:cNvPr id="81" name="object 81"/>
            <p:cNvSpPr/>
            <p:nvPr/>
          </p:nvSpPr>
          <p:spPr>
            <a:xfrm>
              <a:off x="7092853" y="3942582"/>
              <a:ext cx="267335" cy="76200"/>
            </a:xfrm>
            <a:custGeom>
              <a:avLst/>
              <a:gdLst/>
              <a:ahLst/>
              <a:cxnLst/>
              <a:rect l="l" t="t" r="r" b="b"/>
              <a:pathLst>
                <a:path w="267334" h="76200">
                  <a:moveTo>
                    <a:pt x="267106" y="75579"/>
                  </a:moveTo>
                  <a:lnTo>
                    <a:pt x="0" y="75579"/>
                  </a:lnTo>
                  <a:lnTo>
                    <a:pt x="0" y="0"/>
                  </a:lnTo>
                  <a:lnTo>
                    <a:pt x="267106" y="0"/>
                  </a:lnTo>
                  <a:lnTo>
                    <a:pt x="267106" y="75579"/>
                  </a:lnTo>
                  <a:close/>
                </a:path>
              </a:pathLst>
            </a:custGeom>
            <a:solidFill>
              <a:srgbClr val="EFEFF1"/>
            </a:solidFill>
          </p:spPr>
          <p:txBody>
            <a:bodyPr wrap="square" lIns="0" tIns="0" rIns="0" bIns="0" rtlCol="0"/>
            <a:lstStyle/>
            <a:p/>
          </p:txBody>
        </p:sp>
        <p:sp>
          <p:nvSpPr>
            <p:cNvPr id="82" name="object 82"/>
            <p:cNvSpPr/>
            <p:nvPr/>
          </p:nvSpPr>
          <p:spPr>
            <a:xfrm>
              <a:off x="7092853" y="3942582"/>
              <a:ext cx="267335" cy="76200"/>
            </a:xfrm>
            <a:custGeom>
              <a:avLst/>
              <a:gdLst/>
              <a:ahLst/>
              <a:cxnLst/>
              <a:rect l="l" t="t" r="r" b="b"/>
              <a:pathLst>
                <a:path w="267334" h="76200">
                  <a:moveTo>
                    <a:pt x="0" y="0"/>
                  </a:moveTo>
                  <a:lnTo>
                    <a:pt x="267106" y="0"/>
                  </a:lnTo>
                  <a:lnTo>
                    <a:pt x="267106" y="75579"/>
                  </a:lnTo>
                  <a:lnTo>
                    <a:pt x="0" y="75579"/>
                  </a:lnTo>
                  <a:lnTo>
                    <a:pt x="0" y="0"/>
                  </a:lnTo>
                  <a:close/>
                </a:path>
              </a:pathLst>
            </a:custGeom>
            <a:ln w="3175">
              <a:solidFill>
                <a:srgbClr val="000000"/>
              </a:solidFill>
            </a:ln>
          </p:spPr>
          <p:txBody>
            <a:bodyPr wrap="square" lIns="0" tIns="0" rIns="0" bIns="0" rtlCol="0"/>
            <a:lstStyle/>
            <a:p/>
          </p:txBody>
        </p:sp>
        <p:sp>
          <p:nvSpPr>
            <p:cNvPr id="83" name="object 83"/>
            <p:cNvSpPr/>
            <p:nvPr/>
          </p:nvSpPr>
          <p:spPr>
            <a:xfrm>
              <a:off x="7092853" y="3942582"/>
              <a:ext cx="267335" cy="76200"/>
            </a:xfrm>
            <a:custGeom>
              <a:avLst/>
              <a:gdLst/>
              <a:ahLst/>
              <a:cxnLst/>
              <a:rect l="l" t="t" r="r" b="b"/>
              <a:pathLst>
                <a:path w="267334" h="76200">
                  <a:moveTo>
                    <a:pt x="267106" y="75579"/>
                  </a:moveTo>
                  <a:lnTo>
                    <a:pt x="0" y="75579"/>
                  </a:lnTo>
                  <a:lnTo>
                    <a:pt x="0" y="0"/>
                  </a:lnTo>
                  <a:lnTo>
                    <a:pt x="267106" y="0"/>
                  </a:lnTo>
                  <a:lnTo>
                    <a:pt x="267106" y="75579"/>
                  </a:lnTo>
                  <a:close/>
                </a:path>
              </a:pathLst>
            </a:custGeom>
            <a:solidFill>
              <a:srgbClr val="000000"/>
            </a:solidFill>
          </p:spPr>
          <p:txBody>
            <a:bodyPr wrap="square" lIns="0" tIns="0" rIns="0" bIns="0" rtlCol="0"/>
            <a:lstStyle/>
            <a:p/>
          </p:txBody>
        </p:sp>
        <p:sp>
          <p:nvSpPr>
            <p:cNvPr id="84" name="object 84"/>
            <p:cNvSpPr/>
            <p:nvPr/>
          </p:nvSpPr>
          <p:spPr>
            <a:xfrm>
              <a:off x="7413381" y="3499630"/>
              <a:ext cx="267335" cy="443230"/>
            </a:xfrm>
            <a:custGeom>
              <a:avLst/>
              <a:gdLst/>
              <a:ahLst/>
              <a:cxnLst/>
              <a:rect l="l" t="t" r="r" b="b"/>
              <a:pathLst>
                <a:path w="267334" h="443229">
                  <a:moveTo>
                    <a:pt x="267106" y="442952"/>
                  </a:moveTo>
                  <a:lnTo>
                    <a:pt x="0" y="442952"/>
                  </a:lnTo>
                  <a:lnTo>
                    <a:pt x="0" y="0"/>
                  </a:lnTo>
                  <a:lnTo>
                    <a:pt x="267106" y="0"/>
                  </a:lnTo>
                  <a:lnTo>
                    <a:pt x="267106" y="442952"/>
                  </a:lnTo>
                  <a:close/>
                </a:path>
              </a:pathLst>
            </a:custGeom>
            <a:solidFill>
              <a:srgbClr val="899397"/>
            </a:solidFill>
          </p:spPr>
          <p:txBody>
            <a:bodyPr wrap="square" lIns="0" tIns="0" rIns="0" bIns="0" rtlCol="0"/>
            <a:lstStyle/>
            <a:p/>
          </p:txBody>
        </p:sp>
        <p:sp>
          <p:nvSpPr>
            <p:cNvPr id="85" name="object 85"/>
            <p:cNvSpPr/>
            <p:nvPr/>
          </p:nvSpPr>
          <p:spPr>
            <a:xfrm>
              <a:off x="7413381" y="3499630"/>
              <a:ext cx="267335" cy="443230"/>
            </a:xfrm>
            <a:custGeom>
              <a:avLst/>
              <a:gdLst/>
              <a:ahLst/>
              <a:cxnLst/>
              <a:rect l="l" t="t" r="r" b="b"/>
              <a:pathLst>
                <a:path w="267334" h="443229">
                  <a:moveTo>
                    <a:pt x="0" y="0"/>
                  </a:moveTo>
                  <a:lnTo>
                    <a:pt x="267106" y="0"/>
                  </a:lnTo>
                  <a:lnTo>
                    <a:pt x="267106" y="442952"/>
                  </a:lnTo>
                  <a:lnTo>
                    <a:pt x="0" y="442952"/>
                  </a:lnTo>
                  <a:lnTo>
                    <a:pt x="0" y="0"/>
                  </a:lnTo>
                  <a:close/>
                </a:path>
              </a:pathLst>
            </a:custGeom>
            <a:ln w="3175">
              <a:solidFill>
                <a:srgbClr val="000000"/>
              </a:solidFill>
            </a:ln>
          </p:spPr>
          <p:txBody>
            <a:bodyPr wrap="square" lIns="0" tIns="0" rIns="0" bIns="0" rtlCol="0"/>
            <a:lstStyle/>
            <a:p/>
          </p:txBody>
        </p:sp>
        <p:sp>
          <p:nvSpPr>
            <p:cNvPr id="86" name="object 86"/>
            <p:cNvSpPr/>
            <p:nvPr/>
          </p:nvSpPr>
          <p:spPr>
            <a:xfrm>
              <a:off x="7413381" y="3499630"/>
              <a:ext cx="267335" cy="443230"/>
            </a:xfrm>
            <a:custGeom>
              <a:avLst/>
              <a:gdLst/>
              <a:ahLst/>
              <a:cxnLst/>
              <a:rect l="l" t="t" r="r" b="b"/>
              <a:pathLst>
                <a:path w="267334" h="443229">
                  <a:moveTo>
                    <a:pt x="267106" y="442952"/>
                  </a:moveTo>
                  <a:lnTo>
                    <a:pt x="0" y="442952"/>
                  </a:lnTo>
                  <a:lnTo>
                    <a:pt x="0" y="0"/>
                  </a:lnTo>
                  <a:lnTo>
                    <a:pt x="267106" y="0"/>
                  </a:lnTo>
                  <a:lnTo>
                    <a:pt x="267106" y="442952"/>
                  </a:lnTo>
                  <a:close/>
                </a:path>
              </a:pathLst>
            </a:custGeom>
            <a:solidFill>
              <a:srgbClr val="000000"/>
            </a:solidFill>
          </p:spPr>
          <p:txBody>
            <a:bodyPr wrap="square" lIns="0" tIns="0" rIns="0" bIns="0" rtlCol="0"/>
            <a:lstStyle/>
            <a:p/>
          </p:txBody>
        </p:sp>
        <p:sp>
          <p:nvSpPr>
            <p:cNvPr id="87" name="object 87"/>
            <p:cNvSpPr/>
            <p:nvPr/>
          </p:nvSpPr>
          <p:spPr>
            <a:xfrm>
              <a:off x="7413381" y="3499630"/>
              <a:ext cx="267335" cy="443230"/>
            </a:xfrm>
            <a:custGeom>
              <a:avLst/>
              <a:gdLst/>
              <a:ahLst/>
              <a:cxnLst/>
              <a:rect l="l" t="t" r="r" b="b"/>
              <a:pathLst>
                <a:path w="267334" h="443229">
                  <a:moveTo>
                    <a:pt x="0" y="0"/>
                  </a:moveTo>
                  <a:lnTo>
                    <a:pt x="267106" y="0"/>
                  </a:lnTo>
                  <a:lnTo>
                    <a:pt x="267106" y="442952"/>
                  </a:lnTo>
                  <a:lnTo>
                    <a:pt x="0" y="442952"/>
                  </a:lnTo>
                  <a:lnTo>
                    <a:pt x="0" y="0"/>
                  </a:lnTo>
                  <a:close/>
                </a:path>
              </a:pathLst>
            </a:custGeom>
            <a:ln w="9525">
              <a:solidFill>
                <a:srgbClr val="000000"/>
              </a:solidFill>
            </a:ln>
          </p:spPr>
          <p:txBody>
            <a:bodyPr wrap="square" lIns="0" tIns="0" rIns="0" bIns="0" rtlCol="0"/>
            <a:lstStyle/>
            <a:p/>
          </p:txBody>
        </p:sp>
        <p:sp>
          <p:nvSpPr>
            <p:cNvPr id="88" name="object 88"/>
            <p:cNvSpPr/>
            <p:nvPr/>
          </p:nvSpPr>
          <p:spPr>
            <a:xfrm>
              <a:off x="7092853" y="3942582"/>
              <a:ext cx="267335" cy="76200"/>
            </a:xfrm>
            <a:custGeom>
              <a:avLst/>
              <a:gdLst/>
              <a:ahLst/>
              <a:cxnLst/>
              <a:rect l="l" t="t" r="r" b="b"/>
              <a:pathLst>
                <a:path w="267334" h="76200">
                  <a:moveTo>
                    <a:pt x="0" y="0"/>
                  </a:moveTo>
                  <a:lnTo>
                    <a:pt x="267106" y="0"/>
                  </a:lnTo>
                  <a:lnTo>
                    <a:pt x="267106" y="75579"/>
                  </a:lnTo>
                  <a:lnTo>
                    <a:pt x="0" y="75579"/>
                  </a:lnTo>
                  <a:lnTo>
                    <a:pt x="0" y="0"/>
                  </a:lnTo>
                  <a:close/>
                </a:path>
              </a:pathLst>
            </a:custGeom>
            <a:ln w="9525">
              <a:solidFill>
                <a:srgbClr val="353535"/>
              </a:solidFill>
            </a:ln>
          </p:spPr>
          <p:txBody>
            <a:bodyPr wrap="square" lIns="0" tIns="0" rIns="0" bIns="0" rtlCol="0"/>
            <a:lstStyle/>
            <a:p/>
          </p:txBody>
        </p:sp>
        <p:sp>
          <p:nvSpPr>
            <p:cNvPr id="89" name="object 89"/>
            <p:cNvSpPr/>
            <p:nvPr/>
          </p:nvSpPr>
          <p:spPr>
            <a:xfrm>
              <a:off x="7680488" y="3942582"/>
              <a:ext cx="267335" cy="247015"/>
            </a:xfrm>
            <a:custGeom>
              <a:avLst/>
              <a:gdLst/>
              <a:ahLst/>
              <a:cxnLst/>
              <a:rect l="l" t="t" r="r" b="b"/>
              <a:pathLst>
                <a:path w="267334" h="247014">
                  <a:moveTo>
                    <a:pt x="267106" y="246973"/>
                  </a:moveTo>
                  <a:lnTo>
                    <a:pt x="0" y="246973"/>
                  </a:lnTo>
                  <a:lnTo>
                    <a:pt x="0" y="0"/>
                  </a:lnTo>
                  <a:lnTo>
                    <a:pt x="267106" y="0"/>
                  </a:lnTo>
                  <a:lnTo>
                    <a:pt x="267106" y="246973"/>
                  </a:lnTo>
                  <a:close/>
                </a:path>
              </a:pathLst>
            </a:custGeom>
            <a:solidFill>
              <a:srgbClr val="EFEFF1"/>
            </a:solidFill>
          </p:spPr>
          <p:txBody>
            <a:bodyPr wrap="square" lIns="0" tIns="0" rIns="0" bIns="0" rtlCol="0"/>
            <a:lstStyle/>
            <a:p/>
          </p:txBody>
        </p:sp>
        <p:sp>
          <p:nvSpPr>
            <p:cNvPr id="90" name="object 90"/>
            <p:cNvSpPr/>
            <p:nvPr/>
          </p:nvSpPr>
          <p:spPr>
            <a:xfrm>
              <a:off x="7680488" y="3942582"/>
              <a:ext cx="267335" cy="247015"/>
            </a:xfrm>
            <a:custGeom>
              <a:avLst/>
              <a:gdLst/>
              <a:ahLst/>
              <a:cxnLst/>
              <a:rect l="l" t="t" r="r" b="b"/>
              <a:pathLst>
                <a:path w="267334" h="247014">
                  <a:moveTo>
                    <a:pt x="0" y="0"/>
                  </a:moveTo>
                  <a:lnTo>
                    <a:pt x="267106" y="0"/>
                  </a:lnTo>
                  <a:lnTo>
                    <a:pt x="267106" y="246973"/>
                  </a:lnTo>
                  <a:lnTo>
                    <a:pt x="0" y="246973"/>
                  </a:lnTo>
                  <a:lnTo>
                    <a:pt x="0" y="0"/>
                  </a:lnTo>
                  <a:close/>
                </a:path>
              </a:pathLst>
            </a:custGeom>
            <a:ln w="3175">
              <a:solidFill>
                <a:srgbClr val="000000"/>
              </a:solidFill>
            </a:ln>
          </p:spPr>
          <p:txBody>
            <a:bodyPr wrap="square" lIns="0" tIns="0" rIns="0" bIns="0" rtlCol="0"/>
            <a:lstStyle/>
            <a:p/>
          </p:txBody>
        </p:sp>
        <p:sp>
          <p:nvSpPr>
            <p:cNvPr id="91" name="object 91"/>
            <p:cNvSpPr/>
            <p:nvPr/>
          </p:nvSpPr>
          <p:spPr>
            <a:xfrm>
              <a:off x="7680488" y="3942582"/>
              <a:ext cx="267335" cy="247015"/>
            </a:xfrm>
            <a:custGeom>
              <a:avLst/>
              <a:gdLst/>
              <a:ahLst/>
              <a:cxnLst/>
              <a:rect l="l" t="t" r="r" b="b"/>
              <a:pathLst>
                <a:path w="267334" h="247014">
                  <a:moveTo>
                    <a:pt x="267106" y="246973"/>
                  </a:moveTo>
                  <a:lnTo>
                    <a:pt x="0" y="246973"/>
                  </a:lnTo>
                  <a:lnTo>
                    <a:pt x="0" y="0"/>
                  </a:lnTo>
                  <a:lnTo>
                    <a:pt x="267106" y="0"/>
                  </a:lnTo>
                  <a:lnTo>
                    <a:pt x="267106" y="246973"/>
                  </a:lnTo>
                  <a:close/>
                </a:path>
              </a:pathLst>
            </a:custGeom>
            <a:solidFill>
              <a:srgbClr val="000000"/>
            </a:solidFill>
          </p:spPr>
          <p:txBody>
            <a:bodyPr wrap="square" lIns="0" tIns="0" rIns="0" bIns="0" rtlCol="0"/>
            <a:lstStyle/>
            <a:p/>
          </p:txBody>
        </p:sp>
        <p:sp>
          <p:nvSpPr>
            <p:cNvPr id="92" name="object 92"/>
            <p:cNvSpPr/>
            <p:nvPr/>
          </p:nvSpPr>
          <p:spPr>
            <a:xfrm>
              <a:off x="8001017" y="3091001"/>
              <a:ext cx="267335" cy="852169"/>
            </a:xfrm>
            <a:custGeom>
              <a:avLst/>
              <a:gdLst/>
              <a:ahLst/>
              <a:cxnLst/>
              <a:rect l="l" t="t" r="r" b="b"/>
              <a:pathLst>
                <a:path w="267334" h="852170">
                  <a:moveTo>
                    <a:pt x="267106" y="851581"/>
                  </a:moveTo>
                  <a:lnTo>
                    <a:pt x="0" y="851581"/>
                  </a:lnTo>
                  <a:lnTo>
                    <a:pt x="0" y="0"/>
                  </a:lnTo>
                  <a:lnTo>
                    <a:pt x="267106" y="0"/>
                  </a:lnTo>
                  <a:lnTo>
                    <a:pt x="267106" y="851581"/>
                  </a:lnTo>
                  <a:close/>
                </a:path>
              </a:pathLst>
            </a:custGeom>
            <a:solidFill>
              <a:srgbClr val="899397"/>
            </a:solidFill>
          </p:spPr>
          <p:txBody>
            <a:bodyPr wrap="square" lIns="0" tIns="0" rIns="0" bIns="0" rtlCol="0"/>
            <a:lstStyle/>
            <a:p/>
          </p:txBody>
        </p:sp>
        <p:sp>
          <p:nvSpPr>
            <p:cNvPr id="93" name="object 93"/>
            <p:cNvSpPr/>
            <p:nvPr/>
          </p:nvSpPr>
          <p:spPr>
            <a:xfrm>
              <a:off x="8001017" y="3091001"/>
              <a:ext cx="267335" cy="852169"/>
            </a:xfrm>
            <a:custGeom>
              <a:avLst/>
              <a:gdLst/>
              <a:ahLst/>
              <a:cxnLst/>
              <a:rect l="l" t="t" r="r" b="b"/>
              <a:pathLst>
                <a:path w="267334" h="852170">
                  <a:moveTo>
                    <a:pt x="0" y="0"/>
                  </a:moveTo>
                  <a:lnTo>
                    <a:pt x="267106" y="0"/>
                  </a:lnTo>
                  <a:lnTo>
                    <a:pt x="267106" y="851581"/>
                  </a:lnTo>
                  <a:lnTo>
                    <a:pt x="0" y="851581"/>
                  </a:lnTo>
                  <a:lnTo>
                    <a:pt x="0" y="0"/>
                  </a:lnTo>
                  <a:close/>
                </a:path>
              </a:pathLst>
            </a:custGeom>
            <a:ln w="3175">
              <a:solidFill>
                <a:srgbClr val="000000"/>
              </a:solidFill>
            </a:ln>
          </p:spPr>
          <p:txBody>
            <a:bodyPr wrap="square" lIns="0" tIns="0" rIns="0" bIns="0" rtlCol="0"/>
            <a:lstStyle/>
            <a:p/>
          </p:txBody>
        </p:sp>
        <p:sp>
          <p:nvSpPr>
            <p:cNvPr id="94" name="object 94"/>
            <p:cNvSpPr/>
            <p:nvPr/>
          </p:nvSpPr>
          <p:spPr>
            <a:xfrm>
              <a:off x="8001017" y="3091001"/>
              <a:ext cx="267335" cy="852169"/>
            </a:xfrm>
            <a:custGeom>
              <a:avLst/>
              <a:gdLst/>
              <a:ahLst/>
              <a:cxnLst/>
              <a:rect l="l" t="t" r="r" b="b"/>
              <a:pathLst>
                <a:path w="267334" h="852170">
                  <a:moveTo>
                    <a:pt x="267106" y="851581"/>
                  </a:moveTo>
                  <a:lnTo>
                    <a:pt x="0" y="851581"/>
                  </a:lnTo>
                  <a:lnTo>
                    <a:pt x="0" y="0"/>
                  </a:lnTo>
                  <a:lnTo>
                    <a:pt x="267106" y="0"/>
                  </a:lnTo>
                  <a:lnTo>
                    <a:pt x="267106" y="851581"/>
                  </a:lnTo>
                  <a:close/>
                </a:path>
              </a:pathLst>
            </a:custGeom>
            <a:solidFill>
              <a:srgbClr val="000000"/>
            </a:solidFill>
          </p:spPr>
          <p:txBody>
            <a:bodyPr wrap="square" lIns="0" tIns="0" rIns="0" bIns="0" rtlCol="0"/>
            <a:lstStyle/>
            <a:p/>
          </p:txBody>
        </p:sp>
        <p:sp>
          <p:nvSpPr>
            <p:cNvPr id="95" name="object 95"/>
            <p:cNvSpPr/>
            <p:nvPr/>
          </p:nvSpPr>
          <p:spPr>
            <a:xfrm>
              <a:off x="8001017" y="3091001"/>
              <a:ext cx="267335" cy="852169"/>
            </a:xfrm>
            <a:custGeom>
              <a:avLst/>
              <a:gdLst/>
              <a:ahLst/>
              <a:cxnLst/>
              <a:rect l="l" t="t" r="r" b="b"/>
              <a:pathLst>
                <a:path w="267334" h="852170">
                  <a:moveTo>
                    <a:pt x="0" y="0"/>
                  </a:moveTo>
                  <a:lnTo>
                    <a:pt x="267106" y="0"/>
                  </a:lnTo>
                  <a:lnTo>
                    <a:pt x="267106" y="851581"/>
                  </a:lnTo>
                  <a:lnTo>
                    <a:pt x="0" y="851581"/>
                  </a:lnTo>
                  <a:lnTo>
                    <a:pt x="0" y="0"/>
                  </a:lnTo>
                  <a:close/>
                </a:path>
              </a:pathLst>
            </a:custGeom>
            <a:ln w="9524">
              <a:solidFill>
                <a:srgbClr val="000000"/>
              </a:solidFill>
            </a:ln>
          </p:spPr>
          <p:txBody>
            <a:bodyPr wrap="square" lIns="0" tIns="0" rIns="0" bIns="0" rtlCol="0"/>
            <a:lstStyle/>
            <a:p/>
          </p:txBody>
        </p:sp>
        <p:sp>
          <p:nvSpPr>
            <p:cNvPr id="96" name="object 96"/>
            <p:cNvSpPr/>
            <p:nvPr/>
          </p:nvSpPr>
          <p:spPr>
            <a:xfrm>
              <a:off x="7680488" y="3942582"/>
              <a:ext cx="267335" cy="247015"/>
            </a:xfrm>
            <a:custGeom>
              <a:avLst/>
              <a:gdLst/>
              <a:ahLst/>
              <a:cxnLst/>
              <a:rect l="l" t="t" r="r" b="b"/>
              <a:pathLst>
                <a:path w="267334" h="247014">
                  <a:moveTo>
                    <a:pt x="0" y="0"/>
                  </a:moveTo>
                  <a:lnTo>
                    <a:pt x="267106" y="0"/>
                  </a:lnTo>
                  <a:lnTo>
                    <a:pt x="267106" y="246973"/>
                  </a:lnTo>
                  <a:lnTo>
                    <a:pt x="0" y="246973"/>
                  </a:lnTo>
                  <a:lnTo>
                    <a:pt x="0" y="0"/>
                  </a:lnTo>
                  <a:close/>
                </a:path>
              </a:pathLst>
            </a:custGeom>
            <a:ln w="9525">
              <a:solidFill>
                <a:srgbClr val="353535"/>
              </a:solidFill>
            </a:ln>
          </p:spPr>
          <p:txBody>
            <a:bodyPr wrap="square" lIns="0" tIns="0" rIns="0" bIns="0" rtlCol="0"/>
            <a:lstStyle/>
            <a:p/>
          </p:txBody>
        </p:sp>
        <p:sp>
          <p:nvSpPr>
            <p:cNvPr id="97" name="object 97"/>
            <p:cNvSpPr/>
            <p:nvPr/>
          </p:nvSpPr>
          <p:spPr>
            <a:xfrm>
              <a:off x="8268124" y="3942582"/>
              <a:ext cx="267335" cy="1508125"/>
            </a:xfrm>
            <a:custGeom>
              <a:avLst/>
              <a:gdLst/>
              <a:ahLst/>
              <a:cxnLst/>
              <a:rect l="l" t="t" r="r" b="b"/>
              <a:pathLst>
                <a:path w="267334" h="1508125">
                  <a:moveTo>
                    <a:pt x="267106" y="1507628"/>
                  </a:moveTo>
                  <a:lnTo>
                    <a:pt x="0" y="1507628"/>
                  </a:lnTo>
                  <a:lnTo>
                    <a:pt x="0" y="0"/>
                  </a:lnTo>
                  <a:lnTo>
                    <a:pt x="267106" y="0"/>
                  </a:lnTo>
                  <a:lnTo>
                    <a:pt x="267106" y="1507628"/>
                  </a:lnTo>
                  <a:close/>
                </a:path>
              </a:pathLst>
            </a:custGeom>
            <a:solidFill>
              <a:srgbClr val="EFEFF1"/>
            </a:solidFill>
          </p:spPr>
          <p:txBody>
            <a:bodyPr wrap="square" lIns="0" tIns="0" rIns="0" bIns="0" rtlCol="0"/>
            <a:lstStyle/>
            <a:p/>
          </p:txBody>
        </p:sp>
        <p:sp>
          <p:nvSpPr>
            <p:cNvPr id="98" name="object 98"/>
            <p:cNvSpPr/>
            <p:nvPr/>
          </p:nvSpPr>
          <p:spPr>
            <a:xfrm>
              <a:off x="8268124" y="3942582"/>
              <a:ext cx="267335" cy="1508125"/>
            </a:xfrm>
            <a:custGeom>
              <a:avLst/>
              <a:gdLst/>
              <a:ahLst/>
              <a:cxnLst/>
              <a:rect l="l" t="t" r="r" b="b"/>
              <a:pathLst>
                <a:path w="267334" h="1508125">
                  <a:moveTo>
                    <a:pt x="0" y="0"/>
                  </a:moveTo>
                  <a:lnTo>
                    <a:pt x="267106" y="0"/>
                  </a:lnTo>
                  <a:lnTo>
                    <a:pt x="267106" y="1507628"/>
                  </a:lnTo>
                  <a:lnTo>
                    <a:pt x="0" y="1507628"/>
                  </a:lnTo>
                  <a:lnTo>
                    <a:pt x="0" y="0"/>
                  </a:lnTo>
                  <a:close/>
                </a:path>
              </a:pathLst>
            </a:custGeom>
            <a:ln w="3175">
              <a:solidFill>
                <a:srgbClr val="000000"/>
              </a:solidFill>
            </a:ln>
          </p:spPr>
          <p:txBody>
            <a:bodyPr wrap="square" lIns="0" tIns="0" rIns="0" bIns="0" rtlCol="0"/>
            <a:lstStyle/>
            <a:p/>
          </p:txBody>
        </p:sp>
        <p:sp>
          <p:nvSpPr>
            <p:cNvPr id="99" name="object 99"/>
            <p:cNvSpPr/>
            <p:nvPr/>
          </p:nvSpPr>
          <p:spPr>
            <a:xfrm>
              <a:off x="8268124" y="3942582"/>
              <a:ext cx="267335" cy="1508125"/>
            </a:xfrm>
            <a:custGeom>
              <a:avLst/>
              <a:gdLst/>
              <a:ahLst/>
              <a:cxnLst/>
              <a:rect l="l" t="t" r="r" b="b"/>
              <a:pathLst>
                <a:path w="267334" h="1508125">
                  <a:moveTo>
                    <a:pt x="267106" y="1507628"/>
                  </a:moveTo>
                  <a:lnTo>
                    <a:pt x="0" y="1507628"/>
                  </a:lnTo>
                  <a:lnTo>
                    <a:pt x="0" y="0"/>
                  </a:lnTo>
                  <a:lnTo>
                    <a:pt x="267106" y="0"/>
                  </a:lnTo>
                  <a:lnTo>
                    <a:pt x="267106" y="1507628"/>
                  </a:lnTo>
                  <a:close/>
                </a:path>
              </a:pathLst>
            </a:custGeom>
            <a:solidFill>
              <a:srgbClr val="000000"/>
            </a:solidFill>
          </p:spPr>
          <p:txBody>
            <a:bodyPr wrap="square" lIns="0" tIns="0" rIns="0" bIns="0" rtlCol="0"/>
            <a:lstStyle/>
            <a:p/>
          </p:txBody>
        </p:sp>
        <p:sp>
          <p:nvSpPr>
            <p:cNvPr id="100" name="object 100"/>
            <p:cNvSpPr/>
            <p:nvPr/>
          </p:nvSpPr>
          <p:spPr>
            <a:xfrm>
              <a:off x="8588652" y="2669277"/>
              <a:ext cx="267335" cy="1273810"/>
            </a:xfrm>
            <a:custGeom>
              <a:avLst/>
              <a:gdLst/>
              <a:ahLst/>
              <a:cxnLst/>
              <a:rect l="l" t="t" r="r" b="b"/>
              <a:pathLst>
                <a:path w="267334" h="1273810">
                  <a:moveTo>
                    <a:pt x="267106" y="1273305"/>
                  </a:moveTo>
                  <a:lnTo>
                    <a:pt x="0" y="1273305"/>
                  </a:lnTo>
                  <a:lnTo>
                    <a:pt x="0" y="0"/>
                  </a:lnTo>
                  <a:lnTo>
                    <a:pt x="267106" y="0"/>
                  </a:lnTo>
                  <a:lnTo>
                    <a:pt x="267106" y="1273305"/>
                  </a:lnTo>
                  <a:close/>
                </a:path>
              </a:pathLst>
            </a:custGeom>
            <a:solidFill>
              <a:srgbClr val="899397"/>
            </a:solidFill>
          </p:spPr>
          <p:txBody>
            <a:bodyPr wrap="square" lIns="0" tIns="0" rIns="0" bIns="0" rtlCol="0"/>
            <a:lstStyle/>
            <a:p/>
          </p:txBody>
        </p:sp>
        <p:sp>
          <p:nvSpPr>
            <p:cNvPr id="101" name="object 101"/>
            <p:cNvSpPr/>
            <p:nvPr/>
          </p:nvSpPr>
          <p:spPr>
            <a:xfrm>
              <a:off x="8588652" y="2669277"/>
              <a:ext cx="267335" cy="1273810"/>
            </a:xfrm>
            <a:custGeom>
              <a:avLst/>
              <a:gdLst/>
              <a:ahLst/>
              <a:cxnLst/>
              <a:rect l="l" t="t" r="r" b="b"/>
              <a:pathLst>
                <a:path w="267334" h="1273810">
                  <a:moveTo>
                    <a:pt x="0" y="0"/>
                  </a:moveTo>
                  <a:lnTo>
                    <a:pt x="267106" y="0"/>
                  </a:lnTo>
                  <a:lnTo>
                    <a:pt x="267106" y="1273305"/>
                  </a:lnTo>
                  <a:lnTo>
                    <a:pt x="0" y="1273305"/>
                  </a:lnTo>
                  <a:lnTo>
                    <a:pt x="0" y="0"/>
                  </a:lnTo>
                  <a:close/>
                </a:path>
              </a:pathLst>
            </a:custGeom>
            <a:ln w="3175">
              <a:solidFill>
                <a:srgbClr val="000000"/>
              </a:solidFill>
            </a:ln>
          </p:spPr>
          <p:txBody>
            <a:bodyPr wrap="square" lIns="0" tIns="0" rIns="0" bIns="0" rtlCol="0"/>
            <a:lstStyle/>
            <a:p/>
          </p:txBody>
        </p:sp>
        <p:sp>
          <p:nvSpPr>
            <p:cNvPr id="102" name="object 102"/>
            <p:cNvSpPr/>
            <p:nvPr/>
          </p:nvSpPr>
          <p:spPr>
            <a:xfrm>
              <a:off x="8588652" y="2669277"/>
              <a:ext cx="267335" cy="1273810"/>
            </a:xfrm>
            <a:custGeom>
              <a:avLst/>
              <a:gdLst/>
              <a:ahLst/>
              <a:cxnLst/>
              <a:rect l="l" t="t" r="r" b="b"/>
              <a:pathLst>
                <a:path w="267334" h="1273810">
                  <a:moveTo>
                    <a:pt x="267106" y="1273305"/>
                  </a:moveTo>
                  <a:lnTo>
                    <a:pt x="0" y="1273305"/>
                  </a:lnTo>
                  <a:lnTo>
                    <a:pt x="0" y="0"/>
                  </a:lnTo>
                  <a:lnTo>
                    <a:pt x="267106" y="0"/>
                  </a:lnTo>
                  <a:lnTo>
                    <a:pt x="267106" y="1273305"/>
                  </a:lnTo>
                  <a:close/>
                </a:path>
              </a:pathLst>
            </a:custGeom>
            <a:solidFill>
              <a:srgbClr val="000000"/>
            </a:solidFill>
          </p:spPr>
          <p:txBody>
            <a:bodyPr wrap="square" lIns="0" tIns="0" rIns="0" bIns="0" rtlCol="0"/>
            <a:lstStyle/>
            <a:p/>
          </p:txBody>
        </p:sp>
        <p:sp>
          <p:nvSpPr>
            <p:cNvPr id="103" name="object 103"/>
            <p:cNvSpPr/>
            <p:nvPr/>
          </p:nvSpPr>
          <p:spPr>
            <a:xfrm>
              <a:off x="8588652" y="2669277"/>
              <a:ext cx="267335" cy="1273810"/>
            </a:xfrm>
            <a:custGeom>
              <a:avLst/>
              <a:gdLst/>
              <a:ahLst/>
              <a:cxnLst/>
              <a:rect l="l" t="t" r="r" b="b"/>
              <a:pathLst>
                <a:path w="267334" h="1273810">
                  <a:moveTo>
                    <a:pt x="0" y="0"/>
                  </a:moveTo>
                  <a:lnTo>
                    <a:pt x="267106" y="0"/>
                  </a:lnTo>
                  <a:lnTo>
                    <a:pt x="267106" y="1273305"/>
                  </a:lnTo>
                  <a:lnTo>
                    <a:pt x="0" y="1273305"/>
                  </a:lnTo>
                  <a:lnTo>
                    <a:pt x="0" y="0"/>
                  </a:lnTo>
                  <a:close/>
                </a:path>
              </a:pathLst>
            </a:custGeom>
            <a:ln w="9525">
              <a:solidFill>
                <a:srgbClr val="000000"/>
              </a:solidFill>
            </a:ln>
          </p:spPr>
          <p:txBody>
            <a:bodyPr wrap="square" lIns="0" tIns="0" rIns="0" bIns="0" rtlCol="0"/>
            <a:lstStyle/>
            <a:p/>
          </p:txBody>
        </p:sp>
        <p:sp>
          <p:nvSpPr>
            <p:cNvPr id="104" name="object 104"/>
            <p:cNvSpPr/>
            <p:nvPr/>
          </p:nvSpPr>
          <p:spPr>
            <a:xfrm>
              <a:off x="8268124" y="3942582"/>
              <a:ext cx="267335" cy="1508125"/>
            </a:xfrm>
            <a:custGeom>
              <a:avLst/>
              <a:gdLst/>
              <a:ahLst/>
              <a:cxnLst/>
              <a:rect l="l" t="t" r="r" b="b"/>
              <a:pathLst>
                <a:path w="267334" h="1508125">
                  <a:moveTo>
                    <a:pt x="0" y="0"/>
                  </a:moveTo>
                  <a:lnTo>
                    <a:pt x="267106" y="0"/>
                  </a:lnTo>
                  <a:lnTo>
                    <a:pt x="267106" y="1507628"/>
                  </a:lnTo>
                  <a:lnTo>
                    <a:pt x="0" y="1507628"/>
                  </a:lnTo>
                  <a:lnTo>
                    <a:pt x="0" y="0"/>
                  </a:lnTo>
                  <a:close/>
                </a:path>
              </a:pathLst>
            </a:custGeom>
            <a:ln w="9525">
              <a:solidFill>
                <a:srgbClr val="353535"/>
              </a:solidFill>
            </a:ln>
          </p:spPr>
          <p:txBody>
            <a:bodyPr wrap="square" lIns="0" tIns="0" rIns="0" bIns="0" rtlCol="0"/>
            <a:lstStyle/>
            <a:p/>
          </p:txBody>
        </p:sp>
        <p:sp>
          <p:nvSpPr>
            <p:cNvPr id="105" name="object 105"/>
            <p:cNvSpPr/>
            <p:nvPr/>
          </p:nvSpPr>
          <p:spPr>
            <a:xfrm>
              <a:off x="8855759" y="3913351"/>
              <a:ext cx="267335" cy="29845"/>
            </a:xfrm>
            <a:custGeom>
              <a:avLst/>
              <a:gdLst/>
              <a:ahLst/>
              <a:cxnLst/>
              <a:rect l="l" t="t" r="r" b="b"/>
              <a:pathLst>
                <a:path w="267334" h="29845">
                  <a:moveTo>
                    <a:pt x="267106" y="29231"/>
                  </a:moveTo>
                  <a:lnTo>
                    <a:pt x="0" y="29231"/>
                  </a:lnTo>
                  <a:lnTo>
                    <a:pt x="0" y="0"/>
                  </a:lnTo>
                  <a:lnTo>
                    <a:pt x="267106" y="0"/>
                  </a:lnTo>
                  <a:lnTo>
                    <a:pt x="267106" y="29231"/>
                  </a:lnTo>
                  <a:close/>
                </a:path>
              </a:pathLst>
            </a:custGeom>
            <a:solidFill>
              <a:srgbClr val="EFEFF1"/>
            </a:solidFill>
          </p:spPr>
          <p:txBody>
            <a:bodyPr wrap="square" lIns="0" tIns="0" rIns="0" bIns="0" rtlCol="0"/>
            <a:lstStyle/>
            <a:p/>
          </p:txBody>
        </p:sp>
        <p:sp>
          <p:nvSpPr>
            <p:cNvPr id="106" name="object 106"/>
            <p:cNvSpPr/>
            <p:nvPr/>
          </p:nvSpPr>
          <p:spPr>
            <a:xfrm>
              <a:off x="8855759" y="3913351"/>
              <a:ext cx="267335" cy="29845"/>
            </a:xfrm>
            <a:custGeom>
              <a:avLst/>
              <a:gdLst/>
              <a:ahLst/>
              <a:cxnLst/>
              <a:rect l="l" t="t" r="r" b="b"/>
              <a:pathLst>
                <a:path w="267334" h="29845">
                  <a:moveTo>
                    <a:pt x="0" y="0"/>
                  </a:moveTo>
                  <a:lnTo>
                    <a:pt x="267106" y="0"/>
                  </a:lnTo>
                  <a:lnTo>
                    <a:pt x="267106" y="29231"/>
                  </a:lnTo>
                  <a:lnTo>
                    <a:pt x="0" y="29231"/>
                  </a:lnTo>
                  <a:lnTo>
                    <a:pt x="0" y="0"/>
                  </a:lnTo>
                  <a:close/>
                </a:path>
              </a:pathLst>
            </a:custGeom>
            <a:ln w="3175">
              <a:solidFill>
                <a:srgbClr val="000000"/>
              </a:solidFill>
            </a:ln>
          </p:spPr>
          <p:txBody>
            <a:bodyPr wrap="square" lIns="0" tIns="0" rIns="0" bIns="0" rtlCol="0"/>
            <a:lstStyle/>
            <a:p/>
          </p:txBody>
        </p:sp>
        <p:sp>
          <p:nvSpPr>
            <p:cNvPr id="107" name="object 107"/>
            <p:cNvSpPr/>
            <p:nvPr/>
          </p:nvSpPr>
          <p:spPr>
            <a:xfrm>
              <a:off x="8855759" y="3913351"/>
              <a:ext cx="267335" cy="29845"/>
            </a:xfrm>
            <a:custGeom>
              <a:avLst/>
              <a:gdLst/>
              <a:ahLst/>
              <a:cxnLst/>
              <a:rect l="l" t="t" r="r" b="b"/>
              <a:pathLst>
                <a:path w="267334" h="29845">
                  <a:moveTo>
                    <a:pt x="267106" y="29231"/>
                  </a:moveTo>
                  <a:lnTo>
                    <a:pt x="0" y="29231"/>
                  </a:lnTo>
                  <a:lnTo>
                    <a:pt x="0" y="0"/>
                  </a:lnTo>
                  <a:lnTo>
                    <a:pt x="267106" y="0"/>
                  </a:lnTo>
                  <a:lnTo>
                    <a:pt x="267106" y="29231"/>
                  </a:lnTo>
                  <a:close/>
                </a:path>
              </a:pathLst>
            </a:custGeom>
            <a:solidFill>
              <a:srgbClr val="000000"/>
            </a:solidFill>
          </p:spPr>
          <p:txBody>
            <a:bodyPr wrap="square" lIns="0" tIns="0" rIns="0" bIns="0" rtlCol="0"/>
            <a:lstStyle/>
            <a:p/>
          </p:txBody>
        </p:sp>
        <p:sp>
          <p:nvSpPr>
            <p:cNvPr id="108" name="object 108"/>
            <p:cNvSpPr/>
            <p:nvPr/>
          </p:nvSpPr>
          <p:spPr>
            <a:xfrm>
              <a:off x="9176287" y="3401086"/>
              <a:ext cx="267335" cy="541655"/>
            </a:xfrm>
            <a:custGeom>
              <a:avLst/>
              <a:gdLst/>
              <a:ahLst/>
              <a:cxnLst/>
              <a:rect l="l" t="t" r="r" b="b"/>
              <a:pathLst>
                <a:path w="267334" h="541654">
                  <a:moveTo>
                    <a:pt x="267106" y="541496"/>
                  </a:moveTo>
                  <a:lnTo>
                    <a:pt x="0" y="541496"/>
                  </a:lnTo>
                  <a:lnTo>
                    <a:pt x="0" y="0"/>
                  </a:lnTo>
                  <a:lnTo>
                    <a:pt x="267106" y="0"/>
                  </a:lnTo>
                  <a:lnTo>
                    <a:pt x="267106" y="541496"/>
                  </a:lnTo>
                  <a:close/>
                </a:path>
              </a:pathLst>
            </a:custGeom>
            <a:solidFill>
              <a:srgbClr val="899397"/>
            </a:solidFill>
          </p:spPr>
          <p:txBody>
            <a:bodyPr wrap="square" lIns="0" tIns="0" rIns="0" bIns="0" rtlCol="0"/>
            <a:lstStyle/>
            <a:p/>
          </p:txBody>
        </p:sp>
        <p:sp>
          <p:nvSpPr>
            <p:cNvPr id="109" name="object 109"/>
            <p:cNvSpPr/>
            <p:nvPr/>
          </p:nvSpPr>
          <p:spPr>
            <a:xfrm>
              <a:off x="9176287" y="3401086"/>
              <a:ext cx="267335" cy="541655"/>
            </a:xfrm>
            <a:custGeom>
              <a:avLst/>
              <a:gdLst/>
              <a:ahLst/>
              <a:cxnLst/>
              <a:rect l="l" t="t" r="r" b="b"/>
              <a:pathLst>
                <a:path w="267334" h="541654">
                  <a:moveTo>
                    <a:pt x="0" y="0"/>
                  </a:moveTo>
                  <a:lnTo>
                    <a:pt x="267106" y="0"/>
                  </a:lnTo>
                  <a:lnTo>
                    <a:pt x="267106" y="541496"/>
                  </a:lnTo>
                  <a:lnTo>
                    <a:pt x="0" y="541496"/>
                  </a:lnTo>
                  <a:lnTo>
                    <a:pt x="0" y="0"/>
                  </a:lnTo>
                  <a:close/>
                </a:path>
              </a:pathLst>
            </a:custGeom>
            <a:ln w="3175">
              <a:solidFill>
                <a:srgbClr val="000000"/>
              </a:solidFill>
            </a:ln>
          </p:spPr>
          <p:txBody>
            <a:bodyPr wrap="square" lIns="0" tIns="0" rIns="0" bIns="0" rtlCol="0"/>
            <a:lstStyle/>
            <a:p/>
          </p:txBody>
        </p:sp>
        <p:sp>
          <p:nvSpPr>
            <p:cNvPr id="110" name="object 110"/>
            <p:cNvSpPr/>
            <p:nvPr/>
          </p:nvSpPr>
          <p:spPr>
            <a:xfrm>
              <a:off x="9176287" y="3401086"/>
              <a:ext cx="267335" cy="541655"/>
            </a:xfrm>
            <a:custGeom>
              <a:avLst/>
              <a:gdLst/>
              <a:ahLst/>
              <a:cxnLst/>
              <a:rect l="l" t="t" r="r" b="b"/>
              <a:pathLst>
                <a:path w="267334" h="541654">
                  <a:moveTo>
                    <a:pt x="267106" y="541496"/>
                  </a:moveTo>
                  <a:lnTo>
                    <a:pt x="0" y="541496"/>
                  </a:lnTo>
                  <a:lnTo>
                    <a:pt x="0" y="0"/>
                  </a:lnTo>
                  <a:lnTo>
                    <a:pt x="267106" y="0"/>
                  </a:lnTo>
                  <a:lnTo>
                    <a:pt x="267106" y="541496"/>
                  </a:lnTo>
                  <a:close/>
                </a:path>
              </a:pathLst>
            </a:custGeom>
            <a:solidFill>
              <a:srgbClr val="000000"/>
            </a:solidFill>
          </p:spPr>
          <p:txBody>
            <a:bodyPr wrap="square" lIns="0" tIns="0" rIns="0" bIns="0" rtlCol="0"/>
            <a:lstStyle/>
            <a:p/>
          </p:txBody>
        </p:sp>
        <p:sp>
          <p:nvSpPr>
            <p:cNvPr id="111" name="object 111"/>
            <p:cNvSpPr/>
            <p:nvPr/>
          </p:nvSpPr>
          <p:spPr>
            <a:xfrm>
              <a:off x="9176287" y="3401086"/>
              <a:ext cx="267335" cy="541655"/>
            </a:xfrm>
            <a:custGeom>
              <a:avLst/>
              <a:gdLst/>
              <a:ahLst/>
              <a:cxnLst/>
              <a:rect l="l" t="t" r="r" b="b"/>
              <a:pathLst>
                <a:path w="267334" h="541654">
                  <a:moveTo>
                    <a:pt x="0" y="0"/>
                  </a:moveTo>
                  <a:lnTo>
                    <a:pt x="267106" y="0"/>
                  </a:lnTo>
                  <a:lnTo>
                    <a:pt x="267106" y="541496"/>
                  </a:lnTo>
                  <a:lnTo>
                    <a:pt x="0" y="541496"/>
                  </a:lnTo>
                  <a:lnTo>
                    <a:pt x="0" y="0"/>
                  </a:lnTo>
                  <a:close/>
                </a:path>
              </a:pathLst>
            </a:custGeom>
            <a:ln w="9525">
              <a:solidFill>
                <a:srgbClr val="000000"/>
              </a:solidFill>
            </a:ln>
          </p:spPr>
          <p:txBody>
            <a:bodyPr wrap="square" lIns="0" tIns="0" rIns="0" bIns="0" rtlCol="0"/>
            <a:lstStyle/>
            <a:p/>
          </p:txBody>
        </p:sp>
        <p:sp>
          <p:nvSpPr>
            <p:cNvPr id="112" name="object 112"/>
            <p:cNvSpPr/>
            <p:nvPr/>
          </p:nvSpPr>
          <p:spPr>
            <a:xfrm>
              <a:off x="8855759" y="3913351"/>
              <a:ext cx="267335" cy="29845"/>
            </a:xfrm>
            <a:custGeom>
              <a:avLst/>
              <a:gdLst/>
              <a:ahLst/>
              <a:cxnLst/>
              <a:rect l="l" t="t" r="r" b="b"/>
              <a:pathLst>
                <a:path w="267334" h="29845">
                  <a:moveTo>
                    <a:pt x="0" y="0"/>
                  </a:moveTo>
                  <a:lnTo>
                    <a:pt x="267106" y="0"/>
                  </a:lnTo>
                  <a:lnTo>
                    <a:pt x="267106" y="29231"/>
                  </a:lnTo>
                  <a:lnTo>
                    <a:pt x="0" y="29231"/>
                  </a:lnTo>
                  <a:lnTo>
                    <a:pt x="0" y="0"/>
                  </a:lnTo>
                  <a:close/>
                </a:path>
              </a:pathLst>
            </a:custGeom>
            <a:ln w="9525">
              <a:solidFill>
                <a:srgbClr val="353535"/>
              </a:solidFill>
            </a:ln>
          </p:spPr>
          <p:txBody>
            <a:bodyPr wrap="square" lIns="0" tIns="0" rIns="0" bIns="0" rtlCol="0"/>
            <a:lstStyle/>
            <a:p/>
          </p:txBody>
        </p:sp>
        <p:sp>
          <p:nvSpPr>
            <p:cNvPr id="113" name="object 113"/>
            <p:cNvSpPr/>
            <p:nvPr/>
          </p:nvSpPr>
          <p:spPr>
            <a:xfrm>
              <a:off x="9443394" y="3934344"/>
              <a:ext cx="267335" cy="8255"/>
            </a:xfrm>
            <a:custGeom>
              <a:avLst/>
              <a:gdLst/>
              <a:ahLst/>
              <a:cxnLst/>
              <a:rect l="l" t="t" r="r" b="b"/>
              <a:pathLst>
                <a:path w="267334" h="8254">
                  <a:moveTo>
                    <a:pt x="267106" y="8237"/>
                  </a:moveTo>
                  <a:lnTo>
                    <a:pt x="0" y="8237"/>
                  </a:lnTo>
                  <a:lnTo>
                    <a:pt x="0" y="0"/>
                  </a:lnTo>
                  <a:lnTo>
                    <a:pt x="267106" y="0"/>
                  </a:lnTo>
                  <a:lnTo>
                    <a:pt x="267106" y="8237"/>
                  </a:lnTo>
                  <a:close/>
                </a:path>
              </a:pathLst>
            </a:custGeom>
            <a:solidFill>
              <a:srgbClr val="EFEFF1"/>
            </a:solidFill>
          </p:spPr>
          <p:txBody>
            <a:bodyPr wrap="square" lIns="0" tIns="0" rIns="0" bIns="0" rtlCol="0"/>
            <a:lstStyle/>
            <a:p/>
          </p:txBody>
        </p:sp>
        <p:sp>
          <p:nvSpPr>
            <p:cNvPr id="114" name="object 114"/>
            <p:cNvSpPr/>
            <p:nvPr/>
          </p:nvSpPr>
          <p:spPr>
            <a:xfrm>
              <a:off x="9443394" y="3934344"/>
              <a:ext cx="267335" cy="8255"/>
            </a:xfrm>
            <a:custGeom>
              <a:avLst/>
              <a:gdLst/>
              <a:ahLst/>
              <a:cxnLst/>
              <a:rect l="l" t="t" r="r" b="b"/>
              <a:pathLst>
                <a:path w="267334" h="8254">
                  <a:moveTo>
                    <a:pt x="0" y="0"/>
                  </a:moveTo>
                  <a:lnTo>
                    <a:pt x="267106" y="0"/>
                  </a:lnTo>
                  <a:lnTo>
                    <a:pt x="267106" y="8237"/>
                  </a:lnTo>
                  <a:lnTo>
                    <a:pt x="0" y="8237"/>
                  </a:lnTo>
                  <a:lnTo>
                    <a:pt x="0" y="0"/>
                  </a:lnTo>
                  <a:close/>
                </a:path>
              </a:pathLst>
            </a:custGeom>
            <a:ln w="3175">
              <a:solidFill>
                <a:srgbClr val="000000"/>
              </a:solidFill>
            </a:ln>
          </p:spPr>
          <p:txBody>
            <a:bodyPr wrap="square" lIns="0" tIns="0" rIns="0" bIns="0" rtlCol="0"/>
            <a:lstStyle/>
            <a:p/>
          </p:txBody>
        </p:sp>
        <p:sp>
          <p:nvSpPr>
            <p:cNvPr id="115" name="object 115"/>
            <p:cNvSpPr/>
            <p:nvPr/>
          </p:nvSpPr>
          <p:spPr>
            <a:xfrm>
              <a:off x="9443394" y="3934344"/>
              <a:ext cx="267335" cy="8255"/>
            </a:xfrm>
            <a:custGeom>
              <a:avLst/>
              <a:gdLst/>
              <a:ahLst/>
              <a:cxnLst/>
              <a:rect l="l" t="t" r="r" b="b"/>
              <a:pathLst>
                <a:path w="267334" h="8254">
                  <a:moveTo>
                    <a:pt x="267106" y="8237"/>
                  </a:moveTo>
                  <a:lnTo>
                    <a:pt x="0" y="8237"/>
                  </a:lnTo>
                  <a:lnTo>
                    <a:pt x="0" y="0"/>
                  </a:lnTo>
                  <a:lnTo>
                    <a:pt x="267106" y="0"/>
                  </a:lnTo>
                  <a:lnTo>
                    <a:pt x="267106" y="8237"/>
                  </a:lnTo>
                  <a:close/>
                </a:path>
              </a:pathLst>
            </a:custGeom>
            <a:solidFill>
              <a:srgbClr val="000000"/>
            </a:solidFill>
          </p:spPr>
          <p:txBody>
            <a:bodyPr wrap="square" lIns="0" tIns="0" rIns="0" bIns="0" rtlCol="0"/>
            <a:lstStyle/>
            <a:p/>
          </p:txBody>
        </p:sp>
        <p:sp>
          <p:nvSpPr>
            <p:cNvPr id="116" name="object 116"/>
            <p:cNvSpPr/>
            <p:nvPr/>
          </p:nvSpPr>
          <p:spPr>
            <a:xfrm>
              <a:off x="9443394" y="3934344"/>
              <a:ext cx="267335" cy="8255"/>
            </a:xfrm>
            <a:custGeom>
              <a:avLst/>
              <a:gdLst/>
              <a:ahLst/>
              <a:cxnLst/>
              <a:rect l="l" t="t" r="r" b="b"/>
              <a:pathLst>
                <a:path w="267334" h="8254">
                  <a:moveTo>
                    <a:pt x="0" y="0"/>
                  </a:moveTo>
                  <a:lnTo>
                    <a:pt x="267106" y="0"/>
                  </a:lnTo>
                  <a:lnTo>
                    <a:pt x="267106" y="8237"/>
                  </a:lnTo>
                  <a:lnTo>
                    <a:pt x="0" y="8237"/>
                  </a:lnTo>
                  <a:lnTo>
                    <a:pt x="0" y="0"/>
                  </a:lnTo>
                  <a:close/>
                </a:path>
              </a:pathLst>
            </a:custGeom>
            <a:ln w="9525">
              <a:solidFill>
                <a:srgbClr val="353535"/>
              </a:solidFill>
            </a:ln>
          </p:spPr>
          <p:txBody>
            <a:bodyPr wrap="square" lIns="0" tIns="0" rIns="0" bIns="0" rtlCol="0"/>
            <a:lstStyle/>
            <a:p/>
          </p:txBody>
        </p:sp>
        <p:sp>
          <p:nvSpPr>
            <p:cNvPr id="117" name="object 117"/>
            <p:cNvSpPr/>
            <p:nvPr/>
          </p:nvSpPr>
          <p:spPr>
            <a:xfrm>
              <a:off x="6799035" y="3942582"/>
              <a:ext cx="2938780" cy="0"/>
            </a:xfrm>
            <a:custGeom>
              <a:avLst/>
              <a:gdLst/>
              <a:ahLst/>
              <a:cxnLst/>
              <a:rect l="l" t="t" r="r" b="b"/>
              <a:pathLst>
                <a:path w="2938779">
                  <a:moveTo>
                    <a:pt x="2938177" y="0"/>
                  </a:moveTo>
                  <a:lnTo>
                    <a:pt x="0" y="0"/>
                  </a:lnTo>
                </a:path>
              </a:pathLst>
            </a:custGeom>
            <a:solidFill>
              <a:srgbClr val="000000"/>
            </a:solidFill>
          </p:spPr>
          <p:txBody>
            <a:bodyPr wrap="square" lIns="0" tIns="0" rIns="0" bIns="0" rtlCol="0"/>
            <a:lstStyle/>
            <a:p/>
          </p:txBody>
        </p:sp>
        <p:sp>
          <p:nvSpPr>
            <p:cNvPr id="118" name="object 118"/>
            <p:cNvSpPr/>
            <p:nvPr/>
          </p:nvSpPr>
          <p:spPr>
            <a:xfrm>
              <a:off x="6799035" y="3942582"/>
              <a:ext cx="2938780" cy="0"/>
            </a:xfrm>
            <a:custGeom>
              <a:avLst/>
              <a:gdLst/>
              <a:ahLst/>
              <a:cxnLst/>
              <a:rect l="l" t="t" r="r" b="b"/>
              <a:pathLst>
                <a:path w="2938779">
                  <a:moveTo>
                    <a:pt x="0" y="0"/>
                  </a:moveTo>
                  <a:lnTo>
                    <a:pt x="2938177" y="0"/>
                  </a:lnTo>
                </a:path>
              </a:pathLst>
            </a:custGeom>
            <a:ln w="9525">
              <a:solidFill>
                <a:srgbClr val="ADB4B7"/>
              </a:solidFill>
            </a:ln>
          </p:spPr>
          <p:txBody>
            <a:bodyPr wrap="square" lIns="0" tIns="0" rIns="0" bIns="0" rtlCol="0"/>
            <a:lstStyle/>
            <a:p/>
          </p:txBody>
        </p:sp>
        <p:sp>
          <p:nvSpPr>
            <p:cNvPr id="119" name="object 119"/>
            <p:cNvSpPr/>
            <p:nvPr/>
          </p:nvSpPr>
          <p:spPr>
            <a:xfrm>
              <a:off x="6799035" y="1984233"/>
              <a:ext cx="0" cy="3917315"/>
            </a:xfrm>
            <a:custGeom>
              <a:avLst/>
              <a:gdLst/>
              <a:ahLst/>
              <a:cxnLst/>
              <a:rect l="l" t="t" r="r" b="b"/>
              <a:pathLst>
                <a:path h="3917315">
                  <a:moveTo>
                    <a:pt x="0" y="3916698"/>
                  </a:moveTo>
                  <a:lnTo>
                    <a:pt x="0" y="0"/>
                  </a:lnTo>
                </a:path>
              </a:pathLst>
            </a:custGeom>
            <a:solidFill>
              <a:srgbClr val="000000"/>
            </a:solidFill>
          </p:spPr>
          <p:txBody>
            <a:bodyPr wrap="square" lIns="0" tIns="0" rIns="0" bIns="0" rtlCol="0"/>
            <a:lstStyle/>
            <a:p/>
          </p:txBody>
        </p:sp>
        <p:sp>
          <p:nvSpPr>
            <p:cNvPr id="120" name="object 120"/>
            <p:cNvSpPr/>
            <p:nvPr/>
          </p:nvSpPr>
          <p:spPr>
            <a:xfrm>
              <a:off x="6799035" y="1984233"/>
              <a:ext cx="0" cy="3917315"/>
            </a:xfrm>
            <a:custGeom>
              <a:avLst/>
              <a:gdLst/>
              <a:ahLst/>
              <a:cxnLst/>
              <a:rect l="l" t="t" r="r" b="b"/>
              <a:pathLst>
                <a:path h="3917315">
                  <a:moveTo>
                    <a:pt x="0" y="0"/>
                  </a:moveTo>
                  <a:lnTo>
                    <a:pt x="0" y="3916698"/>
                  </a:lnTo>
                </a:path>
              </a:pathLst>
            </a:custGeom>
            <a:ln w="12700">
              <a:solidFill>
                <a:srgbClr val="ADB4B7"/>
              </a:solidFill>
            </a:ln>
          </p:spPr>
          <p:txBody>
            <a:bodyPr wrap="square" lIns="0" tIns="0" rIns="0" bIns="0" rtlCol="0"/>
            <a:lstStyle/>
            <a:p/>
          </p:txBody>
        </p:sp>
        <p:sp>
          <p:nvSpPr>
            <p:cNvPr id="121" name="object 121"/>
            <p:cNvSpPr/>
            <p:nvPr/>
          </p:nvSpPr>
          <p:spPr>
            <a:xfrm>
              <a:off x="6759030" y="59009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22" name="object 122"/>
            <p:cNvSpPr/>
            <p:nvPr/>
          </p:nvSpPr>
          <p:spPr>
            <a:xfrm>
              <a:off x="6759030" y="59009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23" name="object 123"/>
            <p:cNvSpPr/>
            <p:nvPr/>
          </p:nvSpPr>
          <p:spPr>
            <a:xfrm>
              <a:off x="6759030" y="5248149"/>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24" name="object 124"/>
            <p:cNvSpPr/>
            <p:nvPr/>
          </p:nvSpPr>
          <p:spPr>
            <a:xfrm>
              <a:off x="6759030" y="5248149"/>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25" name="object 125"/>
            <p:cNvSpPr/>
            <p:nvPr/>
          </p:nvSpPr>
          <p:spPr>
            <a:xfrm>
              <a:off x="6759030" y="4595366"/>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26" name="object 126"/>
            <p:cNvSpPr/>
            <p:nvPr/>
          </p:nvSpPr>
          <p:spPr>
            <a:xfrm>
              <a:off x="6759030" y="4595366"/>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27" name="object 127"/>
            <p:cNvSpPr/>
            <p:nvPr/>
          </p:nvSpPr>
          <p:spPr>
            <a:xfrm>
              <a:off x="6759030" y="394258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28" name="object 128"/>
            <p:cNvSpPr/>
            <p:nvPr/>
          </p:nvSpPr>
          <p:spPr>
            <a:xfrm>
              <a:off x="6759030" y="394258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29" name="object 129"/>
            <p:cNvSpPr/>
            <p:nvPr/>
          </p:nvSpPr>
          <p:spPr>
            <a:xfrm>
              <a:off x="6759030" y="3289799"/>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30" name="object 130"/>
            <p:cNvSpPr/>
            <p:nvPr/>
          </p:nvSpPr>
          <p:spPr>
            <a:xfrm>
              <a:off x="6759030" y="3289799"/>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31" name="object 131"/>
            <p:cNvSpPr/>
            <p:nvPr/>
          </p:nvSpPr>
          <p:spPr>
            <a:xfrm>
              <a:off x="6759030" y="2637016"/>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32" name="object 132"/>
            <p:cNvSpPr/>
            <p:nvPr/>
          </p:nvSpPr>
          <p:spPr>
            <a:xfrm>
              <a:off x="6759030" y="2637016"/>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133" name="object 133"/>
            <p:cNvSpPr/>
            <p:nvPr/>
          </p:nvSpPr>
          <p:spPr>
            <a:xfrm>
              <a:off x="6759030" y="19842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134" name="object 134"/>
            <p:cNvSpPr/>
            <p:nvPr/>
          </p:nvSpPr>
          <p:spPr>
            <a:xfrm>
              <a:off x="6759030" y="19842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grpSp>
      <p:sp>
        <p:nvSpPr>
          <p:cNvPr id="135" name="object 135"/>
          <p:cNvSpPr txBox="1"/>
          <p:nvPr/>
        </p:nvSpPr>
        <p:spPr>
          <a:xfrm>
            <a:off x="7528088" y="3990784"/>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2017</a:t>
            </a:r>
            <a:endParaRPr sz="1050">
              <a:latin typeface="Arial Unicode MS" panose="020B0604020202020204" charset="-122"/>
              <a:cs typeface="Arial Unicode MS" panose="020B0604020202020204" charset="-122"/>
            </a:endParaRPr>
          </a:p>
        </p:txBody>
      </p:sp>
      <p:sp>
        <p:nvSpPr>
          <p:cNvPr id="136" name="object 136"/>
          <p:cNvSpPr txBox="1"/>
          <p:nvPr/>
        </p:nvSpPr>
        <p:spPr>
          <a:xfrm>
            <a:off x="8115724" y="3990784"/>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2018</a:t>
            </a:r>
            <a:endParaRPr sz="1050">
              <a:latin typeface="Arial Unicode MS" panose="020B0604020202020204" charset="-122"/>
              <a:cs typeface="Arial Unicode MS" panose="020B0604020202020204" charset="-122"/>
            </a:endParaRPr>
          </a:p>
        </p:txBody>
      </p:sp>
      <p:sp>
        <p:nvSpPr>
          <p:cNvPr id="137" name="object 137"/>
          <p:cNvSpPr txBox="1"/>
          <p:nvPr/>
        </p:nvSpPr>
        <p:spPr>
          <a:xfrm>
            <a:off x="6619875" y="3840924"/>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138" name="object 138"/>
          <p:cNvSpPr txBox="1"/>
          <p:nvPr/>
        </p:nvSpPr>
        <p:spPr>
          <a:xfrm>
            <a:off x="6480175" y="3188141"/>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500</a:t>
            </a:r>
            <a:endParaRPr sz="1050">
              <a:latin typeface="Arial Unicode MS" panose="020B0604020202020204" charset="-122"/>
              <a:cs typeface="Arial Unicode MS" panose="020B0604020202020204" charset="-122"/>
            </a:endParaRPr>
          </a:p>
        </p:txBody>
      </p:sp>
      <p:sp>
        <p:nvSpPr>
          <p:cNvPr id="139" name="object 139"/>
          <p:cNvSpPr txBox="1"/>
          <p:nvPr/>
        </p:nvSpPr>
        <p:spPr>
          <a:xfrm>
            <a:off x="6383337" y="2535358"/>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1,000</a:t>
            </a:r>
            <a:endParaRPr sz="1050">
              <a:latin typeface="Arial Unicode MS" panose="020B0604020202020204" charset="-122"/>
              <a:cs typeface="Arial Unicode MS" panose="020B0604020202020204" charset="-122"/>
            </a:endParaRPr>
          </a:p>
        </p:txBody>
      </p:sp>
      <p:sp>
        <p:nvSpPr>
          <p:cNvPr id="140" name="object 140"/>
          <p:cNvSpPr txBox="1"/>
          <p:nvPr/>
        </p:nvSpPr>
        <p:spPr>
          <a:xfrm>
            <a:off x="6383337" y="1882575"/>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1,500</a:t>
            </a:r>
            <a:endParaRPr sz="1050">
              <a:latin typeface="Arial Unicode MS" panose="020B0604020202020204" charset="-122"/>
              <a:cs typeface="Arial Unicode MS" panose="020B0604020202020204" charset="-122"/>
            </a:endParaRPr>
          </a:p>
        </p:txBody>
      </p:sp>
      <p:sp>
        <p:nvSpPr>
          <p:cNvPr id="141" name="object 141"/>
          <p:cNvSpPr txBox="1"/>
          <p:nvPr/>
        </p:nvSpPr>
        <p:spPr>
          <a:xfrm>
            <a:off x="6399212" y="4493707"/>
            <a:ext cx="31369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0000"/>
                </a:solidFill>
                <a:latin typeface="Arial Unicode MS" panose="020B0604020202020204" charset="-122"/>
                <a:cs typeface="Arial Unicode MS" panose="020B0604020202020204" charset="-122"/>
              </a:rPr>
              <a:t>(500)</a:t>
            </a:r>
            <a:endParaRPr sz="1050">
              <a:latin typeface="Arial Unicode MS" panose="020B0604020202020204" charset="-122"/>
              <a:cs typeface="Arial Unicode MS" panose="020B0604020202020204" charset="-122"/>
            </a:endParaRPr>
          </a:p>
        </p:txBody>
      </p:sp>
      <p:sp>
        <p:nvSpPr>
          <p:cNvPr id="142" name="object 142"/>
          <p:cNvSpPr txBox="1"/>
          <p:nvPr/>
        </p:nvSpPr>
        <p:spPr>
          <a:xfrm>
            <a:off x="6302375" y="5146490"/>
            <a:ext cx="41275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0000"/>
                </a:solidFill>
                <a:latin typeface="Arial Unicode MS" panose="020B0604020202020204" charset="-122"/>
                <a:cs typeface="Arial Unicode MS" panose="020B0604020202020204" charset="-122"/>
              </a:rPr>
              <a:t>(1,000)</a:t>
            </a:r>
            <a:endParaRPr sz="1050">
              <a:latin typeface="Arial Unicode MS" panose="020B0604020202020204" charset="-122"/>
              <a:cs typeface="Arial Unicode MS" panose="020B0604020202020204" charset="-122"/>
            </a:endParaRPr>
          </a:p>
        </p:txBody>
      </p:sp>
      <p:sp>
        <p:nvSpPr>
          <p:cNvPr id="143" name="object 143"/>
          <p:cNvSpPr txBox="1"/>
          <p:nvPr/>
        </p:nvSpPr>
        <p:spPr>
          <a:xfrm>
            <a:off x="6302375" y="5799273"/>
            <a:ext cx="41275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FF0000"/>
                </a:solidFill>
                <a:latin typeface="Arial Unicode MS" panose="020B0604020202020204" charset="-122"/>
                <a:cs typeface="Arial Unicode MS" panose="020B0604020202020204" charset="-122"/>
              </a:rPr>
              <a:t>(1,500)</a:t>
            </a:r>
            <a:endParaRPr sz="1050">
              <a:latin typeface="Arial Unicode MS" panose="020B0604020202020204" charset="-122"/>
              <a:cs typeface="Arial Unicode MS" panose="020B0604020202020204" charset="-122"/>
            </a:endParaRPr>
          </a:p>
        </p:txBody>
      </p:sp>
      <p:sp>
        <p:nvSpPr>
          <p:cNvPr id="144" name="object 144"/>
          <p:cNvSpPr txBox="1"/>
          <p:nvPr/>
        </p:nvSpPr>
        <p:spPr>
          <a:xfrm>
            <a:off x="6797375" y="3741864"/>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129.9</a:t>
            </a:r>
            <a:endParaRPr sz="1050">
              <a:latin typeface="Arial Unicode MS" panose="020B0604020202020204" charset="-122"/>
              <a:cs typeface="Arial Unicode MS" panose="020B0604020202020204" charset="-122"/>
            </a:endParaRPr>
          </a:p>
        </p:txBody>
      </p:sp>
      <p:sp>
        <p:nvSpPr>
          <p:cNvPr id="145" name="object 145"/>
          <p:cNvSpPr txBox="1"/>
          <p:nvPr/>
        </p:nvSpPr>
        <p:spPr>
          <a:xfrm>
            <a:off x="7385010" y="3619448"/>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339.3</a:t>
            </a:r>
            <a:endParaRPr sz="1050">
              <a:latin typeface="Arial Unicode MS" panose="020B0604020202020204" charset="-122"/>
              <a:cs typeface="Arial Unicode MS" panose="020B0604020202020204" charset="-122"/>
            </a:endParaRPr>
          </a:p>
        </p:txBody>
      </p:sp>
      <p:sp>
        <p:nvSpPr>
          <p:cNvPr id="146" name="object 146"/>
          <p:cNvSpPr txBox="1"/>
          <p:nvPr/>
        </p:nvSpPr>
        <p:spPr>
          <a:xfrm>
            <a:off x="7972645" y="3415133"/>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652.3</a:t>
            </a:r>
            <a:endParaRPr sz="1050">
              <a:latin typeface="Arial Unicode MS" panose="020B0604020202020204" charset="-122"/>
              <a:cs typeface="Arial Unicode MS" panose="020B0604020202020204" charset="-122"/>
            </a:endParaRPr>
          </a:p>
        </p:txBody>
      </p:sp>
      <p:sp>
        <p:nvSpPr>
          <p:cNvPr id="147" name="object 147"/>
          <p:cNvSpPr txBox="1"/>
          <p:nvPr/>
        </p:nvSpPr>
        <p:spPr>
          <a:xfrm>
            <a:off x="8560281" y="3204271"/>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975.3</a:t>
            </a:r>
            <a:endParaRPr sz="1050">
              <a:latin typeface="Arial Unicode MS" panose="020B0604020202020204" charset="-122"/>
              <a:cs typeface="Arial Unicode MS" panose="020B0604020202020204" charset="-122"/>
            </a:endParaRPr>
          </a:p>
        </p:txBody>
      </p:sp>
      <p:sp>
        <p:nvSpPr>
          <p:cNvPr id="148" name="object 148"/>
          <p:cNvSpPr txBox="1"/>
          <p:nvPr/>
        </p:nvSpPr>
        <p:spPr>
          <a:xfrm>
            <a:off x="9147916" y="3570176"/>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latin typeface="Arial Unicode MS" panose="020B0604020202020204" charset="-122"/>
                <a:cs typeface="Arial Unicode MS" panose="020B0604020202020204" charset="-122"/>
              </a:rPr>
              <a:t>414.8</a:t>
            </a:r>
            <a:endParaRPr sz="1050">
              <a:latin typeface="Arial Unicode MS" panose="020B0604020202020204" charset="-122"/>
              <a:cs typeface="Arial Unicode MS" panose="020B0604020202020204" charset="-122"/>
            </a:endParaRPr>
          </a:p>
        </p:txBody>
      </p:sp>
      <p:sp>
        <p:nvSpPr>
          <p:cNvPr id="149" name="object 149"/>
          <p:cNvSpPr txBox="1"/>
          <p:nvPr/>
        </p:nvSpPr>
        <p:spPr>
          <a:xfrm>
            <a:off x="6940453" y="3990784"/>
            <a:ext cx="476250" cy="305435"/>
          </a:xfrm>
          <a:prstGeom prst="rect">
            <a:avLst/>
          </a:prstGeom>
        </p:spPr>
        <p:txBody>
          <a:bodyPr vert="horz" wrap="square" lIns="0" tIns="12700" rIns="0" bIns="0" rtlCol="0">
            <a:spAutoFit/>
          </a:bodyPr>
          <a:lstStyle/>
          <a:p>
            <a:pPr marL="12700">
              <a:lnSpc>
                <a:spcPts val="1100"/>
              </a:lnSpc>
              <a:spcBef>
                <a:spcPts val="100"/>
              </a:spcBef>
            </a:pPr>
            <a:r>
              <a:rPr sz="1050" spc="-40" dirty="0">
                <a:solidFill>
                  <a:srgbClr val="353535"/>
                </a:solidFill>
                <a:latin typeface="Arial Unicode MS" panose="020B0604020202020204" charset="-122"/>
                <a:cs typeface="Arial Unicode MS" panose="020B0604020202020204" charset="-122"/>
              </a:rPr>
              <a:t>2016</a:t>
            </a:r>
            <a:endParaRPr sz="1050">
              <a:latin typeface="Arial Unicode MS" panose="020B0604020202020204" charset="-122"/>
              <a:cs typeface="Arial Unicode MS" panose="020B0604020202020204" charset="-122"/>
            </a:endParaRPr>
          </a:p>
          <a:p>
            <a:pPr marL="145415">
              <a:lnSpc>
                <a:spcPts val="1100"/>
              </a:lnSpc>
            </a:pPr>
            <a:r>
              <a:rPr sz="1050" spc="-45" dirty="0">
                <a:solidFill>
                  <a:srgbClr val="353535"/>
                </a:solidFill>
                <a:latin typeface="Arial Unicode MS" panose="020B0604020202020204" charset="-122"/>
                <a:cs typeface="Arial Unicode MS" panose="020B0604020202020204" charset="-122"/>
              </a:rPr>
              <a:t>(57.9)</a:t>
            </a:r>
            <a:endParaRPr sz="1050">
              <a:latin typeface="Arial Unicode MS" panose="020B0604020202020204" charset="-122"/>
              <a:cs typeface="Arial Unicode MS" panose="020B0604020202020204" charset="-122"/>
            </a:endParaRPr>
          </a:p>
        </p:txBody>
      </p:sp>
      <p:sp>
        <p:nvSpPr>
          <p:cNvPr id="150" name="object 150"/>
          <p:cNvSpPr txBox="1"/>
          <p:nvPr/>
        </p:nvSpPr>
        <p:spPr>
          <a:xfrm>
            <a:off x="7623274" y="4198902"/>
            <a:ext cx="41275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(189.2)</a:t>
            </a:r>
            <a:endParaRPr sz="1050">
              <a:latin typeface="Arial Unicode MS" panose="020B0604020202020204" charset="-122"/>
              <a:cs typeface="Arial Unicode MS" panose="020B0604020202020204" charset="-122"/>
            </a:endParaRPr>
          </a:p>
        </p:txBody>
      </p:sp>
      <p:sp>
        <p:nvSpPr>
          <p:cNvPr id="151" name="object 151"/>
          <p:cNvSpPr txBox="1"/>
          <p:nvPr/>
        </p:nvSpPr>
        <p:spPr>
          <a:xfrm>
            <a:off x="8150852" y="4594738"/>
            <a:ext cx="5124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(1,154.8)</a:t>
            </a:r>
            <a:endParaRPr sz="1050">
              <a:latin typeface="Arial Unicode MS" panose="020B0604020202020204" charset="-122"/>
              <a:cs typeface="Arial Unicode MS" panose="020B0604020202020204" charset="-122"/>
            </a:endParaRPr>
          </a:p>
        </p:txBody>
      </p:sp>
      <p:sp>
        <p:nvSpPr>
          <p:cNvPr id="152" name="object 152"/>
          <p:cNvSpPr txBox="1"/>
          <p:nvPr/>
        </p:nvSpPr>
        <p:spPr>
          <a:xfrm>
            <a:off x="8703359" y="3652964"/>
            <a:ext cx="977265" cy="523240"/>
          </a:xfrm>
          <a:prstGeom prst="rect">
            <a:avLst/>
          </a:prstGeom>
        </p:spPr>
        <p:txBody>
          <a:bodyPr vert="horz" wrap="square" lIns="0" tIns="101600" rIns="0" bIns="0" rtlCol="0">
            <a:spAutoFit/>
          </a:bodyPr>
          <a:lstStyle/>
          <a:p>
            <a:pPr marR="5080" algn="r">
              <a:lnSpc>
                <a:spcPct val="100000"/>
              </a:lnSpc>
              <a:spcBef>
                <a:spcPts val="800"/>
              </a:spcBef>
              <a:tabLst>
                <a:tab pos="625475" algn="l"/>
              </a:tabLst>
            </a:pPr>
            <a:r>
              <a:rPr sz="1050" spc="-45" dirty="0">
                <a:solidFill>
                  <a:srgbClr val="353535"/>
                </a:solidFill>
                <a:latin typeface="Arial Unicode MS" panose="020B0604020202020204" charset="-122"/>
                <a:cs typeface="Arial Unicode MS" panose="020B0604020202020204" charset="-122"/>
              </a:rPr>
              <a:t>22.4	</a:t>
            </a:r>
            <a:r>
              <a:rPr sz="1050" spc="-50" dirty="0">
                <a:solidFill>
                  <a:srgbClr val="353535"/>
                </a:solidFill>
                <a:latin typeface="Arial Unicode MS" panose="020B0604020202020204" charset="-122"/>
                <a:cs typeface="Arial Unicode MS" panose="020B0604020202020204" charset="-122"/>
              </a:rPr>
              <a:t>6.3</a:t>
            </a:r>
            <a:endParaRPr sz="1050">
              <a:latin typeface="Arial Unicode MS" panose="020B0604020202020204" charset="-122"/>
              <a:cs typeface="Arial Unicode MS" panose="020B0604020202020204" charset="-122"/>
            </a:endParaRPr>
          </a:p>
          <a:p>
            <a:pPr marR="5080" algn="r">
              <a:lnSpc>
                <a:spcPct val="100000"/>
              </a:lnSpc>
              <a:spcBef>
                <a:spcPts val="700"/>
              </a:spcBef>
              <a:tabLst>
                <a:tab pos="508000" algn="l"/>
              </a:tabLst>
            </a:pPr>
            <a:r>
              <a:rPr sz="1050" spc="-35" dirty="0">
                <a:solidFill>
                  <a:srgbClr val="353535"/>
                </a:solidFill>
                <a:latin typeface="Arial Unicode MS" panose="020B0604020202020204" charset="-122"/>
                <a:cs typeface="Arial Unicode MS" panose="020B0604020202020204" charset="-122"/>
              </a:rPr>
              <a:t>2019	</a:t>
            </a:r>
            <a:r>
              <a:rPr sz="1050" spc="-40" dirty="0">
                <a:solidFill>
                  <a:srgbClr val="353535"/>
                </a:solidFill>
                <a:latin typeface="Arial Unicode MS" panose="020B0604020202020204" charset="-122"/>
                <a:cs typeface="Arial Unicode MS" panose="020B0604020202020204" charset="-122"/>
              </a:rPr>
              <a:t>2020H1</a:t>
            </a:r>
            <a:endParaRPr sz="1050">
              <a:latin typeface="Arial Unicode MS" panose="020B0604020202020204" charset="-122"/>
              <a:cs typeface="Arial Unicode MS" panose="020B0604020202020204" charset="-122"/>
            </a:endParaRPr>
          </a:p>
        </p:txBody>
      </p:sp>
      <p:sp>
        <p:nvSpPr>
          <p:cNvPr id="153" name="object 153"/>
          <p:cNvSpPr txBox="1"/>
          <p:nvPr/>
        </p:nvSpPr>
        <p:spPr>
          <a:xfrm>
            <a:off x="7518767" y="6097583"/>
            <a:ext cx="42545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总营收</a:t>
            </a:r>
            <a:endParaRPr sz="1050">
              <a:latin typeface="Arial Unicode MS" panose="020B0604020202020204" charset="-122"/>
              <a:cs typeface="Arial Unicode MS" panose="020B0604020202020204" charset="-122"/>
            </a:endParaRPr>
          </a:p>
        </p:txBody>
      </p:sp>
      <p:grpSp>
        <p:nvGrpSpPr>
          <p:cNvPr id="154" name="object 154"/>
          <p:cNvGrpSpPr/>
          <p:nvPr/>
        </p:nvGrpSpPr>
        <p:grpSpPr>
          <a:xfrm>
            <a:off x="7418691" y="6158474"/>
            <a:ext cx="81915" cy="81915"/>
            <a:chOff x="7418691" y="6158474"/>
            <a:chExt cx="81915" cy="81915"/>
          </a:xfrm>
        </p:grpSpPr>
        <p:sp>
          <p:nvSpPr>
            <p:cNvPr id="155" name="object 155"/>
            <p:cNvSpPr/>
            <p:nvPr/>
          </p:nvSpPr>
          <p:spPr>
            <a:xfrm>
              <a:off x="7423453" y="6163237"/>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sp>
          <p:nvSpPr>
            <p:cNvPr id="156" name="object 156"/>
            <p:cNvSpPr/>
            <p:nvPr/>
          </p:nvSpPr>
          <p:spPr>
            <a:xfrm>
              <a:off x="7423453" y="6163237"/>
              <a:ext cx="72390" cy="72390"/>
            </a:xfrm>
            <a:custGeom>
              <a:avLst/>
              <a:gdLst/>
              <a:ahLst/>
              <a:cxnLst/>
              <a:rect l="l" t="t" r="r" b="b"/>
              <a:pathLst>
                <a:path w="72390" h="72389">
                  <a:moveTo>
                    <a:pt x="72008" y="72008"/>
                  </a:moveTo>
                  <a:lnTo>
                    <a:pt x="0" y="72008"/>
                  </a:lnTo>
                  <a:lnTo>
                    <a:pt x="0" y="0"/>
                  </a:lnTo>
                  <a:lnTo>
                    <a:pt x="72008" y="0"/>
                  </a:lnTo>
                  <a:lnTo>
                    <a:pt x="72008" y="72008"/>
                  </a:lnTo>
                  <a:close/>
                </a:path>
              </a:pathLst>
            </a:custGeom>
            <a:solidFill>
              <a:srgbClr val="899397"/>
            </a:solidFill>
          </p:spPr>
          <p:txBody>
            <a:bodyPr wrap="square" lIns="0" tIns="0" rIns="0" bIns="0" rtlCol="0"/>
            <a:lstStyle/>
            <a:p/>
          </p:txBody>
        </p:sp>
        <p:sp>
          <p:nvSpPr>
            <p:cNvPr id="157" name="object 157"/>
            <p:cNvSpPr/>
            <p:nvPr/>
          </p:nvSpPr>
          <p:spPr>
            <a:xfrm>
              <a:off x="7423453" y="6163237"/>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000000"/>
              </a:solidFill>
            </a:ln>
          </p:spPr>
          <p:txBody>
            <a:bodyPr wrap="square" lIns="0" tIns="0" rIns="0" bIns="0" rtlCol="0"/>
            <a:lstStyle/>
            <a:p/>
          </p:txBody>
        </p:sp>
      </p:grpSp>
      <p:sp>
        <p:nvSpPr>
          <p:cNvPr id="158" name="object 158"/>
          <p:cNvSpPr txBox="1"/>
          <p:nvPr/>
        </p:nvSpPr>
        <p:spPr>
          <a:xfrm>
            <a:off x="8467045" y="6097583"/>
            <a:ext cx="69215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归母净利润</a:t>
            </a:r>
            <a:endParaRPr sz="1050">
              <a:latin typeface="Arial Unicode MS" panose="020B0604020202020204" charset="-122"/>
              <a:cs typeface="Arial Unicode MS" panose="020B0604020202020204" charset="-122"/>
            </a:endParaRPr>
          </a:p>
        </p:txBody>
      </p:sp>
      <p:grpSp>
        <p:nvGrpSpPr>
          <p:cNvPr id="159" name="object 159"/>
          <p:cNvGrpSpPr/>
          <p:nvPr/>
        </p:nvGrpSpPr>
        <p:grpSpPr>
          <a:xfrm>
            <a:off x="8366969" y="6158474"/>
            <a:ext cx="81915" cy="81915"/>
            <a:chOff x="8366969" y="6158474"/>
            <a:chExt cx="81915" cy="81915"/>
          </a:xfrm>
        </p:grpSpPr>
        <p:sp>
          <p:nvSpPr>
            <p:cNvPr id="160" name="object 160"/>
            <p:cNvSpPr/>
            <p:nvPr/>
          </p:nvSpPr>
          <p:spPr>
            <a:xfrm>
              <a:off x="8371732" y="6163237"/>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353535"/>
              </a:solidFill>
            </a:ln>
          </p:spPr>
          <p:txBody>
            <a:bodyPr wrap="square" lIns="0" tIns="0" rIns="0" bIns="0" rtlCol="0"/>
            <a:lstStyle/>
            <a:p/>
          </p:txBody>
        </p:sp>
        <p:sp>
          <p:nvSpPr>
            <p:cNvPr id="161" name="object 161"/>
            <p:cNvSpPr/>
            <p:nvPr/>
          </p:nvSpPr>
          <p:spPr>
            <a:xfrm>
              <a:off x="8371732" y="6163237"/>
              <a:ext cx="72390" cy="72390"/>
            </a:xfrm>
            <a:custGeom>
              <a:avLst/>
              <a:gdLst/>
              <a:ahLst/>
              <a:cxnLst/>
              <a:rect l="l" t="t" r="r" b="b"/>
              <a:pathLst>
                <a:path w="72390" h="72389">
                  <a:moveTo>
                    <a:pt x="72008" y="72008"/>
                  </a:moveTo>
                  <a:lnTo>
                    <a:pt x="0" y="72008"/>
                  </a:lnTo>
                  <a:lnTo>
                    <a:pt x="0" y="0"/>
                  </a:lnTo>
                  <a:lnTo>
                    <a:pt x="72008" y="0"/>
                  </a:lnTo>
                  <a:lnTo>
                    <a:pt x="72008" y="72008"/>
                  </a:lnTo>
                  <a:close/>
                </a:path>
              </a:pathLst>
            </a:custGeom>
            <a:solidFill>
              <a:srgbClr val="EFEFF1"/>
            </a:solidFill>
          </p:spPr>
          <p:txBody>
            <a:bodyPr wrap="square" lIns="0" tIns="0" rIns="0" bIns="0" rtlCol="0"/>
            <a:lstStyle/>
            <a:p/>
          </p:txBody>
        </p:sp>
        <p:sp>
          <p:nvSpPr>
            <p:cNvPr id="162" name="object 162"/>
            <p:cNvSpPr/>
            <p:nvPr/>
          </p:nvSpPr>
          <p:spPr>
            <a:xfrm>
              <a:off x="8371732" y="6163237"/>
              <a:ext cx="72390" cy="72390"/>
            </a:xfrm>
            <a:custGeom>
              <a:avLst/>
              <a:gdLst/>
              <a:ahLst/>
              <a:cxnLst/>
              <a:rect l="l" t="t" r="r" b="b"/>
              <a:pathLst>
                <a:path w="72390" h="72389">
                  <a:moveTo>
                    <a:pt x="0" y="0"/>
                  </a:moveTo>
                  <a:lnTo>
                    <a:pt x="72008" y="0"/>
                  </a:lnTo>
                  <a:lnTo>
                    <a:pt x="72008" y="72008"/>
                  </a:lnTo>
                  <a:lnTo>
                    <a:pt x="0" y="72008"/>
                  </a:lnTo>
                  <a:lnTo>
                    <a:pt x="0" y="0"/>
                  </a:lnTo>
                  <a:close/>
                </a:path>
              </a:pathLst>
            </a:custGeom>
            <a:ln w="9525">
              <a:solidFill>
                <a:srgbClr val="353535"/>
              </a:solidFill>
            </a:ln>
          </p:spPr>
          <p:txBody>
            <a:bodyPr wrap="square" lIns="0" tIns="0" rIns="0" bIns="0" rtlCol="0"/>
            <a:lstStyle/>
            <a:p/>
          </p:txBody>
        </p:sp>
      </p:grpSp>
      <p:sp>
        <p:nvSpPr>
          <p:cNvPr id="163" name="object 163"/>
          <p:cNvSpPr txBox="1"/>
          <p:nvPr/>
        </p:nvSpPr>
        <p:spPr>
          <a:xfrm>
            <a:off x="335778" y="6406035"/>
            <a:ext cx="2530475"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a:t>
            </a:r>
            <a:r>
              <a:rPr sz="1100" spc="-35" dirty="0">
                <a:latin typeface="Arial Unicode MS" panose="020B0604020202020204" charset="-122"/>
                <a:cs typeface="Arial Unicode MS" panose="020B0604020202020204" charset="-122"/>
              </a:rPr>
              <a:t>：Choice</a:t>
            </a:r>
            <a:r>
              <a:rPr sz="1100" dirty="0">
                <a:latin typeface="Arial Unicode MS" panose="020B0604020202020204" charset="-122"/>
                <a:cs typeface="Arial Unicode MS" panose="020B0604020202020204" charset="-122"/>
              </a:rPr>
              <a:t>数据，头豹研究院编辑整理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64" name="object 164"/>
          <p:cNvSpPr txBox="1">
            <a:spLocks noGrp="1"/>
          </p:cNvSpPr>
          <p:nvPr>
            <p:ph type="sldNum" sz="quarter" idx="7"/>
          </p:nvPr>
        </p:nvSpPr>
        <p:spPr>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dirty="0"/>
            </a:fld>
            <a:endParaRPr dirty="0"/>
          </a:p>
        </p:txBody>
      </p:sp>
      <p:sp>
        <p:nvSpPr>
          <p:cNvPr id="165" name="object 165"/>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66" name="object 166"/>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5"/>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312740" y="69472"/>
            <a:ext cx="4848225" cy="391160"/>
          </a:xfrm>
          <a:prstGeom prst="rect">
            <a:avLst/>
          </a:prstGeom>
        </p:spPr>
        <p:txBody>
          <a:bodyPr vert="horz" wrap="square" lIns="0" tIns="12700" rIns="0" bIns="0" rtlCol="0">
            <a:spAutoFit/>
          </a:bodyPr>
          <a:lstStyle/>
          <a:p>
            <a:pPr marL="12700">
              <a:lnSpc>
                <a:spcPct val="100000"/>
              </a:lnSpc>
              <a:spcBef>
                <a:spcPts val="100"/>
              </a:spcBef>
            </a:pPr>
            <a:r>
              <a:rPr dirty="0"/>
              <a:t>美团财务分析</a:t>
            </a:r>
            <a:r>
              <a:rPr spc="-195" dirty="0"/>
              <a:t>——偿债能力</a:t>
            </a:r>
            <a:r>
              <a:rPr spc="-215" dirty="0"/>
              <a:t>&amp;费用率</a:t>
            </a:r>
            <a:endParaRPr spc="-215" dirty="0"/>
          </a:p>
        </p:txBody>
      </p:sp>
      <p:sp>
        <p:nvSpPr>
          <p:cNvPr id="3" name="object 3"/>
          <p:cNvSpPr/>
          <p:nvPr/>
        </p:nvSpPr>
        <p:spPr>
          <a:xfrm>
            <a:off x="3898927" y="1808162"/>
            <a:ext cx="1953895" cy="4476750"/>
          </a:xfrm>
          <a:custGeom>
            <a:avLst/>
            <a:gdLst/>
            <a:ahLst/>
            <a:cxnLst/>
            <a:rect l="l" t="t" r="r" b="b"/>
            <a:pathLst>
              <a:path w="1953895" h="4476750">
                <a:moveTo>
                  <a:pt x="1953524" y="4476308"/>
                </a:moveTo>
                <a:lnTo>
                  <a:pt x="0" y="4476308"/>
                </a:lnTo>
                <a:lnTo>
                  <a:pt x="0" y="0"/>
                </a:lnTo>
                <a:lnTo>
                  <a:pt x="1953524" y="0"/>
                </a:lnTo>
                <a:lnTo>
                  <a:pt x="1953524" y="4476308"/>
                </a:lnTo>
                <a:close/>
              </a:path>
            </a:pathLst>
          </a:custGeom>
          <a:solidFill>
            <a:srgbClr val="EFEFF1"/>
          </a:solidFill>
        </p:spPr>
        <p:txBody>
          <a:bodyPr wrap="square" lIns="0" tIns="0" rIns="0" bIns="0" rtlCol="0"/>
          <a:lstStyle/>
          <a:p/>
        </p:txBody>
      </p:sp>
      <p:sp>
        <p:nvSpPr>
          <p:cNvPr id="4" name="object 4"/>
          <p:cNvSpPr txBox="1"/>
          <p:nvPr/>
        </p:nvSpPr>
        <p:spPr>
          <a:xfrm>
            <a:off x="3952902" y="2551639"/>
            <a:ext cx="1609725" cy="208279"/>
          </a:xfrm>
          <a:prstGeom prst="rect">
            <a:avLst/>
          </a:prstGeom>
        </p:spPr>
        <p:txBody>
          <a:bodyPr vert="horz" wrap="square" lIns="0" tIns="12700" rIns="0" bIns="0" rtlCol="0">
            <a:spAutoFit/>
          </a:bodyPr>
          <a:lstStyle/>
          <a:p>
            <a:pPr marL="225425" indent="-212725">
              <a:lnSpc>
                <a:spcPct val="100000"/>
              </a:lnSpc>
              <a:spcBef>
                <a:spcPts val="100"/>
              </a:spcBef>
              <a:buSzPct val="92000"/>
              <a:buFont typeface="Wingdings" panose="05000000000000000000"/>
              <a:buChar char=""/>
              <a:tabLst>
                <a:tab pos="225425" algn="l"/>
              </a:tabLst>
            </a:pPr>
            <a:r>
              <a:rPr sz="1200" b="1" dirty="0">
                <a:solidFill>
                  <a:srgbClr val="970201"/>
                </a:solidFill>
                <a:latin typeface="Microsoft YaHei"/>
                <a:cs typeface="Microsoft YaHei"/>
              </a:rPr>
              <a:t>美团偿债能力良好：</a:t>
            </a:r>
            <a:endParaRPr sz="1200">
              <a:latin typeface="Microsoft YaHei"/>
              <a:cs typeface="Microsoft YaHei"/>
            </a:endParaRPr>
          </a:p>
        </p:txBody>
      </p:sp>
      <p:sp>
        <p:nvSpPr>
          <p:cNvPr id="5" name="object 5"/>
          <p:cNvSpPr txBox="1"/>
          <p:nvPr/>
        </p:nvSpPr>
        <p:spPr>
          <a:xfrm>
            <a:off x="3952902" y="2829007"/>
            <a:ext cx="1938655" cy="208279"/>
          </a:xfrm>
          <a:prstGeom prst="rect">
            <a:avLst/>
          </a:prstGeom>
        </p:spPr>
        <p:txBody>
          <a:bodyPr vert="horz" wrap="square" lIns="0" tIns="12700" rIns="0" bIns="0" rtlCol="0">
            <a:spAutoFit/>
          </a:bodyPr>
          <a:lstStyle/>
          <a:p>
            <a:pPr marL="12700">
              <a:lnSpc>
                <a:spcPct val="100000"/>
              </a:lnSpc>
              <a:spcBef>
                <a:spcPts val="100"/>
              </a:spcBef>
            </a:pPr>
            <a:r>
              <a:rPr sz="1200" b="1" dirty="0">
                <a:latin typeface="Microsoft YaHei"/>
                <a:cs typeface="Microsoft YaHei"/>
              </a:rPr>
              <a:t>（</a:t>
            </a:r>
            <a:r>
              <a:rPr sz="1200" b="1" spc="-80" dirty="0">
                <a:latin typeface="Microsoft YaHei"/>
                <a:cs typeface="Microsoft YaHei"/>
              </a:rPr>
              <a:t>1</a:t>
            </a:r>
            <a:r>
              <a:rPr sz="1200" b="1" dirty="0">
                <a:latin typeface="Microsoft YaHei"/>
                <a:cs typeface="Microsoft YaHei"/>
              </a:rPr>
              <a:t>）流动比率与速动比率：</a:t>
            </a:r>
            <a:endParaRPr sz="1200">
              <a:latin typeface="Microsoft YaHei"/>
              <a:cs typeface="Microsoft YaHei"/>
            </a:endParaRPr>
          </a:p>
        </p:txBody>
      </p:sp>
      <p:sp>
        <p:nvSpPr>
          <p:cNvPr id="6" name="object 6"/>
          <p:cNvSpPr/>
          <p:nvPr/>
        </p:nvSpPr>
        <p:spPr>
          <a:xfrm>
            <a:off x="335359" y="1521919"/>
            <a:ext cx="5508625" cy="0"/>
          </a:xfrm>
          <a:custGeom>
            <a:avLst/>
            <a:gdLst/>
            <a:ahLst/>
            <a:cxnLst/>
            <a:rect l="l" t="t" r="r" b="b"/>
            <a:pathLst>
              <a:path w="5508625">
                <a:moveTo>
                  <a:pt x="0" y="0"/>
                </a:moveTo>
                <a:lnTo>
                  <a:pt x="5508000" y="0"/>
                </a:lnTo>
              </a:path>
            </a:pathLst>
          </a:custGeom>
          <a:ln w="19050">
            <a:solidFill>
              <a:srgbClr val="333333"/>
            </a:solidFill>
          </a:ln>
        </p:spPr>
        <p:txBody>
          <a:bodyPr wrap="square" lIns="0" tIns="0" rIns="0" bIns="0" rtlCol="0"/>
          <a:lstStyle/>
          <a:p/>
        </p:txBody>
      </p:sp>
      <p:sp>
        <p:nvSpPr>
          <p:cNvPr id="7" name="object 7"/>
          <p:cNvSpPr/>
          <p:nvPr/>
        </p:nvSpPr>
        <p:spPr>
          <a:xfrm>
            <a:off x="6354961" y="1521919"/>
            <a:ext cx="5508625" cy="0"/>
          </a:xfrm>
          <a:custGeom>
            <a:avLst/>
            <a:gdLst/>
            <a:ahLst/>
            <a:cxnLst/>
            <a:rect l="l" t="t" r="r" b="b"/>
            <a:pathLst>
              <a:path w="5508625">
                <a:moveTo>
                  <a:pt x="0" y="0"/>
                </a:moveTo>
                <a:lnTo>
                  <a:pt x="5507999" y="0"/>
                </a:lnTo>
              </a:path>
            </a:pathLst>
          </a:custGeom>
          <a:ln w="19050">
            <a:solidFill>
              <a:srgbClr val="333333"/>
            </a:solidFill>
          </a:ln>
        </p:spPr>
        <p:txBody>
          <a:bodyPr wrap="square" lIns="0" tIns="0" rIns="0" bIns="0" rtlCol="0"/>
          <a:lstStyle/>
          <a:p/>
        </p:txBody>
      </p:sp>
      <p:sp>
        <p:nvSpPr>
          <p:cNvPr id="8" name="object 8"/>
          <p:cNvSpPr/>
          <p:nvPr/>
        </p:nvSpPr>
        <p:spPr>
          <a:xfrm>
            <a:off x="9906041" y="1808161"/>
            <a:ext cx="1953895" cy="4476750"/>
          </a:xfrm>
          <a:custGeom>
            <a:avLst/>
            <a:gdLst/>
            <a:ahLst/>
            <a:cxnLst/>
            <a:rect l="l" t="t" r="r" b="b"/>
            <a:pathLst>
              <a:path w="1953895" h="4476750">
                <a:moveTo>
                  <a:pt x="1953524" y="4476309"/>
                </a:moveTo>
                <a:lnTo>
                  <a:pt x="0" y="4476309"/>
                </a:lnTo>
                <a:lnTo>
                  <a:pt x="0" y="0"/>
                </a:lnTo>
                <a:lnTo>
                  <a:pt x="1953524" y="0"/>
                </a:lnTo>
                <a:lnTo>
                  <a:pt x="1953524" y="4476309"/>
                </a:lnTo>
                <a:close/>
              </a:path>
            </a:pathLst>
          </a:custGeom>
          <a:solidFill>
            <a:srgbClr val="EFEFF1"/>
          </a:solidFill>
        </p:spPr>
        <p:txBody>
          <a:bodyPr wrap="square" lIns="0" tIns="0" rIns="0" bIns="0" rtlCol="0"/>
          <a:lstStyle/>
          <a:p/>
        </p:txBody>
      </p:sp>
      <p:sp>
        <p:nvSpPr>
          <p:cNvPr id="9" name="object 9"/>
          <p:cNvSpPr txBox="1"/>
          <p:nvPr/>
        </p:nvSpPr>
        <p:spPr>
          <a:xfrm>
            <a:off x="9960016" y="3231343"/>
            <a:ext cx="1953895" cy="208279"/>
          </a:xfrm>
          <a:prstGeom prst="rect">
            <a:avLst/>
          </a:prstGeom>
        </p:spPr>
        <p:txBody>
          <a:bodyPr vert="horz" wrap="square" lIns="0" tIns="12700" rIns="0" bIns="0" rtlCol="0">
            <a:spAutoFit/>
          </a:bodyPr>
          <a:lstStyle/>
          <a:p>
            <a:pPr marL="264160" indent="-252095">
              <a:lnSpc>
                <a:spcPct val="100000"/>
              </a:lnSpc>
              <a:spcBef>
                <a:spcPts val="100"/>
              </a:spcBef>
              <a:buSzPct val="92000"/>
              <a:buFont typeface="Wingdings" panose="05000000000000000000"/>
              <a:buChar char=""/>
              <a:tabLst>
                <a:tab pos="264795" algn="l"/>
              </a:tabLst>
            </a:pPr>
            <a:r>
              <a:rPr sz="1200" b="1" dirty="0">
                <a:solidFill>
                  <a:srgbClr val="970201"/>
                </a:solidFill>
                <a:latin typeface="Microsoft YaHei"/>
                <a:cs typeface="Microsoft YaHei"/>
              </a:rPr>
              <a:t>美团各项费用率总体呈下</a:t>
            </a:r>
            <a:endParaRPr sz="1200">
              <a:latin typeface="Microsoft YaHei"/>
              <a:cs typeface="Microsoft YaHei"/>
            </a:endParaRPr>
          </a:p>
        </p:txBody>
      </p:sp>
      <p:sp>
        <p:nvSpPr>
          <p:cNvPr id="10" name="object 10"/>
          <p:cNvSpPr txBox="1"/>
          <p:nvPr/>
        </p:nvSpPr>
        <p:spPr>
          <a:xfrm>
            <a:off x="10131466" y="3432511"/>
            <a:ext cx="6350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970201"/>
                </a:solidFill>
                <a:latin typeface="Microsoft YaHei"/>
                <a:cs typeface="Microsoft YaHei"/>
              </a:rPr>
              <a:t>行趋势：</a:t>
            </a:r>
            <a:endParaRPr sz="1200">
              <a:latin typeface="Microsoft YaHei"/>
              <a:cs typeface="Microsoft YaHei"/>
            </a:endParaRPr>
          </a:p>
        </p:txBody>
      </p:sp>
      <p:sp>
        <p:nvSpPr>
          <p:cNvPr id="11" name="object 11"/>
          <p:cNvSpPr txBox="1"/>
          <p:nvPr/>
        </p:nvSpPr>
        <p:spPr>
          <a:xfrm>
            <a:off x="10131466" y="3633678"/>
            <a:ext cx="18542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panose="020B0604020202020204" charset="-122"/>
                <a:cs typeface="Arial Unicode MS" panose="020B0604020202020204" charset="-122"/>
              </a:rPr>
              <a:t>近五年，美团销售费用率、</a:t>
            </a:r>
            <a:endParaRPr sz="1200">
              <a:latin typeface="Arial Unicode MS" panose="020B0604020202020204" charset="-122"/>
              <a:cs typeface="Arial Unicode MS" panose="020B0604020202020204" charset="-122"/>
            </a:endParaRPr>
          </a:p>
        </p:txBody>
      </p:sp>
      <p:sp>
        <p:nvSpPr>
          <p:cNvPr id="12" name="object 12"/>
          <p:cNvSpPr txBox="1"/>
          <p:nvPr/>
        </p:nvSpPr>
        <p:spPr>
          <a:xfrm>
            <a:off x="10131466" y="3816559"/>
            <a:ext cx="1701800" cy="1031240"/>
          </a:xfrm>
          <a:prstGeom prst="rect">
            <a:avLst/>
          </a:prstGeom>
        </p:spPr>
        <p:txBody>
          <a:bodyPr vert="horz" wrap="square" lIns="0" tIns="12700" rIns="0" bIns="0" rtlCol="0">
            <a:spAutoFit/>
          </a:bodyPr>
          <a:lstStyle/>
          <a:p>
            <a:pPr marL="12700" marR="5080" algn="just">
              <a:lnSpc>
                <a:spcPct val="110000"/>
              </a:lnSpc>
              <a:spcBef>
                <a:spcPts val="100"/>
              </a:spcBef>
            </a:pPr>
            <a:r>
              <a:rPr sz="1200" dirty="0">
                <a:latin typeface="Arial Unicode MS" panose="020B0604020202020204" charset="-122"/>
                <a:cs typeface="Arial Unicode MS" panose="020B0604020202020204" charset="-122"/>
              </a:rPr>
              <a:t>研发费用率、管理费用率 处于下降趋势，主要原因 在于尽管这三项开支逐年 增加，但其增长速度远低 于总销售收入的增长速度</a:t>
            </a:r>
            <a:endParaRPr sz="1200">
              <a:latin typeface="Arial Unicode MS" panose="020B0604020202020204" charset="-122"/>
              <a:cs typeface="Arial Unicode MS" panose="020B0604020202020204" charset="-122"/>
            </a:endParaRPr>
          </a:p>
        </p:txBody>
      </p:sp>
      <p:grpSp>
        <p:nvGrpSpPr>
          <p:cNvPr id="13" name="object 13"/>
          <p:cNvGrpSpPr/>
          <p:nvPr/>
        </p:nvGrpSpPr>
        <p:grpSpPr>
          <a:xfrm>
            <a:off x="564516" y="1977883"/>
            <a:ext cx="2957195" cy="3510915"/>
            <a:chOff x="564516" y="1977883"/>
            <a:chExt cx="2957195" cy="3510915"/>
          </a:xfrm>
        </p:grpSpPr>
        <p:sp>
          <p:nvSpPr>
            <p:cNvPr id="14" name="object 14"/>
            <p:cNvSpPr/>
            <p:nvPr/>
          </p:nvSpPr>
          <p:spPr>
            <a:xfrm>
              <a:off x="662059" y="3278345"/>
              <a:ext cx="230504" cy="2204085"/>
            </a:xfrm>
            <a:custGeom>
              <a:avLst/>
              <a:gdLst/>
              <a:ahLst/>
              <a:cxnLst/>
              <a:rect l="l" t="t" r="r" b="b"/>
              <a:pathLst>
                <a:path w="230505" h="2204085">
                  <a:moveTo>
                    <a:pt x="230147" y="2203486"/>
                  </a:moveTo>
                  <a:lnTo>
                    <a:pt x="0" y="2203486"/>
                  </a:lnTo>
                  <a:lnTo>
                    <a:pt x="0" y="0"/>
                  </a:lnTo>
                  <a:lnTo>
                    <a:pt x="230147" y="0"/>
                  </a:lnTo>
                  <a:lnTo>
                    <a:pt x="230147" y="2203486"/>
                  </a:lnTo>
                  <a:close/>
                </a:path>
              </a:pathLst>
            </a:custGeom>
            <a:solidFill>
              <a:srgbClr val="899397"/>
            </a:solidFill>
          </p:spPr>
          <p:txBody>
            <a:bodyPr wrap="square" lIns="0" tIns="0" rIns="0" bIns="0" rtlCol="0"/>
            <a:lstStyle/>
            <a:p/>
          </p:txBody>
        </p:sp>
        <p:sp>
          <p:nvSpPr>
            <p:cNvPr id="15" name="object 15"/>
            <p:cNvSpPr/>
            <p:nvPr/>
          </p:nvSpPr>
          <p:spPr>
            <a:xfrm>
              <a:off x="662059" y="3278345"/>
              <a:ext cx="230504" cy="2204085"/>
            </a:xfrm>
            <a:custGeom>
              <a:avLst/>
              <a:gdLst/>
              <a:ahLst/>
              <a:cxnLst/>
              <a:rect l="l" t="t" r="r" b="b"/>
              <a:pathLst>
                <a:path w="230505" h="2204085">
                  <a:moveTo>
                    <a:pt x="0" y="0"/>
                  </a:moveTo>
                  <a:lnTo>
                    <a:pt x="230147" y="0"/>
                  </a:lnTo>
                  <a:lnTo>
                    <a:pt x="230147" y="2203486"/>
                  </a:lnTo>
                  <a:lnTo>
                    <a:pt x="0" y="2203486"/>
                  </a:lnTo>
                  <a:lnTo>
                    <a:pt x="0" y="0"/>
                  </a:lnTo>
                  <a:close/>
                </a:path>
              </a:pathLst>
            </a:custGeom>
            <a:ln w="3175">
              <a:solidFill>
                <a:srgbClr val="000000"/>
              </a:solidFill>
            </a:ln>
          </p:spPr>
          <p:txBody>
            <a:bodyPr wrap="square" lIns="0" tIns="0" rIns="0" bIns="0" rtlCol="0"/>
            <a:lstStyle/>
            <a:p/>
          </p:txBody>
        </p:sp>
        <p:sp>
          <p:nvSpPr>
            <p:cNvPr id="16" name="object 16"/>
            <p:cNvSpPr/>
            <p:nvPr/>
          </p:nvSpPr>
          <p:spPr>
            <a:xfrm>
              <a:off x="662059" y="3278345"/>
              <a:ext cx="230504" cy="2204085"/>
            </a:xfrm>
            <a:custGeom>
              <a:avLst/>
              <a:gdLst/>
              <a:ahLst/>
              <a:cxnLst/>
              <a:rect l="l" t="t" r="r" b="b"/>
              <a:pathLst>
                <a:path w="230505" h="2204085">
                  <a:moveTo>
                    <a:pt x="230147" y="2203486"/>
                  </a:moveTo>
                  <a:lnTo>
                    <a:pt x="0" y="2203486"/>
                  </a:lnTo>
                  <a:lnTo>
                    <a:pt x="0" y="0"/>
                  </a:lnTo>
                  <a:lnTo>
                    <a:pt x="230147" y="0"/>
                  </a:lnTo>
                  <a:lnTo>
                    <a:pt x="230147" y="2203486"/>
                  </a:lnTo>
                  <a:close/>
                </a:path>
              </a:pathLst>
            </a:custGeom>
            <a:solidFill>
              <a:srgbClr val="000000"/>
            </a:solidFill>
          </p:spPr>
          <p:txBody>
            <a:bodyPr wrap="square" lIns="0" tIns="0" rIns="0" bIns="0" rtlCol="0"/>
            <a:lstStyle/>
            <a:p/>
          </p:txBody>
        </p:sp>
        <p:sp>
          <p:nvSpPr>
            <p:cNvPr id="17" name="object 17"/>
            <p:cNvSpPr/>
            <p:nvPr/>
          </p:nvSpPr>
          <p:spPr>
            <a:xfrm>
              <a:off x="662059" y="3278345"/>
              <a:ext cx="230504" cy="2204085"/>
            </a:xfrm>
            <a:custGeom>
              <a:avLst/>
              <a:gdLst/>
              <a:ahLst/>
              <a:cxnLst/>
              <a:rect l="l" t="t" r="r" b="b"/>
              <a:pathLst>
                <a:path w="230505" h="2204085">
                  <a:moveTo>
                    <a:pt x="0" y="0"/>
                  </a:moveTo>
                  <a:lnTo>
                    <a:pt x="230147" y="0"/>
                  </a:lnTo>
                  <a:lnTo>
                    <a:pt x="230147" y="2203486"/>
                  </a:lnTo>
                  <a:lnTo>
                    <a:pt x="0" y="2203486"/>
                  </a:lnTo>
                  <a:lnTo>
                    <a:pt x="0" y="0"/>
                  </a:lnTo>
                  <a:close/>
                </a:path>
              </a:pathLst>
            </a:custGeom>
            <a:ln w="9525">
              <a:solidFill>
                <a:srgbClr val="000000"/>
              </a:solidFill>
            </a:ln>
          </p:spPr>
          <p:txBody>
            <a:bodyPr wrap="square" lIns="0" tIns="0" rIns="0" bIns="0" rtlCol="0"/>
            <a:lstStyle/>
            <a:p/>
          </p:txBody>
        </p:sp>
        <p:sp>
          <p:nvSpPr>
            <p:cNvPr id="18" name="object 18"/>
            <p:cNvSpPr/>
            <p:nvPr/>
          </p:nvSpPr>
          <p:spPr>
            <a:xfrm>
              <a:off x="892206" y="3371614"/>
              <a:ext cx="230504" cy="2110740"/>
            </a:xfrm>
            <a:custGeom>
              <a:avLst/>
              <a:gdLst/>
              <a:ahLst/>
              <a:cxnLst/>
              <a:rect l="l" t="t" r="r" b="b"/>
              <a:pathLst>
                <a:path w="230505" h="2110740">
                  <a:moveTo>
                    <a:pt x="230147" y="2110217"/>
                  </a:moveTo>
                  <a:lnTo>
                    <a:pt x="0" y="2110217"/>
                  </a:lnTo>
                  <a:lnTo>
                    <a:pt x="0" y="0"/>
                  </a:lnTo>
                  <a:lnTo>
                    <a:pt x="230147" y="0"/>
                  </a:lnTo>
                  <a:lnTo>
                    <a:pt x="230147" y="2110217"/>
                  </a:lnTo>
                  <a:close/>
                </a:path>
              </a:pathLst>
            </a:custGeom>
            <a:solidFill>
              <a:srgbClr val="EFEFF1"/>
            </a:solidFill>
          </p:spPr>
          <p:txBody>
            <a:bodyPr wrap="square" lIns="0" tIns="0" rIns="0" bIns="0" rtlCol="0"/>
            <a:lstStyle/>
            <a:p/>
          </p:txBody>
        </p:sp>
        <p:sp>
          <p:nvSpPr>
            <p:cNvPr id="19" name="object 19"/>
            <p:cNvSpPr/>
            <p:nvPr/>
          </p:nvSpPr>
          <p:spPr>
            <a:xfrm>
              <a:off x="892206" y="3371614"/>
              <a:ext cx="230504" cy="2110740"/>
            </a:xfrm>
            <a:custGeom>
              <a:avLst/>
              <a:gdLst/>
              <a:ahLst/>
              <a:cxnLst/>
              <a:rect l="l" t="t" r="r" b="b"/>
              <a:pathLst>
                <a:path w="230505" h="2110740">
                  <a:moveTo>
                    <a:pt x="0" y="0"/>
                  </a:moveTo>
                  <a:lnTo>
                    <a:pt x="230147" y="0"/>
                  </a:lnTo>
                  <a:lnTo>
                    <a:pt x="230147" y="2110217"/>
                  </a:lnTo>
                  <a:lnTo>
                    <a:pt x="0" y="2110217"/>
                  </a:lnTo>
                  <a:lnTo>
                    <a:pt x="0" y="0"/>
                  </a:lnTo>
                  <a:close/>
                </a:path>
              </a:pathLst>
            </a:custGeom>
            <a:ln w="3175">
              <a:solidFill>
                <a:srgbClr val="000000"/>
              </a:solidFill>
            </a:ln>
          </p:spPr>
          <p:txBody>
            <a:bodyPr wrap="square" lIns="0" tIns="0" rIns="0" bIns="0" rtlCol="0"/>
            <a:lstStyle/>
            <a:p/>
          </p:txBody>
        </p:sp>
        <p:sp>
          <p:nvSpPr>
            <p:cNvPr id="20" name="object 20"/>
            <p:cNvSpPr/>
            <p:nvPr/>
          </p:nvSpPr>
          <p:spPr>
            <a:xfrm>
              <a:off x="892206" y="3371614"/>
              <a:ext cx="230504" cy="2110740"/>
            </a:xfrm>
            <a:custGeom>
              <a:avLst/>
              <a:gdLst/>
              <a:ahLst/>
              <a:cxnLst/>
              <a:rect l="l" t="t" r="r" b="b"/>
              <a:pathLst>
                <a:path w="230505" h="2110740">
                  <a:moveTo>
                    <a:pt x="230147" y="2110217"/>
                  </a:moveTo>
                  <a:lnTo>
                    <a:pt x="0" y="2110217"/>
                  </a:lnTo>
                  <a:lnTo>
                    <a:pt x="0" y="0"/>
                  </a:lnTo>
                  <a:lnTo>
                    <a:pt x="230147" y="0"/>
                  </a:lnTo>
                  <a:lnTo>
                    <a:pt x="230147" y="2110217"/>
                  </a:lnTo>
                  <a:close/>
                </a:path>
              </a:pathLst>
            </a:custGeom>
            <a:solidFill>
              <a:srgbClr val="000000"/>
            </a:solidFill>
          </p:spPr>
          <p:txBody>
            <a:bodyPr wrap="square" lIns="0" tIns="0" rIns="0" bIns="0" rtlCol="0"/>
            <a:lstStyle/>
            <a:p/>
          </p:txBody>
        </p:sp>
        <p:sp>
          <p:nvSpPr>
            <p:cNvPr id="21" name="object 21"/>
            <p:cNvSpPr/>
            <p:nvPr/>
          </p:nvSpPr>
          <p:spPr>
            <a:xfrm>
              <a:off x="892206" y="3371614"/>
              <a:ext cx="230504" cy="2110740"/>
            </a:xfrm>
            <a:custGeom>
              <a:avLst/>
              <a:gdLst/>
              <a:ahLst/>
              <a:cxnLst/>
              <a:rect l="l" t="t" r="r" b="b"/>
              <a:pathLst>
                <a:path w="230505" h="2110740">
                  <a:moveTo>
                    <a:pt x="0" y="0"/>
                  </a:moveTo>
                  <a:lnTo>
                    <a:pt x="230147" y="0"/>
                  </a:lnTo>
                  <a:lnTo>
                    <a:pt x="230147" y="2110217"/>
                  </a:lnTo>
                  <a:lnTo>
                    <a:pt x="0" y="2110217"/>
                  </a:lnTo>
                  <a:lnTo>
                    <a:pt x="0" y="0"/>
                  </a:lnTo>
                  <a:close/>
                </a:path>
              </a:pathLst>
            </a:custGeom>
            <a:ln w="9525">
              <a:solidFill>
                <a:srgbClr val="353535"/>
              </a:solidFill>
            </a:ln>
          </p:spPr>
          <p:txBody>
            <a:bodyPr wrap="square" lIns="0" tIns="0" rIns="0" bIns="0" rtlCol="0"/>
            <a:lstStyle/>
            <a:p/>
          </p:txBody>
        </p:sp>
        <p:sp>
          <p:nvSpPr>
            <p:cNvPr id="22" name="object 22"/>
            <p:cNvSpPr/>
            <p:nvPr/>
          </p:nvSpPr>
          <p:spPr>
            <a:xfrm>
              <a:off x="1237429" y="2392286"/>
              <a:ext cx="230504" cy="3089910"/>
            </a:xfrm>
            <a:custGeom>
              <a:avLst/>
              <a:gdLst/>
              <a:ahLst/>
              <a:cxnLst/>
              <a:rect l="l" t="t" r="r" b="b"/>
              <a:pathLst>
                <a:path w="230505" h="3089910">
                  <a:moveTo>
                    <a:pt x="230147" y="3089545"/>
                  </a:moveTo>
                  <a:lnTo>
                    <a:pt x="0" y="3089545"/>
                  </a:lnTo>
                  <a:lnTo>
                    <a:pt x="0" y="0"/>
                  </a:lnTo>
                  <a:lnTo>
                    <a:pt x="230147" y="0"/>
                  </a:lnTo>
                  <a:lnTo>
                    <a:pt x="230147" y="3089545"/>
                  </a:lnTo>
                  <a:close/>
                </a:path>
              </a:pathLst>
            </a:custGeom>
            <a:solidFill>
              <a:srgbClr val="899397"/>
            </a:solidFill>
          </p:spPr>
          <p:txBody>
            <a:bodyPr wrap="square" lIns="0" tIns="0" rIns="0" bIns="0" rtlCol="0"/>
            <a:lstStyle/>
            <a:p/>
          </p:txBody>
        </p:sp>
        <p:sp>
          <p:nvSpPr>
            <p:cNvPr id="23" name="object 23"/>
            <p:cNvSpPr/>
            <p:nvPr/>
          </p:nvSpPr>
          <p:spPr>
            <a:xfrm>
              <a:off x="1237429" y="2392286"/>
              <a:ext cx="230504" cy="3089910"/>
            </a:xfrm>
            <a:custGeom>
              <a:avLst/>
              <a:gdLst/>
              <a:ahLst/>
              <a:cxnLst/>
              <a:rect l="l" t="t" r="r" b="b"/>
              <a:pathLst>
                <a:path w="230505" h="3089910">
                  <a:moveTo>
                    <a:pt x="0" y="0"/>
                  </a:moveTo>
                  <a:lnTo>
                    <a:pt x="230147" y="0"/>
                  </a:lnTo>
                  <a:lnTo>
                    <a:pt x="230147" y="3089545"/>
                  </a:lnTo>
                  <a:lnTo>
                    <a:pt x="0" y="3089545"/>
                  </a:lnTo>
                  <a:lnTo>
                    <a:pt x="0" y="0"/>
                  </a:lnTo>
                  <a:close/>
                </a:path>
              </a:pathLst>
            </a:custGeom>
            <a:ln w="3175">
              <a:solidFill>
                <a:srgbClr val="000000"/>
              </a:solidFill>
            </a:ln>
          </p:spPr>
          <p:txBody>
            <a:bodyPr wrap="square" lIns="0" tIns="0" rIns="0" bIns="0" rtlCol="0"/>
            <a:lstStyle/>
            <a:p/>
          </p:txBody>
        </p:sp>
        <p:sp>
          <p:nvSpPr>
            <p:cNvPr id="24" name="object 24"/>
            <p:cNvSpPr/>
            <p:nvPr/>
          </p:nvSpPr>
          <p:spPr>
            <a:xfrm>
              <a:off x="1237429" y="2392286"/>
              <a:ext cx="230504" cy="3089910"/>
            </a:xfrm>
            <a:custGeom>
              <a:avLst/>
              <a:gdLst/>
              <a:ahLst/>
              <a:cxnLst/>
              <a:rect l="l" t="t" r="r" b="b"/>
              <a:pathLst>
                <a:path w="230505" h="3089910">
                  <a:moveTo>
                    <a:pt x="230147" y="3089545"/>
                  </a:moveTo>
                  <a:lnTo>
                    <a:pt x="0" y="3089545"/>
                  </a:lnTo>
                  <a:lnTo>
                    <a:pt x="0" y="0"/>
                  </a:lnTo>
                  <a:lnTo>
                    <a:pt x="230147" y="0"/>
                  </a:lnTo>
                  <a:lnTo>
                    <a:pt x="230147" y="3089545"/>
                  </a:lnTo>
                  <a:close/>
                </a:path>
              </a:pathLst>
            </a:custGeom>
            <a:solidFill>
              <a:srgbClr val="000000"/>
            </a:solidFill>
          </p:spPr>
          <p:txBody>
            <a:bodyPr wrap="square" lIns="0" tIns="0" rIns="0" bIns="0" rtlCol="0"/>
            <a:lstStyle/>
            <a:p/>
          </p:txBody>
        </p:sp>
        <p:sp>
          <p:nvSpPr>
            <p:cNvPr id="25" name="object 25"/>
            <p:cNvSpPr/>
            <p:nvPr/>
          </p:nvSpPr>
          <p:spPr>
            <a:xfrm>
              <a:off x="1237429" y="2392286"/>
              <a:ext cx="230504" cy="3089910"/>
            </a:xfrm>
            <a:custGeom>
              <a:avLst/>
              <a:gdLst/>
              <a:ahLst/>
              <a:cxnLst/>
              <a:rect l="l" t="t" r="r" b="b"/>
              <a:pathLst>
                <a:path w="230505" h="3089910">
                  <a:moveTo>
                    <a:pt x="0" y="0"/>
                  </a:moveTo>
                  <a:lnTo>
                    <a:pt x="230147" y="0"/>
                  </a:lnTo>
                  <a:lnTo>
                    <a:pt x="230147" y="3089545"/>
                  </a:lnTo>
                  <a:lnTo>
                    <a:pt x="0" y="3089545"/>
                  </a:lnTo>
                  <a:lnTo>
                    <a:pt x="0" y="0"/>
                  </a:lnTo>
                  <a:close/>
                </a:path>
              </a:pathLst>
            </a:custGeom>
            <a:ln w="9525">
              <a:solidFill>
                <a:srgbClr val="000000"/>
              </a:solidFill>
            </a:ln>
          </p:spPr>
          <p:txBody>
            <a:bodyPr wrap="square" lIns="0" tIns="0" rIns="0" bIns="0" rtlCol="0"/>
            <a:lstStyle/>
            <a:p/>
          </p:txBody>
        </p:sp>
        <p:sp>
          <p:nvSpPr>
            <p:cNvPr id="26" name="object 26"/>
            <p:cNvSpPr/>
            <p:nvPr/>
          </p:nvSpPr>
          <p:spPr>
            <a:xfrm>
              <a:off x="1467577" y="2881950"/>
              <a:ext cx="230504" cy="2600325"/>
            </a:xfrm>
            <a:custGeom>
              <a:avLst/>
              <a:gdLst/>
              <a:ahLst/>
              <a:cxnLst/>
              <a:rect l="l" t="t" r="r" b="b"/>
              <a:pathLst>
                <a:path w="230505" h="2600325">
                  <a:moveTo>
                    <a:pt x="230147" y="2599881"/>
                  </a:moveTo>
                  <a:lnTo>
                    <a:pt x="0" y="2599881"/>
                  </a:lnTo>
                  <a:lnTo>
                    <a:pt x="0" y="0"/>
                  </a:lnTo>
                  <a:lnTo>
                    <a:pt x="230147" y="0"/>
                  </a:lnTo>
                  <a:lnTo>
                    <a:pt x="230147" y="2599881"/>
                  </a:lnTo>
                  <a:close/>
                </a:path>
              </a:pathLst>
            </a:custGeom>
            <a:solidFill>
              <a:srgbClr val="EFEFF1"/>
            </a:solidFill>
          </p:spPr>
          <p:txBody>
            <a:bodyPr wrap="square" lIns="0" tIns="0" rIns="0" bIns="0" rtlCol="0"/>
            <a:lstStyle/>
            <a:p/>
          </p:txBody>
        </p:sp>
        <p:sp>
          <p:nvSpPr>
            <p:cNvPr id="27" name="object 27"/>
            <p:cNvSpPr/>
            <p:nvPr/>
          </p:nvSpPr>
          <p:spPr>
            <a:xfrm>
              <a:off x="1467577" y="2881950"/>
              <a:ext cx="230504" cy="2600325"/>
            </a:xfrm>
            <a:custGeom>
              <a:avLst/>
              <a:gdLst/>
              <a:ahLst/>
              <a:cxnLst/>
              <a:rect l="l" t="t" r="r" b="b"/>
              <a:pathLst>
                <a:path w="230505" h="2600325">
                  <a:moveTo>
                    <a:pt x="0" y="0"/>
                  </a:moveTo>
                  <a:lnTo>
                    <a:pt x="230147" y="0"/>
                  </a:lnTo>
                  <a:lnTo>
                    <a:pt x="230147" y="2599881"/>
                  </a:lnTo>
                  <a:lnTo>
                    <a:pt x="0" y="2599881"/>
                  </a:lnTo>
                  <a:lnTo>
                    <a:pt x="0" y="0"/>
                  </a:lnTo>
                  <a:close/>
                </a:path>
              </a:pathLst>
            </a:custGeom>
            <a:ln w="3175">
              <a:solidFill>
                <a:srgbClr val="000000"/>
              </a:solidFill>
            </a:ln>
          </p:spPr>
          <p:txBody>
            <a:bodyPr wrap="square" lIns="0" tIns="0" rIns="0" bIns="0" rtlCol="0"/>
            <a:lstStyle/>
            <a:p/>
          </p:txBody>
        </p:sp>
        <p:sp>
          <p:nvSpPr>
            <p:cNvPr id="28" name="object 28"/>
            <p:cNvSpPr/>
            <p:nvPr/>
          </p:nvSpPr>
          <p:spPr>
            <a:xfrm>
              <a:off x="1467577" y="2881950"/>
              <a:ext cx="230504" cy="2600325"/>
            </a:xfrm>
            <a:custGeom>
              <a:avLst/>
              <a:gdLst/>
              <a:ahLst/>
              <a:cxnLst/>
              <a:rect l="l" t="t" r="r" b="b"/>
              <a:pathLst>
                <a:path w="230505" h="2600325">
                  <a:moveTo>
                    <a:pt x="230147" y="2599881"/>
                  </a:moveTo>
                  <a:lnTo>
                    <a:pt x="0" y="2599881"/>
                  </a:lnTo>
                  <a:lnTo>
                    <a:pt x="0" y="0"/>
                  </a:lnTo>
                  <a:lnTo>
                    <a:pt x="230147" y="0"/>
                  </a:lnTo>
                  <a:lnTo>
                    <a:pt x="230147" y="2599881"/>
                  </a:lnTo>
                  <a:close/>
                </a:path>
              </a:pathLst>
            </a:custGeom>
            <a:solidFill>
              <a:srgbClr val="000000"/>
            </a:solidFill>
          </p:spPr>
          <p:txBody>
            <a:bodyPr wrap="square" lIns="0" tIns="0" rIns="0" bIns="0" rtlCol="0"/>
            <a:lstStyle/>
            <a:p/>
          </p:txBody>
        </p:sp>
        <p:sp>
          <p:nvSpPr>
            <p:cNvPr id="29" name="object 29"/>
            <p:cNvSpPr/>
            <p:nvPr/>
          </p:nvSpPr>
          <p:spPr>
            <a:xfrm>
              <a:off x="1467577" y="2881950"/>
              <a:ext cx="230504" cy="2600325"/>
            </a:xfrm>
            <a:custGeom>
              <a:avLst/>
              <a:gdLst/>
              <a:ahLst/>
              <a:cxnLst/>
              <a:rect l="l" t="t" r="r" b="b"/>
              <a:pathLst>
                <a:path w="230505" h="2600325">
                  <a:moveTo>
                    <a:pt x="0" y="0"/>
                  </a:moveTo>
                  <a:lnTo>
                    <a:pt x="230147" y="0"/>
                  </a:lnTo>
                  <a:lnTo>
                    <a:pt x="230147" y="2599881"/>
                  </a:lnTo>
                  <a:lnTo>
                    <a:pt x="0" y="2599881"/>
                  </a:lnTo>
                  <a:lnTo>
                    <a:pt x="0" y="0"/>
                  </a:lnTo>
                  <a:close/>
                </a:path>
              </a:pathLst>
            </a:custGeom>
            <a:ln w="9525">
              <a:solidFill>
                <a:srgbClr val="353535"/>
              </a:solidFill>
            </a:ln>
          </p:spPr>
          <p:txBody>
            <a:bodyPr wrap="square" lIns="0" tIns="0" rIns="0" bIns="0" rtlCol="0"/>
            <a:lstStyle/>
            <a:p/>
          </p:txBody>
        </p:sp>
        <p:sp>
          <p:nvSpPr>
            <p:cNvPr id="30" name="object 30"/>
            <p:cNvSpPr/>
            <p:nvPr/>
          </p:nvSpPr>
          <p:spPr>
            <a:xfrm>
              <a:off x="1812799" y="2800340"/>
              <a:ext cx="230504" cy="2681605"/>
            </a:xfrm>
            <a:custGeom>
              <a:avLst/>
              <a:gdLst/>
              <a:ahLst/>
              <a:cxnLst/>
              <a:rect l="l" t="t" r="r" b="b"/>
              <a:pathLst>
                <a:path w="230505" h="2681604">
                  <a:moveTo>
                    <a:pt x="230147" y="2681491"/>
                  </a:moveTo>
                  <a:lnTo>
                    <a:pt x="0" y="2681491"/>
                  </a:lnTo>
                  <a:lnTo>
                    <a:pt x="0" y="0"/>
                  </a:lnTo>
                  <a:lnTo>
                    <a:pt x="230147" y="0"/>
                  </a:lnTo>
                  <a:lnTo>
                    <a:pt x="230147" y="2681491"/>
                  </a:lnTo>
                  <a:close/>
                </a:path>
              </a:pathLst>
            </a:custGeom>
            <a:solidFill>
              <a:srgbClr val="899397"/>
            </a:solidFill>
          </p:spPr>
          <p:txBody>
            <a:bodyPr wrap="square" lIns="0" tIns="0" rIns="0" bIns="0" rtlCol="0"/>
            <a:lstStyle/>
            <a:p/>
          </p:txBody>
        </p:sp>
        <p:sp>
          <p:nvSpPr>
            <p:cNvPr id="31" name="object 31"/>
            <p:cNvSpPr/>
            <p:nvPr/>
          </p:nvSpPr>
          <p:spPr>
            <a:xfrm>
              <a:off x="1812799" y="2800340"/>
              <a:ext cx="230504" cy="2681605"/>
            </a:xfrm>
            <a:custGeom>
              <a:avLst/>
              <a:gdLst/>
              <a:ahLst/>
              <a:cxnLst/>
              <a:rect l="l" t="t" r="r" b="b"/>
              <a:pathLst>
                <a:path w="230505" h="2681604">
                  <a:moveTo>
                    <a:pt x="0" y="0"/>
                  </a:moveTo>
                  <a:lnTo>
                    <a:pt x="230147" y="0"/>
                  </a:lnTo>
                  <a:lnTo>
                    <a:pt x="230147" y="2681491"/>
                  </a:lnTo>
                  <a:lnTo>
                    <a:pt x="0" y="2681491"/>
                  </a:lnTo>
                  <a:lnTo>
                    <a:pt x="0" y="0"/>
                  </a:lnTo>
                  <a:close/>
                </a:path>
              </a:pathLst>
            </a:custGeom>
            <a:ln w="3175">
              <a:solidFill>
                <a:srgbClr val="000000"/>
              </a:solidFill>
            </a:ln>
          </p:spPr>
          <p:txBody>
            <a:bodyPr wrap="square" lIns="0" tIns="0" rIns="0" bIns="0" rtlCol="0"/>
            <a:lstStyle/>
            <a:p/>
          </p:txBody>
        </p:sp>
        <p:sp>
          <p:nvSpPr>
            <p:cNvPr id="32" name="object 32"/>
            <p:cNvSpPr/>
            <p:nvPr/>
          </p:nvSpPr>
          <p:spPr>
            <a:xfrm>
              <a:off x="1812799" y="2800340"/>
              <a:ext cx="230504" cy="2681605"/>
            </a:xfrm>
            <a:custGeom>
              <a:avLst/>
              <a:gdLst/>
              <a:ahLst/>
              <a:cxnLst/>
              <a:rect l="l" t="t" r="r" b="b"/>
              <a:pathLst>
                <a:path w="230505" h="2681604">
                  <a:moveTo>
                    <a:pt x="230147" y="2681491"/>
                  </a:moveTo>
                  <a:lnTo>
                    <a:pt x="0" y="2681491"/>
                  </a:lnTo>
                  <a:lnTo>
                    <a:pt x="0" y="0"/>
                  </a:lnTo>
                  <a:lnTo>
                    <a:pt x="230147" y="0"/>
                  </a:lnTo>
                  <a:lnTo>
                    <a:pt x="230147" y="2681491"/>
                  </a:lnTo>
                  <a:close/>
                </a:path>
              </a:pathLst>
            </a:custGeom>
            <a:solidFill>
              <a:srgbClr val="000000"/>
            </a:solidFill>
          </p:spPr>
          <p:txBody>
            <a:bodyPr wrap="square" lIns="0" tIns="0" rIns="0" bIns="0" rtlCol="0"/>
            <a:lstStyle/>
            <a:p/>
          </p:txBody>
        </p:sp>
        <p:sp>
          <p:nvSpPr>
            <p:cNvPr id="33" name="object 33"/>
            <p:cNvSpPr/>
            <p:nvPr/>
          </p:nvSpPr>
          <p:spPr>
            <a:xfrm>
              <a:off x="1812799" y="2800340"/>
              <a:ext cx="230504" cy="2681605"/>
            </a:xfrm>
            <a:custGeom>
              <a:avLst/>
              <a:gdLst/>
              <a:ahLst/>
              <a:cxnLst/>
              <a:rect l="l" t="t" r="r" b="b"/>
              <a:pathLst>
                <a:path w="230505" h="2681604">
                  <a:moveTo>
                    <a:pt x="0" y="0"/>
                  </a:moveTo>
                  <a:lnTo>
                    <a:pt x="230147" y="0"/>
                  </a:lnTo>
                  <a:lnTo>
                    <a:pt x="230147" y="2681491"/>
                  </a:lnTo>
                  <a:lnTo>
                    <a:pt x="0" y="2681491"/>
                  </a:lnTo>
                  <a:lnTo>
                    <a:pt x="0" y="0"/>
                  </a:lnTo>
                  <a:close/>
                </a:path>
              </a:pathLst>
            </a:custGeom>
            <a:ln w="9525">
              <a:solidFill>
                <a:srgbClr val="000000"/>
              </a:solidFill>
            </a:ln>
          </p:spPr>
          <p:txBody>
            <a:bodyPr wrap="square" lIns="0" tIns="0" rIns="0" bIns="0" rtlCol="0"/>
            <a:lstStyle/>
            <a:p/>
          </p:txBody>
        </p:sp>
        <p:sp>
          <p:nvSpPr>
            <p:cNvPr id="34" name="object 34"/>
            <p:cNvSpPr/>
            <p:nvPr/>
          </p:nvSpPr>
          <p:spPr>
            <a:xfrm>
              <a:off x="2042947" y="3278345"/>
              <a:ext cx="230504" cy="2204085"/>
            </a:xfrm>
            <a:custGeom>
              <a:avLst/>
              <a:gdLst/>
              <a:ahLst/>
              <a:cxnLst/>
              <a:rect l="l" t="t" r="r" b="b"/>
              <a:pathLst>
                <a:path w="230505" h="2204085">
                  <a:moveTo>
                    <a:pt x="230147" y="2203486"/>
                  </a:moveTo>
                  <a:lnTo>
                    <a:pt x="0" y="2203486"/>
                  </a:lnTo>
                  <a:lnTo>
                    <a:pt x="0" y="0"/>
                  </a:lnTo>
                  <a:lnTo>
                    <a:pt x="230147" y="0"/>
                  </a:lnTo>
                  <a:lnTo>
                    <a:pt x="230147" y="2203486"/>
                  </a:lnTo>
                  <a:close/>
                </a:path>
              </a:pathLst>
            </a:custGeom>
            <a:solidFill>
              <a:srgbClr val="EFEFF1"/>
            </a:solidFill>
          </p:spPr>
          <p:txBody>
            <a:bodyPr wrap="square" lIns="0" tIns="0" rIns="0" bIns="0" rtlCol="0"/>
            <a:lstStyle/>
            <a:p/>
          </p:txBody>
        </p:sp>
        <p:sp>
          <p:nvSpPr>
            <p:cNvPr id="35" name="object 35"/>
            <p:cNvSpPr/>
            <p:nvPr/>
          </p:nvSpPr>
          <p:spPr>
            <a:xfrm>
              <a:off x="2042947" y="3278345"/>
              <a:ext cx="230504" cy="2204085"/>
            </a:xfrm>
            <a:custGeom>
              <a:avLst/>
              <a:gdLst/>
              <a:ahLst/>
              <a:cxnLst/>
              <a:rect l="l" t="t" r="r" b="b"/>
              <a:pathLst>
                <a:path w="230505" h="2204085">
                  <a:moveTo>
                    <a:pt x="0" y="0"/>
                  </a:moveTo>
                  <a:lnTo>
                    <a:pt x="230147" y="0"/>
                  </a:lnTo>
                  <a:lnTo>
                    <a:pt x="230147" y="2203486"/>
                  </a:lnTo>
                  <a:lnTo>
                    <a:pt x="0" y="2203486"/>
                  </a:lnTo>
                  <a:lnTo>
                    <a:pt x="0" y="0"/>
                  </a:lnTo>
                  <a:close/>
                </a:path>
              </a:pathLst>
            </a:custGeom>
            <a:ln w="3175">
              <a:solidFill>
                <a:srgbClr val="000000"/>
              </a:solidFill>
            </a:ln>
          </p:spPr>
          <p:txBody>
            <a:bodyPr wrap="square" lIns="0" tIns="0" rIns="0" bIns="0" rtlCol="0"/>
            <a:lstStyle/>
            <a:p/>
          </p:txBody>
        </p:sp>
        <p:sp>
          <p:nvSpPr>
            <p:cNvPr id="36" name="object 36"/>
            <p:cNvSpPr/>
            <p:nvPr/>
          </p:nvSpPr>
          <p:spPr>
            <a:xfrm>
              <a:off x="2042947" y="3278345"/>
              <a:ext cx="230504" cy="2204085"/>
            </a:xfrm>
            <a:custGeom>
              <a:avLst/>
              <a:gdLst/>
              <a:ahLst/>
              <a:cxnLst/>
              <a:rect l="l" t="t" r="r" b="b"/>
              <a:pathLst>
                <a:path w="230505" h="2204085">
                  <a:moveTo>
                    <a:pt x="230147" y="2203486"/>
                  </a:moveTo>
                  <a:lnTo>
                    <a:pt x="0" y="2203486"/>
                  </a:lnTo>
                  <a:lnTo>
                    <a:pt x="0" y="0"/>
                  </a:lnTo>
                  <a:lnTo>
                    <a:pt x="230147" y="0"/>
                  </a:lnTo>
                  <a:lnTo>
                    <a:pt x="230147" y="2203486"/>
                  </a:lnTo>
                  <a:close/>
                </a:path>
              </a:pathLst>
            </a:custGeom>
            <a:solidFill>
              <a:srgbClr val="000000"/>
            </a:solidFill>
          </p:spPr>
          <p:txBody>
            <a:bodyPr wrap="square" lIns="0" tIns="0" rIns="0" bIns="0" rtlCol="0"/>
            <a:lstStyle/>
            <a:p/>
          </p:txBody>
        </p:sp>
        <p:sp>
          <p:nvSpPr>
            <p:cNvPr id="37" name="object 37"/>
            <p:cNvSpPr/>
            <p:nvPr/>
          </p:nvSpPr>
          <p:spPr>
            <a:xfrm>
              <a:off x="2042947" y="3278345"/>
              <a:ext cx="230504" cy="2204085"/>
            </a:xfrm>
            <a:custGeom>
              <a:avLst/>
              <a:gdLst/>
              <a:ahLst/>
              <a:cxnLst/>
              <a:rect l="l" t="t" r="r" b="b"/>
              <a:pathLst>
                <a:path w="230505" h="2204085">
                  <a:moveTo>
                    <a:pt x="0" y="0"/>
                  </a:moveTo>
                  <a:lnTo>
                    <a:pt x="230147" y="0"/>
                  </a:lnTo>
                  <a:lnTo>
                    <a:pt x="230147" y="2203486"/>
                  </a:lnTo>
                  <a:lnTo>
                    <a:pt x="0" y="2203486"/>
                  </a:lnTo>
                  <a:lnTo>
                    <a:pt x="0" y="0"/>
                  </a:lnTo>
                  <a:close/>
                </a:path>
              </a:pathLst>
            </a:custGeom>
            <a:ln w="9525">
              <a:solidFill>
                <a:srgbClr val="353535"/>
              </a:solidFill>
            </a:ln>
          </p:spPr>
          <p:txBody>
            <a:bodyPr wrap="square" lIns="0" tIns="0" rIns="0" bIns="0" rtlCol="0"/>
            <a:lstStyle/>
            <a:p/>
          </p:txBody>
        </p:sp>
        <p:sp>
          <p:nvSpPr>
            <p:cNvPr id="38" name="object 38"/>
            <p:cNvSpPr/>
            <p:nvPr/>
          </p:nvSpPr>
          <p:spPr>
            <a:xfrm>
              <a:off x="2388169" y="2870292"/>
              <a:ext cx="230504" cy="2611755"/>
            </a:xfrm>
            <a:custGeom>
              <a:avLst/>
              <a:gdLst/>
              <a:ahLst/>
              <a:cxnLst/>
              <a:rect l="l" t="t" r="r" b="b"/>
              <a:pathLst>
                <a:path w="230505" h="2611754">
                  <a:moveTo>
                    <a:pt x="230147" y="2611540"/>
                  </a:moveTo>
                  <a:lnTo>
                    <a:pt x="0" y="2611540"/>
                  </a:lnTo>
                  <a:lnTo>
                    <a:pt x="0" y="0"/>
                  </a:lnTo>
                  <a:lnTo>
                    <a:pt x="230147" y="0"/>
                  </a:lnTo>
                  <a:lnTo>
                    <a:pt x="230147" y="2611540"/>
                  </a:lnTo>
                  <a:close/>
                </a:path>
              </a:pathLst>
            </a:custGeom>
            <a:solidFill>
              <a:srgbClr val="899397"/>
            </a:solidFill>
          </p:spPr>
          <p:txBody>
            <a:bodyPr wrap="square" lIns="0" tIns="0" rIns="0" bIns="0" rtlCol="0"/>
            <a:lstStyle/>
            <a:p/>
          </p:txBody>
        </p:sp>
        <p:sp>
          <p:nvSpPr>
            <p:cNvPr id="39" name="object 39"/>
            <p:cNvSpPr/>
            <p:nvPr/>
          </p:nvSpPr>
          <p:spPr>
            <a:xfrm>
              <a:off x="2388169" y="2870292"/>
              <a:ext cx="230504" cy="2611755"/>
            </a:xfrm>
            <a:custGeom>
              <a:avLst/>
              <a:gdLst/>
              <a:ahLst/>
              <a:cxnLst/>
              <a:rect l="l" t="t" r="r" b="b"/>
              <a:pathLst>
                <a:path w="230505" h="2611754">
                  <a:moveTo>
                    <a:pt x="0" y="0"/>
                  </a:moveTo>
                  <a:lnTo>
                    <a:pt x="230147" y="0"/>
                  </a:lnTo>
                  <a:lnTo>
                    <a:pt x="230147" y="2611540"/>
                  </a:lnTo>
                  <a:lnTo>
                    <a:pt x="0" y="2611540"/>
                  </a:lnTo>
                  <a:lnTo>
                    <a:pt x="0" y="0"/>
                  </a:lnTo>
                  <a:close/>
                </a:path>
              </a:pathLst>
            </a:custGeom>
            <a:ln w="3175">
              <a:solidFill>
                <a:srgbClr val="000000"/>
              </a:solidFill>
            </a:ln>
          </p:spPr>
          <p:txBody>
            <a:bodyPr wrap="square" lIns="0" tIns="0" rIns="0" bIns="0" rtlCol="0"/>
            <a:lstStyle/>
            <a:p/>
          </p:txBody>
        </p:sp>
        <p:sp>
          <p:nvSpPr>
            <p:cNvPr id="40" name="object 40"/>
            <p:cNvSpPr/>
            <p:nvPr/>
          </p:nvSpPr>
          <p:spPr>
            <a:xfrm>
              <a:off x="2388169" y="2870292"/>
              <a:ext cx="230504" cy="2611755"/>
            </a:xfrm>
            <a:custGeom>
              <a:avLst/>
              <a:gdLst/>
              <a:ahLst/>
              <a:cxnLst/>
              <a:rect l="l" t="t" r="r" b="b"/>
              <a:pathLst>
                <a:path w="230505" h="2611754">
                  <a:moveTo>
                    <a:pt x="230147" y="2611540"/>
                  </a:moveTo>
                  <a:lnTo>
                    <a:pt x="0" y="2611540"/>
                  </a:lnTo>
                  <a:lnTo>
                    <a:pt x="0" y="0"/>
                  </a:lnTo>
                  <a:lnTo>
                    <a:pt x="230147" y="0"/>
                  </a:lnTo>
                  <a:lnTo>
                    <a:pt x="230147" y="2611540"/>
                  </a:lnTo>
                  <a:close/>
                </a:path>
              </a:pathLst>
            </a:custGeom>
            <a:solidFill>
              <a:srgbClr val="000000"/>
            </a:solidFill>
          </p:spPr>
          <p:txBody>
            <a:bodyPr wrap="square" lIns="0" tIns="0" rIns="0" bIns="0" rtlCol="0"/>
            <a:lstStyle/>
            <a:p/>
          </p:txBody>
        </p:sp>
        <p:sp>
          <p:nvSpPr>
            <p:cNvPr id="41" name="object 41"/>
            <p:cNvSpPr/>
            <p:nvPr/>
          </p:nvSpPr>
          <p:spPr>
            <a:xfrm>
              <a:off x="2388169" y="2870292"/>
              <a:ext cx="230504" cy="2611755"/>
            </a:xfrm>
            <a:custGeom>
              <a:avLst/>
              <a:gdLst/>
              <a:ahLst/>
              <a:cxnLst/>
              <a:rect l="l" t="t" r="r" b="b"/>
              <a:pathLst>
                <a:path w="230505" h="2611754">
                  <a:moveTo>
                    <a:pt x="0" y="0"/>
                  </a:moveTo>
                  <a:lnTo>
                    <a:pt x="230147" y="0"/>
                  </a:lnTo>
                  <a:lnTo>
                    <a:pt x="230147" y="2611540"/>
                  </a:lnTo>
                  <a:lnTo>
                    <a:pt x="0" y="2611540"/>
                  </a:lnTo>
                  <a:lnTo>
                    <a:pt x="0" y="0"/>
                  </a:lnTo>
                  <a:close/>
                </a:path>
              </a:pathLst>
            </a:custGeom>
            <a:ln w="9525">
              <a:solidFill>
                <a:srgbClr val="000000"/>
              </a:solidFill>
            </a:ln>
          </p:spPr>
          <p:txBody>
            <a:bodyPr wrap="square" lIns="0" tIns="0" rIns="0" bIns="0" rtlCol="0"/>
            <a:lstStyle/>
            <a:p/>
          </p:txBody>
        </p:sp>
        <p:sp>
          <p:nvSpPr>
            <p:cNvPr id="42" name="object 42"/>
            <p:cNvSpPr/>
            <p:nvPr/>
          </p:nvSpPr>
          <p:spPr>
            <a:xfrm>
              <a:off x="2618317" y="3406590"/>
              <a:ext cx="230504" cy="2075814"/>
            </a:xfrm>
            <a:custGeom>
              <a:avLst/>
              <a:gdLst/>
              <a:ahLst/>
              <a:cxnLst/>
              <a:rect l="l" t="t" r="r" b="b"/>
              <a:pathLst>
                <a:path w="230505" h="2075814">
                  <a:moveTo>
                    <a:pt x="230147" y="2075241"/>
                  </a:moveTo>
                  <a:lnTo>
                    <a:pt x="0" y="2075241"/>
                  </a:lnTo>
                  <a:lnTo>
                    <a:pt x="0" y="0"/>
                  </a:lnTo>
                  <a:lnTo>
                    <a:pt x="230147" y="0"/>
                  </a:lnTo>
                  <a:lnTo>
                    <a:pt x="230147" y="2075241"/>
                  </a:lnTo>
                  <a:close/>
                </a:path>
              </a:pathLst>
            </a:custGeom>
            <a:solidFill>
              <a:srgbClr val="EFEFF1"/>
            </a:solidFill>
          </p:spPr>
          <p:txBody>
            <a:bodyPr wrap="square" lIns="0" tIns="0" rIns="0" bIns="0" rtlCol="0"/>
            <a:lstStyle/>
            <a:p/>
          </p:txBody>
        </p:sp>
        <p:sp>
          <p:nvSpPr>
            <p:cNvPr id="43" name="object 43"/>
            <p:cNvSpPr/>
            <p:nvPr/>
          </p:nvSpPr>
          <p:spPr>
            <a:xfrm>
              <a:off x="2618317" y="3406590"/>
              <a:ext cx="230504" cy="2075814"/>
            </a:xfrm>
            <a:custGeom>
              <a:avLst/>
              <a:gdLst/>
              <a:ahLst/>
              <a:cxnLst/>
              <a:rect l="l" t="t" r="r" b="b"/>
              <a:pathLst>
                <a:path w="230505" h="2075814">
                  <a:moveTo>
                    <a:pt x="0" y="0"/>
                  </a:moveTo>
                  <a:lnTo>
                    <a:pt x="230147" y="0"/>
                  </a:lnTo>
                  <a:lnTo>
                    <a:pt x="230147" y="2075241"/>
                  </a:lnTo>
                  <a:lnTo>
                    <a:pt x="0" y="2075241"/>
                  </a:lnTo>
                  <a:lnTo>
                    <a:pt x="0" y="0"/>
                  </a:lnTo>
                  <a:close/>
                </a:path>
              </a:pathLst>
            </a:custGeom>
            <a:ln w="3175">
              <a:solidFill>
                <a:srgbClr val="000000"/>
              </a:solidFill>
            </a:ln>
          </p:spPr>
          <p:txBody>
            <a:bodyPr wrap="square" lIns="0" tIns="0" rIns="0" bIns="0" rtlCol="0"/>
            <a:lstStyle/>
            <a:p/>
          </p:txBody>
        </p:sp>
        <p:sp>
          <p:nvSpPr>
            <p:cNvPr id="44" name="object 44"/>
            <p:cNvSpPr/>
            <p:nvPr/>
          </p:nvSpPr>
          <p:spPr>
            <a:xfrm>
              <a:off x="2618317" y="3406590"/>
              <a:ext cx="230504" cy="2075814"/>
            </a:xfrm>
            <a:custGeom>
              <a:avLst/>
              <a:gdLst/>
              <a:ahLst/>
              <a:cxnLst/>
              <a:rect l="l" t="t" r="r" b="b"/>
              <a:pathLst>
                <a:path w="230505" h="2075814">
                  <a:moveTo>
                    <a:pt x="230147" y="2075241"/>
                  </a:moveTo>
                  <a:lnTo>
                    <a:pt x="0" y="2075241"/>
                  </a:lnTo>
                  <a:lnTo>
                    <a:pt x="0" y="0"/>
                  </a:lnTo>
                  <a:lnTo>
                    <a:pt x="230147" y="0"/>
                  </a:lnTo>
                  <a:lnTo>
                    <a:pt x="230147" y="2075241"/>
                  </a:lnTo>
                  <a:close/>
                </a:path>
              </a:pathLst>
            </a:custGeom>
            <a:solidFill>
              <a:srgbClr val="000000"/>
            </a:solidFill>
          </p:spPr>
          <p:txBody>
            <a:bodyPr wrap="square" lIns="0" tIns="0" rIns="0" bIns="0" rtlCol="0"/>
            <a:lstStyle/>
            <a:p/>
          </p:txBody>
        </p:sp>
        <p:sp>
          <p:nvSpPr>
            <p:cNvPr id="45" name="object 45"/>
            <p:cNvSpPr/>
            <p:nvPr/>
          </p:nvSpPr>
          <p:spPr>
            <a:xfrm>
              <a:off x="2618317" y="3406590"/>
              <a:ext cx="230504" cy="2075814"/>
            </a:xfrm>
            <a:custGeom>
              <a:avLst/>
              <a:gdLst/>
              <a:ahLst/>
              <a:cxnLst/>
              <a:rect l="l" t="t" r="r" b="b"/>
              <a:pathLst>
                <a:path w="230505" h="2075814">
                  <a:moveTo>
                    <a:pt x="0" y="0"/>
                  </a:moveTo>
                  <a:lnTo>
                    <a:pt x="230147" y="0"/>
                  </a:lnTo>
                  <a:lnTo>
                    <a:pt x="230147" y="2075241"/>
                  </a:lnTo>
                  <a:lnTo>
                    <a:pt x="0" y="2075241"/>
                  </a:lnTo>
                  <a:lnTo>
                    <a:pt x="0" y="0"/>
                  </a:lnTo>
                  <a:close/>
                </a:path>
              </a:pathLst>
            </a:custGeom>
            <a:ln w="9525">
              <a:solidFill>
                <a:srgbClr val="353535"/>
              </a:solidFill>
            </a:ln>
          </p:spPr>
          <p:txBody>
            <a:bodyPr wrap="square" lIns="0" tIns="0" rIns="0" bIns="0" rtlCol="0"/>
            <a:lstStyle/>
            <a:p/>
          </p:txBody>
        </p:sp>
        <p:sp>
          <p:nvSpPr>
            <p:cNvPr id="46" name="object 46"/>
            <p:cNvSpPr/>
            <p:nvPr/>
          </p:nvSpPr>
          <p:spPr>
            <a:xfrm>
              <a:off x="2963538" y="2905268"/>
              <a:ext cx="230504" cy="2576830"/>
            </a:xfrm>
            <a:custGeom>
              <a:avLst/>
              <a:gdLst/>
              <a:ahLst/>
              <a:cxnLst/>
              <a:rect l="l" t="t" r="r" b="b"/>
              <a:pathLst>
                <a:path w="230505" h="2576829">
                  <a:moveTo>
                    <a:pt x="230147" y="2576564"/>
                  </a:moveTo>
                  <a:lnTo>
                    <a:pt x="0" y="2576564"/>
                  </a:lnTo>
                  <a:lnTo>
                    <a:pt x="0" y="0"/>
                  </a:lnTo>
                  <a:lnTo>
                    <a:pt x="230147" y="0"/>
                  </a:lnTo>
                  <a:lnTo>
                    <a:pt x="230147" y="2576564"/>
                  </a:lnTo>
                  <a:close/>
                </a:path>
              </a:pathLst>
            </a:custGeom>
            <a:solidFill>
              <a:srgbClr val="899397"/>
            </a:solidFill>
          </p:spPr>
          <p:txBody>
            <a:bodyPr wrap="square" lIns="0" tIns="0" rIns="0" bIns="0" rtlCol="0"/>
            <a:lstStyle/>
            <a:p/>
          </p:txBody>
        </p:sp>
        <p:sp>
          <p:nvSpPr>
            <p:cNvPr id="47" name="object 47"/>
            <p:cNvSpPr/>
            <p:nvPr/>
          </p:nvSpPr>
          <p:spPr>
            <a:xfrm>
              <a:off x="2963538" y="2905268"/>
              <a:ext cx="230504" cy="2576830"/>
            </a:xfrm>
            <a:custGeom>
              <a:avLst/>
              <a:gdLst/>
              <a:ahLst/>
              <a:cxnLst/>
              <a:rect l="l" t="t" r="r" b="b"/>
              <a:pathLst>
                <a:path w="230505" h="2576829">
                  <a:moveTo>
                    <a:pt x="0" y="0"/>
                  </a:moveTo>
                  <a:lnTo>
                    <a:pt x="230147" y="0"/>
                  </a:lnTo>
                  <a:lnTo>
                    <a:pt x="230147" y="2576564"/>
                  </a:lnTo>
                  <a:lnTo>
                    <a:pt x="0" y="2576564"/>
                  </a:lnTo>
                  <a:lnTo>
                    <a:pt x="0" y="0"/>
                  </a:lnTo>
                  <a:close/>
                </a:path>
              </a:pathLst>
            </a:custGeom>
            <a:ln w="3175">
              <a:solidFill>
                <a:srgbClr val="000000"/>
              </a:solidFill>
            </a:ln>
          </p:spPr>
          <p:txBody>
            <a:bodyPr wrap="square" lIns="0" tIns="0" rIns="0" bIns="0" rtlCol="0"/>
            <a:lstStyle/>
            <a:p/>
          </p:txBody>
        </p:sp>
        <p:sp>
          <p:nvSpPr>
            <p:cNvPr id="48" name="object 48"/>
            <p:cNvSpPr/>
            <p:nvPr/>
          </p:nvSpPr>
          <p:spPr>
            <a:xfrm>
              <a:off x="2963538" y="2905268"/>
              <a:ext cx="230504" cy="2576830"/>
            </a:xfrm>
            <a:custGeom>
              <a:avLst/>
              <a:gdLst/>
              <a:ahLst/>
              <a:cxnLst/>
              <a:rect l="l" t="t" r="r" b="b"/>
              <a:pathLst>
                <a:path w="230505" h="2576829">
                  <a:moveTo>
                    <a:pt x="230147" y="2576564"/>
                  </a:moveTo>
                  <a:lnTo>
                    <a:pt x="0" y="2576564"/>
                  </a:lnTo>
                  <a:lnTo>
                    <a:pt x="0" y="0"/>
                  </a:lnTo>
                  <a:lnTo>
                    <a:pt x="230147" y="0"/>
                  </a:lnTo>
                  <a:lnTo>
                    <a:pt x="230147" y="2576564"/>
                  </a:lnTo>
                  <a:close/>
                </a:path>
              </a:pathLst>
            </a:custGeom>
            <a:solidFill>
              <a:srgbClr val="000000"/>
            </a:solidFill>
          </p:spPr>
          <p:txBody>
            <a:bodyPr wrap="square" lIns="0" tIns="0" rIns="0" bIns="0" rtlCol="0"/>
            <a:lstStyle/>
            <a:p/>
          </p:txBody>
        </p:sp>
        <p:sp>
          <p:nvSpPr>
            <p:cNvPr id="49" name="object 49"/>
            <p:cNvSpPr/>
            <p:nvPr/>
          </p:nvSpPr>
          <p:spPr>
            <a:xfrm>
              <a:off x="2963538" y="2905268"/>
              <a:ext cx="230504" cy="2576830"/>
            </a:xfrm>
            <a:custGeom>
              <a:avLst/>
              <a:gdLst/>
              <a:ahLst/>
              <a:cxnLst/>
              <a:rect l="l" t="t" r="r" b="b"/>
              <a:pathLst>
                <a:path w="230505" h="2576829">
                  <a:moveTo>
                    <a:pt x="0" y="0"/>
                  </a:moveTo>
                  <a:lnTo>
                    <a:pt x="230147" y="0"/>
                  </a:lnTo>
                  <a:lnTo>
                    <a:pt x="230147" y="2576564"/>
                  </a:lnTo>
                  <a:lnTo>
                    <a:pt x="0" y="2576564"/>
                  </a:lnTo>
                  <a:lnTo>
                    <a:pt x="0" y="0"/>
                  </a:lnTo>
                  <a:close/>
                </a:path>
              </a:pathLst>
            </a:custGeom>
            <a:ln w="9525">
              <a:solidFill>
                <a:srgbClr val="000000"/>
              </a:solidFill>
            </a:ln>
          </p:spPr>
          <p:txBody>
            <a:bodyPr wrap="square" lIns="0" tIns="0" rIns="0" bIns="0" rtlCol="0"/>
            <a:lstStyle/>
            <a:p/>
          </p:txBody>
        </p:sp>
        <p:sp>
          <p:nvSpPr>
            <p:cNvPr id="50" name="object 50"/>
            <p:cNvSpPr/>
            <p:nvPr/>
          </p:nvSpPr>
          <p:spPr>
            <a:xfrm>
              <a:off x="3193686" y="3511518"/>
              <a:ext cx="230504" cy="1970405"/>
            </a:xfrm>
            <a:custGeom>
              <a:avLst/>
              <a:gdLst/>
              <a:ahLst/>
              <a:cxnLst/>
              <a:rect l="l" t="t" r="r" b="b"/>
              <a:pathLst>
                <a:path w="230504" h="1970404">
                  <a:moveTo>
                    <a:pt x="230147" y="1970313"/>
                  </a:moveTo>
                  <a:lnTo>
                    <a:pt x="0" y="1970313"/>
                  </a:lnTo>
                  <a:lnTo>
                    <a:pt x="0" y="0"/>
                  </a:lnTo>
                  <a:lnTo>
                    <a:pt x="230147" y="0"/>
                  </a:lnTo>
                  <a:lnTo>
                    <a:pt x="230147" y="1970313"/>
                  </a:lnTo>
                  <a:close/>
                </a:path>
              </a:pathLst>
            </a:custGeom>
            <a:solidFill>
              <a:srgbClr val="EFEFF1"/>
            </a:solidFill>
          </p:spPr>
          <p:txBody>
            <a:bodyPr wrap="square" lIns="0" tIns="0" rIns="0" bIns="0" rtlCol="0"/>
            <a:lstStyle/>
            <a:p/>
          </p:txBody>
        </p:sp>
        <p:sp>
          <p:nvSpPr>
            <p:cNvPr id="51" name="object 51"/>
            <p:cNvSpPr/>
            <p:nvPr/>
          </p:nvSpPr>
          <p:spPr>
            <a:xfrm>
              <a:off x="3193686" y="3511518"/>
              <a:ext cx="230504" cy="1970405"/>
            </a:xfrm>
            <a:custGeom>
              <a:avLst/>
              <a:gdLst/>
              <a:ahLst/>
              <a:cxnLst/>
              <a:rect l="l" t="t" r="r" b="b"/>
              <a:pathLst>
                <a:path w="230504" h="1970404">
                  <a:moveTo>
                    <a:pt x="0" y="0"/>
                  </a:moveTo>
                  <a:lnTo>
                    <a:pt x="230147" y="0"/>
                  </a:lnTo>
                  <a:lnTo>
                    <a:pt x="230147" y="1970313"/>
                  </a:lnTo>
                  <a:lnTo>
                    <a:pt x="0" y="1970313"/>
                  </a:lnTo>
                  <a:lnTo>
                    <a:pt x="0" y="0"/>
                  </a:lnTo>
                  <a:close/>
                </a:path>
              </a:pathLst>
            </a:custGeom>
            <a:ln w="3175">
              <a:solidFill>
                <a:srgbClr val="000000"/>
              </a:solidFill>
            </a:ln>
          </p:spPr>
          <p:txBody>
            <a:bodyPr wrap="square" lIns="0" tIns="0" rIns="0" bIns="0" rtlCol="0"/>
            <a:lstStyle/>
            <a:p/>
          </p:txBody>
        </p:sp>
        <p:sp>
          <p:nvSpPr>
            <p:cNvPr id="52" name="object 52"/>
            <p:cNvSpPr/>
            <p:nvPr/>
          </p:nvSpPr>
          <p:spPr>
            <a:xfrm>
              <a:off x="3193686" y="3511518"/>
              <a:ext cx="230504" cy="1970405"/>
            </a:xfrm>
            <a:custGeom>
              <a:avLst/>
              <a:gdLst/>
              <a:ahLst/>
              <a:cxnLst/>
              <a:rect l="l" t="t" r="r" b="b"/>
              <a:pathLst>
                <a:path w="230504" h="1970404">
                  <a:moveTo>
                    <a:pt x="230147" y="1970313"/>
                  </a:moveTo>
                  <a:lnTo>
                    <a:pt x="0" y="1970313"/>
                  </a:lnTo>
                  <a:lnTo>
                    <a:pt x="0" y="0"/>
                  </a:lnTo>
                  <a:lnTo>
                    <a:pt x="230147" y="0"/>
                  </a:lnTo>
                  <a:lnTo>
                    <a:pt x="230147" y="1970313"/>
                  </a:lnTo>
                  <a:close/>
                </a:path>
              </a:pathLst>
            </a:custGeom>
            <a:solidFill>
              <a:srgbClr val="000000"/>
            </a:solidFill>
          </p:spPr>
          <p:txBody>
            <a:bodyPr wrap="square" lIns="0" tIns="0" rIns="0" bIns="0" rtlCol="0"/>
            <a:lstStyle/>
            <a:p/>
          </p:txBody>
        </p:sp>
        <p:sp>
          <p:nvSpPr>
            <p:cNvPr id="53" name="object 53"/>
            <p:cNvSpPr/>
            <p:nvPr/>
          </p:nvSpPr>
          <p:spPr>
            <a:xfrm>
              <a:off x="3193686" y="3511518"/>
              <a:ext cx="230504" cy="1970405"/>
            </a:xfrm>
            <a:custGeom>
              <a:avLst/>
              <a:gdLst/>
              <a:ahLst/>
              <a:cxnLst/>
              <a:rect l="l" t="t" r="r" b="b"/>
              <a:pathLst>
                <a:path w="230504" h="1970404">
                  <a:moveTo>
                    <a:pt x="0" y="0"/>
                  </a:moveTo>
                  <a:lnTo>
                    <a:pt x="230147" y="0"/>
                  </a:lnTo>
                  <a:lnTo>
                    <a:pt x="230147" y="1970313"/>
                  </a:lnTo>
                  <a:lnTo>
                    <a:pt x="0" y="1970313"/>
                  </a:lnTo>
                  <a:lnTo>
                    <a:pt x="0" y="0"/>
                  </a:lnTo>
                  <a:close/>
                </a:path>
              </a:pathLst>
            </a:custGeom>
            <a:ln w="9525">
              <a:solidFill>
                <a:srgbClr val="353535"/>
              </a:solidFill>
            </a:ln>
          </p:spPr>
          <p:txBody>
            <a:bodyPr wrap="square" lIns="0" tIns="0" rIns="0" bIns="0" rtlCol="0"/>
            <a:lstStyle/>
            <a:p/>
          </p:txBody>
        </p:sp>
        <p:sp>
          <p:nvSpPr>
            <p:cNvPr id="54" name="object 54"/>
            <p:cNvSpPr/>
            <p:nvPr/>
          </p:nvSpPr>
          <p:spPr>
            <a:xfrm>
              <a:off x="604522" y="5481831"/>
              <a:ext cx="2877185" cy="0"/>
            </a:xfrm>
            <a:custGeom>
              <a:avLst/>
              <a:gdLst/>
              <a:ahLst/>
              <a:cxnLst/>
              <a:rect l="l" t="t" r="r" b="b"/>
              <a:pathLst>
                <a:path w="2877185">
                  <a:moveTo>
                    <a:pt x="2876849" y="0"/>
                  </a:moveTo>
                  <a:lnTo>
                    <a:pt x="0" y="0"/>
                  </a:lnTo>
                </a:path>
              </a:pathLst>
            </a:custGeom>
            <a:solidFill>
              <a:srgbClr val="000000"/>
            </a:solidFill>
          </p:spPr>
          <p:txBody>
            <a:bodyPr wrap="square" lIns="0" tIns="0" rIns="0" bIns="0" rtlCol="0"/>
            <a:lstStyle/>
            <a:p/>
          </p:txBody>
        </p:sp>
        <p:sp>
          <p:nvSpPr>
            <p:cNvPr id="55" name="object 55"/>
            <p:cNvSpPr/>
            <p:nvPr/>
          </p:nvSpPr>
          <p:spPr>
            <a:xfrm>
              <a:off x="604522" y="5481831"/>
              <a:ext cx="2877185" cy="0"/>
            </a:xfrm>
            <a:custGeom>
              <a:avLst/>
              <a:gdLst/>
              <a:ahLst/>
              <a:cxnLst/>
              <a:rect l="l" t="t" r="r" b="b"/>
              <a:pathLst>
                <a:path w="2877185">
                  <a:moveTo>
                    <a:pt x="0" y="0"/>
                  </a:moveTo>
                  <a:lnTo>
                    <a:pt x="2876849" y="0"/>
                  </a:lnTo>
                </a:path>
              </a:pathLst>
            </a:custGeom>
            <a:ln w="9525">
              <a:solidFill>
                <a:srgbClr val="ADB4B7"/>
              </a:solidFill>
            </a:ln>
          </p:spPr>
          <p:txBody>
            <a:bodyPr wrap="square" lIns="0" tIns="0" rIns="0" bIns="0" rtlCol="0"/>
            <a:lstStyle/>
            <a:p/>
          </p:txBody>
        </p:sp>
        <p:sp>
          <p:nvSpPr>
            <p:cNvPr id="56" name="object 56"/>
            <p:cNvSpPr/>
            <p:nvPr/>
          </p:nvSpPr>
          <p:spPr>
            <a:xfrm>
              <a:off x="604522" y="1984233"/>
              <a:ext cx="0" cy="3498215"/>
            </a:xfrm>
            <a:custGeom>
              <a:avLst/>
              <a:gdLst/>
              <a:ahLst/>
              <a:cxnLst/>
              <a:rect l="l" t="t" r="r" b="b"/>
              <a:pathLst>
                <a:path h="3498215">
                  <a:moveTo>
                    <a:pt x="0" y="3497598"/>
                  </a:moveTo>
                  <a:lnTo>
                    <a:pt x="0" y="0"/>
                  </a:lnTo>
                </a:path>
              </a:pathLst>
            </a:custGeom>
            <a:solidFill>
              <a:srgbClr val="000000"/>
            </a:solidFill>
          </p:spPr>
          <p:txBody>
            <a:bodyPr wrap="square" lIns="0" tIns="0" rIns="0" bIns="0" rtlCol="0"/>
            <a:lstStyle/>
            <a:p/>
          </p:txBody>
        </p:sp>
        <p:sp>
          <p:nvSpPr>
            <p:cNvPr id="57" name="object 57"/>
            <p:cNvSpPr/>
            <p:nvPr/>
          </p:nvSpPr>
          <p:spPr>
            <a:xfrm>
              <a:off x="604522" y="1984233"/>
              <a:ext cx="0" cy="3498215"/>
            </a:xfrm>
            <a:custGeom>
              <a:avLst/>
              <a:gdLst/>
              <a:ahLst/>
              <a:cxnLst/>
              <a:rect l="l" t="t" r="r" b="b"/>
              <a:pathLst>
                <a:path h="3498215">
                  <a:moveTo>
                    <a:pt x="0" y="0"/>
                  </a:moveTo>
                  <a:lnTo>
                    <a:pt x="0" y="3497598"/>
                  </a:lnTo>
                </a:path>
              </a:pathLst>
            </a:custGeom>
            <a:ln w="12700">
              <a:solidFill>
                <a:srgbClr val="ADB4B7"/>
              </a:solidFill>
            </a:ln>
          </p:spPr>
          <p:txBody>
            <a:bodyPr wrap="square" lIns="0" tIns="0" rIns="0" bIns="0" rtlCol="0"/>
            <a:lstStyle/>
            <a:p/>
          </p:txBody>
        </p:sp>
        <p:sp>
          <p:nvSpPr>
            <p:cNvPr id="58" name="object 58"/>
            <p:cNvSpPr/>
            <p:nvPr/>
          </p:nvSpPr>
          <p:spPr>
            <a:xfrm>
              <a:off x="564516" y="5481832"/>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59" name="object 59"/>
            <p:cNvSpPr/>
            <p:nvPr/>
          </p:nvSpPr>
          <p:spPr>
            <a:xfrm>
              <a:off x="564516" y="5481832"/>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0" name="object 60"/>
            <p:cNvSpPr/>
            <p:nvPr/>
          </p:nvSpPr>
          <p:spPr>
            <a:xfrm>
              <a:off x="564516" y="4315966"/>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61" name="object 61"/>
            <p:cNvSpPr/>
            <p:nvPr/>
          </p:nvSpPr>
          <p:spPr>
            <a:xfrm>
              <a:off x="564516" y="4315966"/>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2" name="object 62"/>
            <p:cNvSpPr/>
            <p:nvPr/>
          </p:nvSpPr>
          <p:spPr>
            <a:xfrm>
              <a:off x="564516" y="3150099"/>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63" name="object 63"/>
            <p:cNvSpPr/>
            <p:nvPr/>
          </p:nvSpPr>
          <p:spPr>
            <a:xfrm>
              <a:off x="564516" y="3150099"/>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4" name="object 64"/>
            <p:cNvSpPr/>
            <p:nvPr/>
          </p:nvSpPr>
          <p:spPr>
            <a:xfrm>
              <a:off x="564516" y="1984233"/>
              <a:ext cx="40005" cy="0"/>
            </a:xfrm>
            <a:custGeom>
              <a:avLst/>
              <a:gdLst/>
              <a:ahLst/>
              <a:cxnLst/>
              <a:rect l="l" t="t" r="r" b="b"/>
              <a:pathLst>
                <a:path w="40004">
                  <a:moveTo>
                    <a:pt x="40005" y="0"/>
                  </a:moveTo>
                  <a:lnTo>
                    <a:pt x="0" y="0"/>
                  </a:lnTo>
                </a:path>
              </a:pathLst>
            </a:custGeom>
            <a:solidFill>
              <a:srgbClr val="000000"/>
            </a:solidFill>
          </p:spPr>
          <p:txBody>
            <a:bodyPr wrap="square" lIns="0" tIns="0" rIns="0" bIns="0" rtlCol="0"/>
            <a:lstStyle/>
            <a:p/>
          </p:txBody>
        </p:sp>
        <p:sp>
          <p:nvSpPr>
            <p:cNvPr id="65" name="object 65"/>
            <p:cNvSpPr/>
            <p:nvPr/>
          </p:nvSpPr>
          <p:spPr>
            <a:xfrm>
              <a:off x="564516" y="1984233"/>
              <a:ext cx="40005" cy="0"/>
            </a:xfrm>
            <a:custGeom>
              <a:avLst/>
              <a:gdLst/>
              <a:ahLst/>
              <a:cxnLst/>
              <a:rect l="l" t="t" r="r" b="b"/>
              <a:pathLst>
                <a:path w="40004">
                  <a:moveTo>
                    <a:pt x="0" y="0"/>
                  </a:moveTo>
                  <a:lnTo>
                    <a:pt x="40005" y="0"/>
                  </a:lnTo>
                </a:path>
              </a:pathLst>
            </a:custGeom>
            <a:ln w="12700">
              <a:solidFill>
                <a:srgbClr val="ADB4B7"/>
              </a:solidFill>
            </a:ln>
          </p:spPr>
          <p:txBody>
            <a:bodyPr wrap="square" lIns="0" tIns="0" rIns="0" bIns="0" rtlCol="0"/>
            <a:lstStyle/>
            <a:p/>
          </p:txBody>
        </p:sp>
        <p:sp>
          <p:nvSpPr>
            <p:cNvPr id="66" name="object 66"/>
            <p:cNvSpPr/>
            <p:nvPr/>
          </p:nvSpPr>
          <p:spPr>
            <a:xfrm>
              <a:off x="3481371" y="1984233"/>
              <a:ext cx="0" cy="3498215"/>
            </a:xfrm>
            <a:custGeom>
              <a:avLst/>
              <a:gdLst/>
              <a:ahLst/>
              <a:cxnLst/>
              <a:rect l="l" t="t" r="r" b="b"/>
              <a:pathLst>
                <a:path h="3498215">
                  <a:moveTo>
                    <a:pt x="0" y="3497598"/>
                  </a:moveTo>
                  <a:lnTo>
                    <a:pt x="0" y="0"/>
                  </a:lnTo>
                </a:path>
              </a:pathLst>
            </a:custGeom>
            <a:solidFill>
              <a:srgbClr val="000000"/>
            </a:solidFill>
          </p:spPr>
          <p:txBody>
            <a:bodyPr wrap="square" lIns="0" tIns="0" rIns="0" bIns="0" rtlCol="0"/>
            <a:lstStyle/>
            <a:p/>
          </p:txBody>
        </p:sp>
        <p:sp>
          <p:nvSpPr>
            <p:cNvPr id="67" name="object 67"/>
            <p:cNvSpPr/>
            <p:nvPr/>
          </p:nvSpPr>
          <p:spPr>
            <a:xfrm>
              <a:off x="3481371" y="1984233"/>
              <a:ext cx="0" cy="3498215"/>
            </a:xfrm>
            <a:custGeom>
              <a:avLst/>
              <a:gdLst/>
              <a:ahLst/>
              <a:cxnLst/>
              <a:rect l="l" t="t" r="r" b="b"/>
              <a:pathLst>
                <a:path h="3498215">
                  <a:moveTo>
                    <a:pt x="0" y="0"/>
                  </a:moveTo>
                  <a:lnTo>
                    <a:pt x="0" y="3497598"/>
                  </a:lnTo>
                </a:path>
              </a:pathLst>
            </a:custGeom>
            <a:ln w="12700">
              <a:solidFill>
                <a:srgbClr val="ADB4B7"/>
              </a:solidFill>
            </a:ln>
          </p:spPr>
          <p:txBody>
            <a:bodyPr wrap="square" lIns="0" tIns="0" rIns="0" bIns="0" rtlCol="0"/>
            <a:lstStyle/>
            <a:p/>
          </p:txBody>
        </p:sp>
        <p:sp>
          <p:nvSpPr>
            <p:cNvPr id="68" name="object 68"/>
            <p:cNvSpPr/>
            <p:nvPr/>
          </p:nvSpPr>
          <p:spPr>
            <a:xfrm>
              <a:off x="3481371" y="54818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69" name="object 69"/>
            <p:cNvSpPr/>
            <p:nvPr/>
          </p:nvSpPr>
          <p:spPr>
            <a:xfrm>
              <a:off x="3481371" y="54818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0" name="object 70"/>
            <p:cNvSpPr/>
            <p:nvPr/>
          </p:nvSpPr>
          <p:spPr>
            <a:xfrm>
              <a:off x="3481371" y="50446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1" name="object 71"/>
            <p:cNvSpPr/>
            <p:nvPr/>
          </p:nvSpPr>
          <p:spPr>
            <a:xfrm>
              <a:off x="3481371" y="50446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2" name="object 72"/>
            <p:cNvSpPr/>
            <p:nvPr/>
          </p:nvSpPr>
          <p:spPr>
            <a:xfrm>
              <a:off x="3481371" y="46074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3" name="object 73"/>
            <p:cNvSpPr/>
            <p:nvPr/>
          </p:nvSpPr>
          <p:spPr>
            <a:xfrm>
              <a:off x="3481371" y="46074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4" name="object 74"/>
            <p:cNvSpPr/>
            <p:nvPr/>
          </p:nvSpPr>
          <p:spPr>
            <a:xfrm>
              <a:off x="3481371" y="41702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5" name="object 75"/>
            <p:cNvSpPr/>
            <p:nvPr/>
          </p:nvSpPr>
          <p:spPr>
            <a:xfrm>
              <a:off x="3481371" y="41702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6" name="object 76"/>
            <p:cNvSpPr/>
            <p:nvPr/>
          </p:nvSpPr>
          <p:spPr>
            <a:xfrm>
              <a:off x="3481371" y="3733032"/>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7" name="object 77"/>
            <p:cNvSpPr/>
            <p:nvPr/>
          </p:nvSpPr>
          <p:spPr>
            <a:xfrm>
              <a:off x="3481371" y="3733032"/>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78" name="object 78"/>
            <p:cNvSpPr/>
            <p:nvPr/>
          </p:nvSpPr>
          <p:spPr>
            <a:xfrm>
              <a:off x="3481371" y="32958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79" name="object 79"/>
            <p:cNvSpPr/>
            <p:nvPr/>
          </p:nvSpPr>
          <p:spPr>
            <a:xfrm>
              <a:off x="3481371" y="32958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80" name="object 80"/>
            <p:cNvSpPr/>
            <p:nvPr/>
          </p:nvSpPr>
          <p:spPr>
            <a:xfrm>
              <a:off x="3481371" y="28586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81" name="object 81"/>
            <p:cNvSpPr/>
            <p:nvPr/>
          </p:nvSpPr>
          <p:spPr>
            <a:xfrm>
              <a:off x="3481371" y="28586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82" name="object 82"/>
            <p:cNvSpPr/>
            <p:nvPr/>
          </p:nvSpPr>
          <p:spPr>
            <a:xfrm>
              <a:off x="3481371" y="24214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83" name="object 83"/>
            <p:cNvSpPr/>
            <p:nvPr/>
          </p:nvSpPr>
          <p:spPr>
            <a:xfrm>
              <a:off x="3481371" y="24214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84" name="object 84"/>
            <p:cNvSpPr/>
            <p:nvPr/>
          </p:nvSpPr>
          <p:spPr>
            <a:xfrm>
              <a:off x="3481371" y="1984233"/>
              <a:ext cx="40005" cy="0"/>
            </a:xfrm>
            <a:custGeom>
              <a:avLst/>
              <a:gdLst/>
              <a:ahLst/>
              <a:cxnLst/>
              <a:rect l="l" t="t" r="r" b="b"/>
              <a:pathLst>
                <a:path w="40004">
                  <a:moveTo>
                    <a:pt x="40004" y="0"/>
                  </a:moveTo>
                  <a:lnTo>
                    <a:pt x="0" y="0"/>
                  </a:lnTo>
                </a:path>
              </a:pathLst>
            </a:custGeom>
            <a:solidFill>
              <a:srgbClr val="000000"/>
            </a:solidFill>
          </p:spPr>
          <p:txBody>
            <a:bodyPr wrap="square" lIns="0" tIns="0" rIns="0" bIns="0" rtlCol="0"/>
            <a:lstStyle/>
            <a:p/>
          </p:txBody>
        </p:sp>
        <p:sp>
          <p:nvSpPr>
            <p:cNvPr id="85" name="object 85"/>
            <p:cNvSpPr/>
            <p:nvPr/>
          </p:nvSpPr>
          <p:spPr>
            <a:xfrm>
              <a:off x="3481371" y="1984233"/>
              <a:ext cx="40005" cy="0"/>
            </a:xfrm>
            <a:custGeom>
              <a:avLst/>
              <a:gdLst/>
              <a:ahLst/>
              <a:cxnLst/>
              <a:rect l="l" t="t" r="r" b="b"/>
              <a:pathLst>
                <a:path w="40004">
                  <a:moveTo>
                    <a:pt x="0" y="0"/>
                  </a:moveTo>
                  <a:lnTo>
                    <a:pt x="40004" y="0"/>
                  </a:lnTo>
                </a:path>
              </a:pathLst>
            </a:custGeom>
            <a:ln w="12700">
              <a:solidFill>
                <a:srgbClr val="ADB4B7"/>
              </a:solidFill>
            </a:ln>
          </p:spPr>
          <p:txBody>
            <a:bodyPr wrap="square" lIns="0" tIns="0" rIns="0" bIns="0" rtlCol="0"/>
            <a:lstStyle/>
            <a:p/>
          </p:txBody>
        </p:sp>
        <p:sp>
          <p:nvSpPr>
            <p:cNvPr id="86" name="object 86"/>
            <p:cNvSpPr/>
            <p:nvPr/>
          </p:nvSpPr>
          <p:spPr>
            <a:xfrm>
              <a:off x="892206" y="2214856"/>
              <a:ext cx="2301875" cy="2648585"/>
            </a:xfrm>
            <a:custGeom>
              <a:avLst/>
              <a:gdLst/>
              <a:ahLst/>
              <a:cxnLst/>
              <a:rect l="l" t="t" r="r" b="b"/>
              <a:pathLst>
                <a:path w="2301875" h="2648585">
                  <a:moveTo>
                    <a:pt x="0" y="0"/>
                  </a:moveTo>
                  <a:lnTo>
                    <a:pt x="575370" y="22297"/>
                  </a:lnTo>
                  <a:lnTo>
                    <a:pt x="1150740" y="2648337"/>
                  </a:lnTo>
                  <a:lnTo>
                    <a:pt x="1726109" y="2605273"/>
                  </a:lnTo>
                  <a:lnTo>
                    <a:pt x="2301480" y="2635658"/>
                  </a:lnTo>
                </a:path>
              </a:pathLst>
            </a:custGeom>
            <a:ln w="28575">
              <a:solidFill>
                <a:srgbClr val="A6A6A6"/>
              </a:solidFill>
            </a:ln>
          </p:spPr>
          <p:txBody>
            <a:bodyPr wrap="square" lIns="0" tIns="0" rIns="0" bIns="0" rtlCol="0"/>
            <a:lstStyle/>
            <a:p/>
          </p:txBody>
        </p:sp>
        <p:pic>
          <p:nvPicPr>
            <p:cNvPr id="87" name="object 87"/>
            <p:cNvPicPr/>
            <p:nvPr/>
          </p:nvPicPr>
          <p:blipFill>
            <a:blip r:embed="rId1" cstate="print"/>
            <a:stretch>
              <a:fillRect/>
            </a:stretch>
          </p:blipFill>
          <p:spPr>
            <a:xfrm>
              <a:off x="855694" y="2178344"/>
              <a:ext cx="73025" cy="73025"/>
            </a:xfrm>
            <a:prstGeom prst="rect">
              <a:avLst/>
            </a:prstGeom>
          </p:spPr>
        </p:pic>
        <p:pic>
          <p:nvPicPr>
            <p:cNvPr id="88" name="object 88"/>
            <p:cNvPicPr/>
            <p:nvPr/>
          </p:nvPicPr>
          <p:blipFill>
            <a:blip r:embed="rId2" cstate="print"/>
            <a:stretch>
              <a:fillRect/>
            </a:stretch>
          </p:blipFill>
          <p:spPr>
            <a:xfrm>
              <a:off x="1431064" y="2200641"/>
              <a:ext cx="73025" cy="73025"/>
            </a:xfrm>
            <a:prstGeom prst="rect">
              <a:avLst/>
            </a:prstGeom>
          </p:spPr>
        </p:pic>
        <p:pic>
          <p:nvPicPr>
            <p:cNvPr id="89" name="object 89"/>
            <p:cNvPicPr/>
            <p:nvPr/>
          </p:nvPicPr>
          <p:blipFill>
            <a:blip r:embed="rId3" cstate="print"/>
            <a:stretch>
              <a:fillRect/>
            </a:stretch>
          </p:blipFill>
          <p:spPr>
            <a:xfrm>
              <a:off x="2006434" y="4826681"/>
              <a:ext cx="73025" cy="73025"/>
            </a:xfrm>
            <a:prstGeom prst="rect">
              <a:avLst/>
            </a:prstGeom>
          </p:spPr>
        </p:pic>
        <p:pic>
          <p:nvPicPr>
            <p:cNvPr id="90" name="object 90"/>
            <p:cNvPicPr/>
            <p:nvPr/>
          </p:nvPicPr>
          <p:blipFill>
            <a:blip r:embed="rId1" cstate="print"/>
            <a:stretch>
              <a:fillRect/>
            </a:stretch>
          </p:blipFill>
          <p:spPr>
            <a:xfrm>
              <a:off x="2581804" y="4783617"/>
              <a:ext cx="73025" cy="73025"/>
            </a:xfrm>
            <a:prstGeom prst="rect">
              <a:avLst/>
            </a:prstGeom>
          </p:spPr>
        </p:pic>
        <p:pic>
          <p:nvPicPr>
            <p:cNvPr id="91" name="object 91"/>
            <p:cNvPicPr/>
            <p:nvPr/>
          </p:nvPicPr>
          <p:blipFill>
            <a:blip r:embed="rId4" cstate="print"/>
            <a:stretch>
              <a:fillRect/>
            </a:stretch>
          </p:blipFill>
          <p:spPr>
            <a:xfrm>
              <a:off x="3157174" y="4814003"/>
              <a:ext cx="73025" cy="73025"/>
            </a:xfrm>
            <a:prstGeom prst="rect">
              <a:avLst/>
            </a:prstGeom>
          </p:spPr>
        </p:pic>
      </p:grpSp>
      <p:sp>
        <p:nvSpPr>
          <p:cNvPr id="92" name="object 92"/>
          <p:cNvSpPr txBox="1"/>
          <p:nvPr/>
        </p:nvSpPr>
        <p:spPr>
          <a:xfrm>
            <a:off x="739806" y="5530033"/>
            <a:ext cx="30607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2016</a:t>
            </a:r>
            <a:endParaRPr sz="1050">
              <a:latin typeface="Arial Unicode MS" panose="020B0604020202020204" charset="-122"/>
              <a:cs typeface="Arial Unicode MS" panose="020B0604020202020204" charset="-122"/>
            </a:endParaRPr>
          </a:p>
        </p:txBody>
      </p:sp>
      <p:sp>
        <p:nvSpPr>
          <p:cNvPr id="93" name="object 93"/>
          <p:cNvSpPr txBox="1"/>
          <p:nvPr/>
        </p:nvSpPr>
        <p:spPr>
          <a:xfrm>
            <a:off x="2465916" y="5530033"/>
            <a:ext cx="964565" cy="185420"/>
          </a:xfrm>
          <a:prstGeom prst="rect">
            <a:avLst/>
          </a:prstGeom>
        </p:spPr>
        <p:txBody>
          <a:bodyPr vert="horz" wrap="square" lIns="0" tIns="12700" rIns="0" bIns="0" rtlCol="0">
            <a:spAutoFit/>
          </a:bodyPr>
          <a:lstStyle/>
          <a:p>
            <a:pPr marL="12700">
              <a:lnSpc>
                <a:spcPct val="100000"/>
              </a:lnSpc>
              <a:spcBef>
                <a:spcPts val="100"/>
              </a:spcBef>
              <a:tabLst>
                <a:tab pos="508000" algn="l"/>
              </a:tabLst>
            </a:pPr>
            <a:r>
              <a:rPr sz="1050" spc="-35" dirty="0">
                <a:solidFill>
                  <a:srgbClr val="353535"/>
                </a:solidFill>
                <a:latin typeface="Arial Unicode MS" panose="020B0604020202020204" charset="-122"/>
                <a:cs typeface="Arial Unicode MS" panose="020B0604020202020204" charset="-122"/>
              </a:rPr>
              <a:t>2019	</a:t>
            </a:r>
            <a:r>
              <a:rPr sz="1050" spc="-40" dirty="0">
                <a:solidFill>
                  <a:srgbClr val="353535"/>
                </a:solidFill>
                <a:latin typeface="Arial Unicode MS" panose="020B0604020202020204" charset="-122"/>
                <a:cs typeface="Arial Unicode MS" panose="020B0604020202020204" charset="-122"/>
              </a:rPr>
              <a:t>2020H1</a:t>
            </a:r>
            <a:endParaRPr sz="1050">
              <a:latin typeface="Arial Unicode MS" panose="020B0604020202020204" charset="-122"/>
              <a:cs typeface="Arial Unicode MS" panose="020B0604020202020204" charset="-122"/>
            </a:endParaRPr>
          </a:p>
        </p:txBody>
      </p:sp>
      <p:sp>
        <p:nvSpPr>
          <p:cNvPr id="94" name="object 94"/>
          <p:cNvSpPr txBox="1"/>
          <p:nvPr/>
        </p:nvSpPr>
        <p:spPr>
          <a:xfrm>
            <a:off x="425361" y="5380173"/>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95" name="object 95"/>
          <p:cNvSpPr txBox="1"/>
          <p:nvPr/>
        </p:nvSpPr>
        <p:spPr>
          <a:xfrm>
            <a:off x="425361" y="4214307"/>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1</a:t>
            </a:r>
            <a:endParaRPr sz="1050">
              <a:latin typeface="Arial Unicode MS" panose="020B0604020202020204" charset="-122"/>
              <a:cs typeface="Arial Unicode MS" panose="020B0604020202020204" charset="-122"/>
            </a:endParaRPr>
          </a:p>
        </p:txBody>
      </p:sp>
      <p:sp>
        <p:nvSpPr>
          <p:cNvPr id="96" name="object 96"/>
          <p:cNvSpPr txBox="1"/>
          <p:nvPr/>
        </p:nvSpPr>
        <p:spPr>
          <a:xfrm>
            <a:off x="425361" y="3048441"/>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2</a:t>
            </a:r>
            <a:endParaRPr sz="1050">
              <a:latin typeface="Arial Unicode MS" panose="020B0604020202020204" charset="-122"/>
              <a:cs typeface="Arial Unicode MS" panose="020B0604020202020204" charset="-122"/>
            </a:endParaRPr>
          </a:p>
        </p:txBody>
      </p:sp>
      <p:sp>
        <p:nvSpPr>
          <p:cNvPr id="97" name="object 97"/>
          <p:cNvSpPr txBox="1"/>
          <p:nvPr/>
        </p:nvSpPr>
        <p:spPr>
          <a:xfrm>
            <a:off x="425361" y="1882575"/>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3</a:t>
            </a:r>
            <a:endParaRPr sz="1050">
              <a:latin typeface="Arial Unicode MS" panose="020B0604020202020204" charset="-122"/>
              <a:cs typeface="Arial Unicode MS" panose="020B0604020202020204" charset="-122"/>
            </a:endParaRPr>
          </a:p>
        </p:txBody>
      </p:sp>
      <p:sp>
        <p:nvSpPr>
          <p:cNvPr id="98" name="object 98"/>
          <p:cNvSpPr txBox="1"/>
          <p:nvPr/>
        </p:nvSpPr>
        <p:spPr>
          <a:xfrm>
            <a:off x="3571632" y="5380173"/>
            <a:ext cx="95885" cy="185420"/>
          </a:xfrm>
          <a:prstGeom prst="rect">
            <a:avLst/>
          </a:prstGeom>
        </p:spPr>
        <p:txBody>
          <a:bodyPr vert="horz" wrap="square" lIns="0" tIns="12700" rIns="0" bIns="0" rtlCol="0">
            <a:spAutoFit/>
          </a:bodyPr>
          <a:lstStyle/>
          <a:p>
            <a:pPr marL="12700">
              <a:lnSpc>
                <a:spcPct val="100000"/>
              </a:lnSpc>
              <a:spcBef>
                <a:spcPts val="100"/>
              </a:spcBef>
            </a:pPr>
            <a:r>
              <a:rPr sz="1050" spc="-35" dirty="0">
                <a:solidFill>
                  <a:srgbClr val="353535"/>
                </a:solidFill>
                <a:latin typeface="Arial Unicode MS" panose="020B0604020202020204" charset="-122"/>
                <a:cs typeface="Arial Unicode MS" panose="020B0604020202020204" charset="-122"/>
              </a:rPr>
              <a:t>0</a:t>
            </a:r>
            <a:endParaRPr sz="1050">
              <a:latin typeface="Arial Unicode MS" panose="020B0604020202020204" charset="-122"/>
              <a:cs typeface="Arial Unicode MS" panose="020B0604020202020204" charset="-122"/>
            </a:endParaRPr>
          </a:p>
        </p:txBody>
      </p:sp>
      <p:sp>
        <p:nvSpPr>
          <p:cNvPr id="99" name="object 99"/>
          <p:cNvSpPr txBox="1"/>
          <p:nvPr/>
        </p:nvSpPr>
        <p:spPr>
          <a:xfrm>
            <a:off x="3568457" y="3011887"/>
            <a:ext cx="2292985" cy="2515870"/>
          </a:xfrm>
          <a:prstGeom prst="rect">
            <a:avLst/>
          </a:prstGeom>
        </p:spPr>
        <p:txBody>
          <a:bodyPr vert="horz" wrap="square" lIns="0" tIns="12700" rIns="0" bIns="0" rtlCol="0">
            <a:spAutoFit/>
          </a:bodyPr>
          <a:lstStyle/>
          <a:p>
            <a:pPr marL="396875" marR="58420">
              <a:lnSpc>
                <a:spcPct val="110000"/>
              </a:lnSpc>
              <a:spcBef>
                <a:spcPts val="100"/>
              </a:spcBef>
            </a:pPr>
            <a:r>
              <a:rPr sz="1200" dirty="0">
                <a:latin typeface="Arial Unicode MS" panose="020B0604020202020204" charset="-122"/>
                <a:cs typeface="Arial Unicode MS" panose="020B0604020202020204" charset="-122"/>
              </a:rPr>
              <a:t>近五年，美团的流动比率基 本处于</a:t>
            </a:r>
            <a:r>
              <a:rPr sz="1200" spc="-40" dirty="0">
                <a:latin typeface="Arial Unicode MS" panose="020B0604020202020204" charset="-122"/>
                <a:cs typeface="Arial Unicode MS" panose="020B0604020202020204" charset="-122"/>
              </a:rPr>
              <a:t>2</a:t>
            </a:r>
            <a:endParaRPr sz="1200">
              <a:latin typeface="Arial Unicode MS" panose="020B0604020202020204" charset="-122"/>
              <a:cs typeface="Arial Unicode MS" panose="020B0604020202020204" charset="-122"/>
            </a:endParaRPr>
          </a:p>
          <a:p>
            <a:pPr marL="396875">
              <a:lnSpc>
                <a:spcPct val="100000"/>
              </a:lnSpc>
              <a:spcBef>
                <a:spcPts val="140"/>
              </a:spcBef>
            </a:pPr>
            <a:r>
              <a:rPr sz="1200" dirty="0">
                <a:latin typeface="Arial Unicode MS" panose="020B0604020202020204" charset="-122"/>
                <a:cs typeface="Arial Unicode MS" panose="020B0604020202020204" charset="-122"/>
              </a:rPr>
              <a:t>以上，速动比率保持在</a:t>
            </a:r>
            <a:r>
              <a:rPr sz="1200" spc="-40" dirty="0">
                <a:latin typeface="Arial Unicode MS" panose="020B0604020202020204" charset="-122"/>
                <a:cs typeface="Arial Unicode MS" panose="020B0604020202020204" charset="-122"/>
              </a:rPr>
              <a:t>1</a:t>
            </a:r>
            <a:endParaRPr sz="1200">
              <a:latin typeface="Arial Unicode MS" panose="020B0604020202020204" charset="-122"/>
              <a:cs typeface="Arial Unicode MS" panose="020B0604020202020204" charset="-122"/>
            </a:endParaRPr>
          </a:p>
          <a:p>
            <a:pPr marL="396875" marR="58420">
              <a:lnSpc>
                <a:spcPct val="110000"/>
              </a:lnSpc>
            </a:pPr>
            <a:r>
              <a:rPr sz="1200" dirty="0">
                <a:latin typeface="Arial Unicode MS" panose="020B0604020202020204" charset="-122"/>
                <a:cs typeface="Arial Unicode MS" panose="020B0604020202020204" charset="-122"/>
              </a:rPr>
              <a:t>以上，美团偿债能力总体处 于良好水平</a:t>
            </a:r>
            <a:endParaRPr sz="1200">
              <a:latin typeface="Arial Unicode MS" panose="020B0604020202020204" charset="-122"/>
              <a:cs typeface="Arial Unicode MS" panose="020B0604020202020204" charset="-122"/>
            </a:endParaRPr>
          </a:p>
          <a:p>
            <a:pPr marL="396875">
              <a:lnSpc>
                <a:spcPct val="100000"/>
              </a:lnSpc>
              <a:spcBef>
                <a:spcPts val="745"/>
              </a:spcBef>
            </a:pPr>
            <a:r>
              <a:rPr sz="1200" b="1" spc="-30" dirty="0">
                <a:latin typeface="Microsoft YaHei"/>
                <a:cs typeface="Microsoft YaHei"/>
              </a:rPr>
              <a:t>（2）</a:t>
            </a:r>
            <a:r>
              <a:rPr sz="1200" b="1" dirty="0">
                <a:latin typeface="Microsoft YaHei"/>
                <a:cs typeface="Microsoft YaHei"/>
              </a:rPr>
              <a:t>资产负债率：</a:t>
            </a:r>
            <a:endParaRPr sz="1200">
              <a:latin typeface="Microsoft YaHei"/>
              <a:cs typeface="Microsoft YaHei"/>
            </a:endParaRPr>
          </a:p>
          <a:p>
            <a:pPr marL="396875" marR="42545" algn="just">
              <a:lnSpc>
                <a:spcPct val="110000"/>
              </a:lnSpc>
            </a:pPr>
            <a:r>
              <a:rPr sz="1200" dirty="0">
                <a:latin typeface="Arial Unicode MS" panose="020B0604020202020204" charset="-122"/>
                <a:cs typeface="Arial Unicode MS" panose="020B0604020202020204" charset="-122"/>
              </a:rPr>
              <a:t>近五年美团资产负债率总体 处于下降水平，其中，</a:t>
            </a:r>
            <a:r>
              <a:rPr sz="1200" spc="-40" dirty="0">
                <a:latin typeface="Arial Unicode MS" panose="020B0604020202020204" charset="-122"/>
                <a:cs typeface="Arial Unicode MS" panose="020B0604020202020204" charset="-122"/>
              </a:rPr>
              <a:t>2018 </a:t>
            </a:r>
            <a:r>
              <a:rPr sz="1200" dirty="0">
                <a:latin typeface="Arial Unicode MS" panose="020B0604020202020204" charset="-122"/>
                <a:cs typeface="Arial Unicode MS" panose="020B0604020202020204" charset="-122"/>
              </a:rPr>
              <a:t>年美团资产负债率由</a:t>
            </a:r>
            <a:r>
              <a:rPr sz="1200" spc="-45" dirty="0">
                <a:latin typeface="Arial Unicode MS" panose="020B0604020202020204" charset="-122"/>
                <a:cs typeface="Arial Unicode MS" panose="020B0604020202020204" charset="-122"/>
              </a:rPr>
              <a:t>2017</a:t>
            </a:r>
            <a:endParaRPr sz="1200">
              <a:latin typeface="Arial Unicode MS" panose="020B0604020202020204" charset="-122"/>
              <a:cs typeface="Arial Unicode MS" panose="020B0604020202020204" charset="-122"/>
            </a:endParaRPr>
          </a:p>
          <a:p>
            <a:pPr marL="12700">
              <a:lnSpc>
                <a:spcPct val="100000"/>
              </a:lnSpc>
              <a:spcBef>
                <a:spcPts val="200"/>
              </a:spcBef>
              <a:tabLst>
                <a:tab pos="396875" algn="l"/>
              </a:tabLst>
            </a:pPr>
            <a:r>
              <a:rPr sz="1050" spc="-35" dirty="0">
                <a:solidFill>
                  <a:srgbClr val="353535"/>
                </a:solidFill>
                <a:latin typeface="Arial Unicode MS" panose="020B0604020202020204" charset="-122"/>
                <a:cs typeface="Arial Unicode MS" panose="020B0604020202020204" charset="-122"/>
              </a:rPr>
              <a:t>20	</a:t>
            </a:r>
            <a:r>
              <a:rPr sz="1800" baseline="2000" dirty="0">
                <a:latin typeface="Arial Unicode MS" panose="020B0604020202020204" charset="-122"/>
                <a:cs typeface="Arial Unicode MS" panose="020B0604020202020204" charset="-122"/>
              </a:rPr>
              <a:t>年的</a:t>
            </a:r>
            <a:r>
              <a:rPr sz="1800" b="1" spc="-232" baseline="2000" dirty="0">
                <a:solidFill>
                  <a:srgbClr val="970201"/>
                </a:solidFill>
                <a:latin typeface="Microsoft YaHei"/>
                <a:cs typeface="Microsoft YaHei"/>
              </a:rPr>
              <a:t>148.4%</a:t>
            </a:r>
            <a:r>
              <a:rPr sz="1800" baseline="2000" dirty="0">
                <a:latin typeface="Arial Unicode MS" panose="020B0604020202020204" charset="-122"/>
                <a:cs typeface="Arial Unicode MS" panose="020B0604020202020204" charset="-122"/>
              </a:rPr>
              <a:t>大幅下降至</a:t>
            </a:r>
            <a:r>
              <a:rPr sz="1800" b="1" spc="-247" baseline="2000" dirty="0">
                <a:solidFill>
                  <a:srgbClr val="970201"/>
                </a:solidFill>
                <a:latin typeface="Microsoft YaHei"/>
                <a:cs typeface="Microsoft YaHei"/>
              </a:rPr>
              <a:t>28.3%</a:t>
            </a:r>
            <a:endParaRPr sz="1800" baseline="2000">
              <a:latin typeface="Microsoft YaHei"/>
              <a:cs typeface="Microsoft YaHei"/>
            </a:endParaRPr>
          </a:p>
          <a:p>
            <a:pPr marL="396875" marR="58420">
              <a:lnSpc>
                <a:spcPts val="1580"/>
              </a:lnSpc>
              <a:spcBef>
                <a:spcPts val="25"/>
              </a:spcBef>
            </a:pPr>
            <a:r>
              <a:rPr sz="1200" dirty="0">
                <a:latin typeface="Arial Unicode MS" panose="020B0604020202020204" charset="-122"/>
                <a:cs typeface="Arial Unicode MS" panose="020B0604020202020204" charset="-122"/>
              </a:rPr>
              <a:t>，主要原因在于其总资产大 幅增加，而总负债大幅降低</a:t>
            </a:r>
            <a:endParaRPr sz="1200">
              <a:latin typeface="Arial Unicode MS" panose="020B0604020202020204" charset="-122"/>
              <a:cs typeface="Arial Unicode MS" panose="020B0604020202020204" charset="-122"/>
            </a:endParaRPr>
          </a:p>
        </p:txBody>
      </p:sp>
      <p:sp>
        <p:nvSpPr>
          <p:cNvPr id="100" name="object 100"/>
          <p:cNvSpPr txBox="1"/>
          <p:nvPr/>
        </p:nvSpPr>
        <p:spPr>
          <a:xfrm>
            <a:off x="3568457" y="4505774"/>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40</a:t>
            </a:r>
            <a:endParaRPr sz="1050">
              <a:latin typeface="Arial Unicode MS" panose="020B0604020202020204" charset="-122"/>
              <a:cs typeface="Arial Unicode MS" panose="020B0604020202020204" charset="-122"/>
            </a:endParaRPr>
          </a:p>
        </p:txBody>
      </p:sp>
      <p:sp>
        <p:nvSpPr>
          <p:cNvPr id="101" name="object 101"/>
          <p:cNvSpPr txBox="1"/>
          <p:nvPr/>
        </p:nvSpPr>
        <p:spPr>
          <a:xfrm>
            <a:off x="3568457" y="4068574"/>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60</a:t>
            </a:r>
            <a:endParaRPr sz="1050">
              <a:latin typeface="Arial Unicode MS" panose="020B0604020202020204" charset="-122"/>
              <a:cs typeface="Arial Unicode MS" panose="020B0604020202020204" charset="-122"/>
            </a:endParaRPr>
          </a:p>
        </p:txBody>
      </p:sp>
      <p:sp>
        <p:nvSpPr>
          <p:cNvPr id="102" name="object 102"/>
          <p:cNvSpPr txBox="1"/>
          <p:nvPr/>
        </p:nvSpPr>
        <p:spPr>
          <a:xfrm>
            <a:off x="3568457" y="3631374"/>
            <a:ext cx="16573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80</a:t>
            </a:r>
            <a:endParaRPr sz="1050">
              <a:latin typeface="Arial Unicode MS" panose="020B0604020202020204" charset="-122"/>
              <a:cs typeface="Arial Unicode MS" panose="020B0604020202020204" charset="-122"/>
            </a:endParaRPr>
          </a:p>
        </p:txBody>
      </p:sp>
      <p:sp>
        <p:nvSpPr>
          <p:cNvPr id="103" name="object 103"/>
          <p:cNvSpPr txBox="1"/>
          <p:nvPr/>
        </p:nvSpPr>
        <p:spPr>
          <a:xfrm>
            <a:off x="3571632" y="3194174"/>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100</a:t>
            </a:r>
            <a:endParaRPr sz="1050">
              <a:latin typeface="Arial Unicode MS" panose="020B0604020202020204" charset="-122"/>
              <a:cs typeface="Arial Unicode MS" panose="020B0604020202020204" charset="-122"/>
            </a:endParaRPr>
          </a:p>
        </p:txBody>
      </p:sp>
      <p:sp>
        <p:nvSpPr>
          <p:cNvPr id="104" name="object 104"/>
          <p:cNvSpPr txBox="1"/>
          <p:nvPr/>
        </p:nvSpPr>
        <p:spPr>
          <a:xfrm>
            <a:off x="313033" y="432336"/>
            <a:ext cx="11455400" cy="141224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近五年，美团的偿债能力总体保持良好的水平，同时其销售费用率、研发费用率、管理费用率处于下降 趋势。随着美团业务经营效率提高，未来盈利能力将进一步增强</a:t>
            </a:r>
            <a:endParaRPr sz="2000">
              <a:latin typeface="Arial Unicode MS" panose="020B0604020202020204" charset="-122"/>
              <a:cs typeface="Arial Unicode MS" panose="020B0604020202020204" charset="-122"/>
            </a:endParaRPr>
          </a:p>
          <a:p>
            <a:pPr marL="33655">
              <a:lnSpc>
                <a:spcPct val="100000"/>
              </a:lnSpc>
              <a:spcBef>
                <a:spcPts val="1840"/>
              </a:spcBef>
              <a:tabLst>
                <a:tab pos="6053455" algn="l"/>
              </a:tabLst>
            </a:pPr>
            <a:r>
              <a:rPr sz="1400" b="1" dirty="0">
                <a:latin typeface="Microsoft YaHei"/>
                <a:cs typeface="Microsoft YaHei"/>
              </a:rPr>
              <a:t>美团偿债能力分析</a:t>
            </a:r>
            <a:r>
              <a:rPr sz="1400" b="1" spc="-75" dirty="0">
                <a:latin typeface="Microsoft YaHei"/>
                <a:cs typeface="Microsoft YaHei"/>
              </a:rPr>
              <a:t>，2016-2020H1	</a:t>
            </a:r>
            <a:r>
              <a:rPr sz="1400" b="1" dirty="0">
                <a:latin typeface="Microsoft YaHei"/>
                <a:cs typeface="Microsoft YaHei"/>
              </a:rPr>
              <a:t>美团费用率分析</a:t>
            </a:r>
            <a:r>
              <a:rPr sz="1400" b="1" spc="-75" dirty="0">
                <a:latin typeface="Microsoft YaHei"/>
                <a:cs typeface="Microsoft YaHei"/>
              </a:rPr>
              <a:t>，2016-2020H1</a:t>
            </a:r>
            <a:endParaRPr sz="1400">
              <a:latin typeface="Microsoft YaHei"/>
              <a:cs typeface="Microsoft YaHei"/>
            </a:endParaRPr>
          </a:p>
          <a:p>
            <a:pPr>
              <a:lnSpc>
                <a:spcPct val="100000"/>
              </a:lnSpc>
              <a:spcBef>
                <a:spcPts val="10"/>
              </a:spcBef>
            </a:pPr>
            <a:endParaRPr sz="800">
              <a:latin typeface="Microsoft YaHei"/>
              <a:cs typeface="Microsoft YaHei"/>
            </a:endParaRPr>
          </a:p>
          <a:p>
            <a:pPr marL="1584960" algn="ctr">
              <a:lnSpc>
                <a:spcPct val="100000"/>
              </a:lnSpc>
            </a:pPr>
            <a:r>
              <a:rPr sz="1100" b="1" spc="-70" dirty="0">
                <a:latin typeface="Microsoft YaHei"/>
                <a:cs typeface="Microsoft YaHei"/>
              </a:rPr>
              <a:t>[</a:t>
            </a:r>
            <a:r>
              <a:rPr sz="1100" b="1" dirty="0">
                <a:latin typeface="Microsoft YaHei"/>
                <a:cs typeface="Microsoft YaHei"/>
              </a:rPr>
              <a:t>单位：百分比</a:t>
            </a:r>
            <a:r>
              <a:rPr sz="1100" b="1" spc="-65" dirty="0">
                <a:latin typeface="Microsoft YaHei"/>
                <a:cs typeface="Microsoft YaHei"/>
              </a:rPr>
              <a:t>]</a:t>
            </a:r>
            <a:endParaRPr sz="1100">
              <a:latin typeface="Microsoft YaHei"/>
              <a:cs typeface="Microsoft YaHei"/>
            </a:endParaRPr>
          </a:p>
        </p:txBody>
      </p:sp>
      <p:sp>
        <p:nvSpPr>
          <p:cNvPr id="105" name="object 105"/>
          <p:cNvSpPr txBox="1"/>
          <p:nvPr/>
        </p:nvSpPr>
        <p:spPr>
          <a:xfrm>
            <a:off x="3571632" y="2756975"/>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120</a:t>
            </a:r>
            <a:endParaRPr sz="1050">
              <a:latin typeface="Arial Unicode MS" panose="020B0604020202020204" charset="-122"/>
              <a:cs typeface="Arial Unicode MS" panose="020B0604020202020204" charset="-122"/>
            </a:endParaRPr>
          </a:p>
        </p:txBody>
      </p:sp>
      <p:sp>
        <p:nvSpPr>
          <p:cNvPr id="106" name="object 106"/>
          <p:cNvSpPr txBox="1"/>
          <p:nvPr/>
        </p:nvSpPr>
        <p:spPr>
          <a:xfrm>
            <a:off x="3571632" y="2319775"/>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140</a:t>
            </a:r>
            <a:endParaRPr sz="1050">
              <a:latin typeface="Arial Unicode MS" panose="020B0604020202020204" charset="-122"/>
              <a:cs typeface="Arial Unicode MS" panose="020B0604020202020204" charset="-122"/>
            </a:endParaRPr>
          </a:p>
        </p:txBody>
      </p:sp>
      <p:sp>
        <p:nvSpPr>
          <p:cNvPr id="107" name="object 107"/>
          <p:cNvSpPr txBox="1"/>
          <p:nvPr/>
        </p:nvSpPr>
        <p:spPr>
          <a:xfrm>
            <a:off x="3571632" y="1882575"/>
            <a:ext cx="236220"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160</a:t>
            </a:r>
            <a:endParaRPr sz="1050">
              <a:latin typeface="Arial Unicode MS" panose="020B0604020202020204" charset="-122"/>
              <a:cs typeface="Arial Unicode MS" panose="020B0604020202020204" charset="-122"/>
            </a:endParaRPr>
          </a:p>
        </p:txBody>
      </p:sp>
      <p:sp>
        <p:nvSpPr>
          <p:cNvPr id="108" name="object 108"/>
          <p:cNvSpPr txBox="1"/>
          <p:nvPr/>
        </p:nvSpPr>
        <p:spPr>
          <a:xfrm>
            <a:off x="1260428" y="3835401"/>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FFFFFF"/>
                </a:solidFill>
                <a:latin typeface="Arial Unicode MS" panose="020B0604020202020204" charset="-122"/>
                <a:cs typeface="Arial Unicode MS" panose="020B0604020202020204" charset="-122"/>
              </a:rPr>
              <a:t>2.7</a:t>
            </a:r>
            <a:endParaRPr sz="1050">
              <a:latin typeface="Arial Unicode MS" panose="020B0604020202020204" charset="-122"/>
              <a:cs typeface="Arial Unicode MS" panose="020B0604020202020204" charset="-122"/>
            </a:endParaRPr>
          </a:p>
        </p:txBody>
      </p:sp>
      <p:sp>
        <p:nvSpPr>
          <p:cNvPr id="109" name="object 109"/>
          <p:cNvSpPr txBox="1"/>
          <p:nvPr/>
        </p:nvSpPr>
        <p:spPr>
          <a:xfrm>
            <a:off x="1835798" y="4039427"/>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FFFFFF"/>
                </a:solidFill>
                <a:latin typeface="Arial Unicode MS" panose="020B0604020202020204" charset="-122"/>
                <a:cs typeface="Arial Unicode MS" panose="020B0604020202020204" charset="-122"/>
              </a:rPr>
              <a:t>2.3</a:t>
            </a:r>
            <a:endParaRPr sz="1050">
              <a:latin typeface="Arial Unicode MS" panose="020B0604020202020204" charset="-122"/>
              <a:cs typeface="Arial Unicode MS" panose="020B0604020202020204" charset="-122"/>
            </a:endParaRPr>
          </a:p>
        </p:txBody>
      </p:sp>
      <p:sp>
        <p:nvSpPr>
          <p:cNvPr id="110" name="object 110"/>
          <p:cNvSpPr txBox="1"/>
          <p:nvPr/>
        </p:nvSpPr>
        <p:spPr>
          <a:xfrm>
            <a:off x="2411168" y="4074403"/>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FFFFFF"/>
                </a:solidFill>
                <a:latin typeface="Arial Unicode MS" panose="020B0604020202020204" charset="-122"/>
                <a:cs typeface="Arial Unicode MS" panose="020B0604020202020204" charset="-122"/>
              </a:rPr>
              <a:t>2.2</a:t>
            </a:r>
            <a:endParaRPr sz="1050">
              <a:latin typeface="Arial Unicode MS" panose="020B0604020202020204" charset="-122"/>
              <a:cs typeface="Arial Unicode MS" panose="020B0604020202020204" charset="-122"/>
            </a:endParaRPr>
          </a:p>
        </p:txBody>
      </p:sp>
      <p:sp>
        <p:nvSpPr>
          <p:cNvPr id="111" name="object 111"/>
          <p:cNvSpPr txBox="1"/>
          <p:nvPr/>
        </p:nvSpPr>
        <p:spPr>
          <a:xfrm>
            <a:off x="2986538" y="4091891"/>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FFFFFF"/>
                </a:solidFill>
                <a:latin typeface="Arial Unicode MS" panose="020B0604020202020204" charset="-122"/>
                <a:cs typeface="Arial Unicode MS" panose="020B0604020202020204" charset="-122"/>
              </a:rPr>
              <a:t>2.2</a:t>
            </a:r>
            <a:endParaRPr sz="1050">
              <a:latin typeface="Arial Unicode MS" panose="020B0604020202020204" charset="-122"/>
              <a:cs typeface="Arial Unicode MS" panose="020B0604020202020204" charset="-122"/>
            </a:endParaRPr>
          </a:p>
        </p:txBody>
      </p:sp>
      <p:sp>
        <p:nvSpPr>
          <p:cNvPr id="112" name="object 112"/>
          <p:cNvSpPr txBox="1"/>
          <p:nvPr/>
        </p:nvSpPr>
        <p:spPr>
          <a:xfrm>
            <a:off x="659657" y="4278430"/>
            <a:ext cx="476250" cy="185420"/>
          </a:xfrm>
          <a:prstGeom prst="rect">
            <a:avLst/>
          </a:prstGeom>
        </p:spPr>
        <p:txBody>
          <a:bodyPr vert="horz" wrap="square" lIns="0" tIns="12700" rIns="0" bIns="0" rtlCol="0">
            <a:spAutoFit/>
          </a:bodyPr>
          <a:lstStyle/>
          <a:p>
            <a:pPr marL="38100">
              <a:lnSpc>
                <a:spcPct val="100000"/>
              </a:lnSpc>
              <a:spcBef>
                <a:spcPts val="100"/>
              </a:spcBef>
            </a:pPr>
            <a:r>
              <a:rPr sz="1050" spc="-45" dirty="0">
                <a:solidFill>
                  <a:srgbClr val="FFFFFF"/>
                </a:solidFill>
                <a:latin typeface="Arial Unicode MS" panose="020B0604020202020204" charset="-122"/>
                <a:cs typeface="Arial Unicode MS" panose="020B0604020202020204" charset="-122"/>
              </a:rPr>
              <a:t>1.9</a:t>
            </a:r>
            <a:r>
              <a:rPr sz="1050" spc="130" dirty="0">
                <a:solidFill>
                  <a:srgbClr val="FFFFFF"/>
                </a:solidFill>
                <a:latin typeface="Arial Unicode MS" panose="020B0604020202020204" charset="-122"/>
                <a:cs typeface="Arial Unicode MS" panose="020B0604020202020204" charset="-122"/>
              </a:rPr>
              <a:t> </a:t>
            </a:r>
            <a:r>
              <a:rPr sz="1575" spc="-75" baseline="-19000" dirty="0">
                <a:solidFill>
                  <a:srgbClr val="353535"/>
                </a:solidFill>
                <a:latin typeface="Arial Unicode MS" panose="020B0604020202020204" charset="-122"/>
                <a:cs typeface="Arial Unicode MS" panose="020B0604020202020204" charset="-122"/>
              </a:rPr>
              <a:t>1.8</a:t>
            </a:r>
            <a:endParaRPr sz="1575" baseline="-19000">
              <a:latin typeface="Arial Unicode MS" panose="020B0604020202020204" charset="-122"/>
              <a:cs typeface="Arial Unicode MS" panose="020B0604020202020204" charset="-122"/>
            </a:endParaRPr>
          </a:p>
        </p:txBody>
      </p:sp>
      <p:sp>
        <p:nvSpPr>
          <p:cNvPr id="113" name="object 113"/>
          <p:cNvSpPr txBox="1"/>
          <p:nvPr/>
        </p:nvSpPr>
        <p:spPr>
          <a:xfrm>
            <a:off x="1490576" y="4080233"/>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2.2</a:t>
            </a:r>
            <a:endParaRPr sz="1050">
              <a:latin typeface="Arial Unicode MS" panose="020B0604020202020204" charset="-122"/>
              <a:cs typeface="Arial Unicode MS" panose="020B0604020202020204" charset="-122"/>
            </a:endParaRPr>
          </a:p>
        </p:txBody>
      </p:sp>
      <p:sp>
        <p:nvSpPr>
          <p:cNvPr id="114" name="object 114"/>
          <p:cNvSpPr txBox="1"/>
          <p:nvPr/>
        </p:nvSpPr>
        <p:spPr>
          <a:xfrm>
            <a:off x="2065945" y="4278430"/>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1.9</a:t>
            </a:r>
            <a:endParaRPr sz="1050">
              <a:latin typeface="Arial Unicode MS" panose="020B0604020202020204" charset="-122"/>
              <a:cs typeface="Arial Unicode MS" panose="020B0604020202020204" charset="-122"/>
            </a:endParaRPr>
          </a:p>
        </p:txBody>
      </p:sp>
      <p:sp>
        <p:nvSpPr>
          <p:cNvPr id="115" name="object 115"/>
          <p:cNvSpPr txBox="1"/>
          <p:nvPr/>
        </p:nvSpPr>
        <p:spPr>
          <a:xfrm>
            <a:off x="2641316" y="4342552"/>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1.8</a:t>
            </a:r>
            <a:endParaRPr sz="1050">
              <a:latin typeface="Arial Unicode MS" panose="020B0604020202020204" charset="-122"/>
              <a:cs typeface="Arial Unicode MS" panose="020B0604020202020204" charset="-122"/>
            </a:endParaRPr>
          </a:p>
        </p:txBody>
      </p:sp>
      <p:sp>
        <p:nvSpPr>
          <p:cNvPr id="116" name="object 116"/>
          <p:cNvSpPr txBox="1"/>
          <p:nvPr/>
        </p:nvSpPr>
        <p:spPr>
          <a:xfrm>
            <a:off x="3216685" y="4395017"/>
            <a:ext cx="194945" cy="185420"/>
          </a:xfrm>
          <a:prstGeom prst="rect">
            <a:avLst/>
          </a:prstGeom>
        </p:spPr>
        <p:txBody>
          <a:bodyPr vert="horz" wrap="square" lIns="0" tIns="12700" rIns="0" bIns="0" rtlCol="0">
            <a:spAutoFit/>
          </a:bodyPr>
          <a:lstStyle/>
          <a:p>
            <a:pPr marL="12700">
              <a:lnSpc>
                <a:spcPct val="100000"/>
              </a:lnSpc>
              <a:spcBef>
                <a:spcPts val="100"/>
              </a:spcBef>
            </a:pPr>
            <a:r>
              <a:rPr sz="1050" spc="-50" dirty="0">
                <a:solidFill>
                  <a:srgbClr val="353535"/>
                </a:solidFill>
                <a:latin typeface="Arial Unicode MS" panose="020B0604020202020204" charset="-122"/>
                <a:cs typeface="Arial Unicode MS" panose="020B0604020202020204" charset="-122"/>
              </a:rPr>
              <a:t>1.7</a:t>
            </a:r>
            <a:endParaRPr sz="1050">
              <a:latin typeface="Arial Unicode MS" panose="020B0604020202020204" charset="-122"/>
              <a:cs typeface="Arial Unicode MS" panose="020B0604020202020204" charset="-122"/>
            </a:endParaRPr>
          </a:p>
        </p:txBody>
      </p:sp>
      <p:sp>
        <p:nvSpPr>
          <p:cNvPr id="117" name="object 117"/>
          <p:cNvSpPr txBox="1"/>
          <p:nvPr/>
        </p:nvSpPr>
        <p:spPr>
          <a:xfrm>
            <a:off x="992219" y="2113198"/>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149.5</a:t>
            </a:r>
            <a:endParaRPr sz="1050">
              <a:latin typeface="Arial Unicode MS" panose="020B0604020202020204" charset="-122"/>
              <a:cs typeface="Arial Unicode MS" panose="020B0604020202020204" charset="-122"/>
            </a:endParaRPr>
          </a:p>
        </p:txBody>
      </p:sp>
      <p:sp>
        <p:nvSpPr>
          <p:cNvPr id="118" name="object 118"/>
          <p:cNvSpPr txBox="1"/>
          <p:nvPr/>
        </p:nvSpPr>
        <p:spPr>
          <a:xfrm>
            <a:off x="1567589" y="2135495"/>
            <a:ext cx="33528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148.4</a:t>
            </a:r>
            <a:endParaRPr sz="1050">
              <a:latin typeface="Arial Unicode MS" panose="020B0604020202020204" charset="-122"/>
              <a:cs typeface="Arial Unicode MS" panose="020B0604020202020204" charset="-122"/>
            </a:endParaRPr>
          </a:p>
        </p:txBody>
      </p:sp>
      <p:sp>
        <p:nvSpPr>
          <p:cNvPr id="119" name="object 119"/>
          <p:cNvSpPr txBox="1"/>
          <p:nvPr/>
        </p:nvSpPr>
        <p:spPr>
          <a:xfrm>
            <a:off x="2139784" y="4761536"/>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28.3</a:t>
            </a:r>
            <a:endParaRPr sz="1050">
              <a:latin typeface="Arial Unicode MS" panose="020B0604020202020204" charset="-122"/>
              <a:cs typeface="Arial Unicode MS" panose="020B0604020202020204" charset="-122"/>
            </a:endParaRPr>
          </a:p>
        </p:txBody>
      </p:sp>
      <p:sp>
        <p:nvSpPr>
          <p:cNvPr id="120" name="object 120"/>
          <p:cNvSpPr txBox="1"/>
          <p:nvPr/>
        </p:nvSpPr>
        <p:spPr>
          <a:xfrm>
            <a:off x="2715154" y="4718471"/>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30.3</a:t>
            </a:r>
            <a:endParaRPr sz="1050">
              <a:latin typeface="Arial Unicode MS" panose="020B0604020202020204" charset="-122"/>
              <a:cs typeface="Arial Unicode MS" panose="020B0604020202020204" charset="-122"/>
            </a:endParaRPr>
          </a:p>
        </p:txBody>
      </p:sp>
      <p:sp>
        <p:nvSpPr>
          <p:cNvPr id="121" name="object 121"/>
          <p:cNvSpPr txBox="1"/>
          <p:nvPr/>
        </p:nvSpPr>
        <p:spPr>
          <a:xfrm>
            <a:off x="3290524" y="4748857"/>
            <a:ext cx="265430" cy="185420"/>
          </a:xfrm>
          <a:prstGeom prst="rect">
            <a:avLst/>
          </a:prstGeom>
        </p:spPr>
        <p:txBody>
          <a:bodyPr vert="horz" wrap="square" lIns="0" tIns="12700" rIns="0" bIns="0" rtlCol="0">
            <a:spAutoFit/>
          </a:bodyPr>
          <a:lstStyle/>
          <a:p>
            <a:pPr marL="12700">
              <a:lnSpc>
                <a:spcPct val="100000"/>
              </a:lnSpc>
              <a:spcBef>
                <a:spcPts val="100"/>
              </a:spcBef>
            </a:pPr>
            <a:r>
              <a:rPr sz="1050" spc="-45" dirty="0">
                <a:solidFill>
                  <a:srgbClr val="353535"/>
                </a:solidFill>
                <a:latin typeface="Arial Unicode MS" panose="020B0604020202020204" charset="-122"/>
                <a:cs typeface="Arial Unicode MS" panose="020B0604020202020204" charset="-122"/>
              </a:rPr>
              <a:t>28.9</a:t>
            </a:r>
            <a:endParaRPr sz="1050">
              <a:latin typeface="Arial Unicode MS" panose="020B0604020202020204" charset="-122"/>
              <a:cs typeface="Arial Unicode MS" panose="020B0604020202020204" charset="-122"/>
            </a:endParaRPr>
          </a:p>
        </p:txBody>
      </p:sp>
      <p:grpSp>
        <p:nvGrpSpPr>
          <p:cNvPr id="122" name="object 122"/>
          <p:cNvGrpSpPr/>
          <p:nvPr/>
        </p:nvGrpSpPr>
        <p:grpSpPr>
          <a:xfrm>
            <a:off x="1176552" y="5801979"/>
            <a:ext cx="271780" cy="81915"/>
            <a:chOff x="1176552" y="5801979"/>
            <a:chExt cx="271780" cy="81915"/>
          </a:xfrm>
        </p:grpSpPr>
        <p:sp>
          <p:nvSpPr>
            <p:cNvPr id="123" name="object 123"/>
            <p:cNvSpPr/>
            <p:nvPr/>
          </p:nvSpPr>
          <p:spPr>
            <a:xfrm>
              <a:off x="1181314" y="5806742"/>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sp>
          <p:nvSpPr>
            <p:cNvPr id="124" name="object 124"/>
            <p:cNvSpPr/>
            <p:nvPr/>
          </p:nvSpPr>
          <p:spPr>
            <a:xfrm>
              <a:off x="1181314" y="5806742"/>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899397"/>
            </a:solidFill>
          </p:spPr>
          <p:txBody>
            <a:bodyPr wrap="square" lIns="0" tIns="0" rIns="0" bIns="0" rtlCol="0"/>
            <a:lstStyle/>
            <a:p/>
          </p:txBody>
        </p:sp>
        <p:sp>
          <p:nvSpPr>
            <p:cNvPr id="125" name="object 125"/>
            <p:cNvSpPr/>
            <p:nvPr/>
          </p:nvSpPr>
          <p:spPr>
            <a:xfrm>
              <a:off x="1181314" y="5806742"/>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000000"/>
              </a:solidFill>
            </a:ln>
          </p:spPr>
          <p:txBody>
            <a:bodyPr wrap="square" lIns="0" tIns="0" rIns="0" bIns="0" rtlCol="0"/>
            <a:lstStyle/>
            <a:p/>
          </p:txBody>
        </p:sp>
      </p:grpSp>
      <p:grpSp>
        <p:nvGrpSpPr>
          <p:cNvPr id="126" name="object 126"/>
          <p:cNvGrpSpPr/>
          <p:nvPr/>
        </p:nvGrpSpPr>
        <p:grpSpPr>
          <a:xfrm>
            <a:off x="1176552" y="5980043"/>
            <a:ext cx="271780" cy="81915"/>
            <a:chOff x="1176552" y="5980043"/>
            <a:chExt cx="271780" cy="81915"/>
          </a:xfrm>
        </p:grpSpPr>
        <p:sp>
          <p:nvSpPr>
            <p:cNvPr id="127" name="object 127"/>
            <p:cNvSpPr/>
            <p:nvPr/>
          </p:nvSpPr>
          <p:spPr>
            <a:xfrm>
              <a:off x="1181314" y="5984806"/>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sp>
          <p:nvSpPr>
            <p:cNvPr id="128" name="object 128"/>
            <p:cNvSpPr/>
            <p:nvPr/>
          </p:nvSpPr>
          <p:spPr>
            <a:xfrm>
              <a:off x="1181314" y="5984806"/>
              <a:ext cx="262255" cy="72390"/>
            </a:xfrm>
            <a:custGeom>
              <a:avLst/>
              <a:gdLst/>
              <a:ahLst/>
              <a:cxnLst/>
              <a:rect l="l" t="t" r="r" b="b"/>
              <a:pathLst>
                <a:path w="262255" h="72389">
                  <a:moveTo>
                    <a:pt x="262000" y="72008"/>
                  </a:moveTo>
                  <a:lnTo>
                    <a:pt x="0" y="72008"/>
                  </a:lnTo>
                  <a:lnTo>
                    <a:pt x="0" y="0"/>
                  </a:lnTo>
                  <a:lnTo>
                    <a:pt x="262000" y="0"/>
                  </a:lnTo>
                  <a:lnTo>
                    <a:pt x="262000" y="72008"/>
                  </a:lnTo>
                  <a:close/>
                </a:path>
              </a:pathLst>
            </a:custGeom>
            <a:solidFill>
              <a:srgbClr val="EFEFF1"/>
            </a:solidFill>
          </p:spPr>
          <p:txBody>
            <a:bodyPr wrap="square" lIns="0" tIns="0" rIns="0" bIns="0" rtlCol="0"/>
            <a:lstStyle/>
            <a:p/>
          </p:txBody>
        </p:sp>
        <p:sp>
          <p:nvSpPr>
            <p:cNvPr id="129" name="object 129"/>
            <p:cNvSpPr/>
            <p:nvPr/>
          </p:nvSpPr>
          <p:spPr>
            <a:xfrm>
              <a:off x="1181314" y="5984806"/>
              <a:ext cx="262255" cy="72390"/>
            </a:xfrm>
            <a:custGeom>
              <a:avLst/>
              <a:gdLst/>
              <a:ahLst/>
              <a:cxnLst/>
              <a:rect l="l" t="t" r="r" b="b"/>
              <a:pathLst>
                <a:path w="262255" h="72389">
                  <a:moveTo>
                    <a:pt x="0" y="0"/>
                  </a:moveTo>
                  <a:lnTo>
                    <a:pt x="262000" y="0"/>
                  </a:lnTo>
                  <a:lnTo>
                    <a:pt x="262000" y="72008"/>
                  </a:lnTo>
                  <a:lnTo>
                    <a:pt x="0" y="72008"/>
                  </a:lnTo>
                  <a:lnTo>
                    <a:pt x="0" y="0"/>
                  </a:lnTo>
                  <a:close/>
                </a:path>
              </a:pathLst>
            </a:custGeom>
            <a:ln w="9525">
              <a:solidFill>
                <a:srgbClr val="353535"/>
              </a:solidFill>
            </a:ln>
          </p:spPr>
          <p:txBody>
            <a:bodyPr wrap="square" lIns="0" tIns="0" rIns="0" bIns="0" rtlCol="0"/>
            <a:lstStyle/>
            <a:p/>
          </p:txBody>
        </p:sp>
      </p:grpSp>
      <p:sp>
        <p:nvSpPr>
          <p:cNvPr id="130" name="object 130"/>
          <p:cNvSpPr txBox="1"/>
          <p:nvPr/>
        </p:nvSpPr>
        <p:spPr>
          <a:xfrm>
            <a:off x="1315176" y="5478998"/>
            <a:ext cx="1153795" cy="803910"/>
          </a:xfrm>
          <a:prstGeom prst="rect">
            <a:avLst/>
          </a:prstGeom>
        </p:spPr>
        <p:txBody>
          <a:bodyPr vert="horz" wrap="square" lIns="0" tIns="63500" rIns="0" bIns="0" rtlCol="0">
            <a:spAutoFit/>
          </a:bodyPr>
          <a:lstStyle/>
          <a:p>
            <a:pPr marL="12700" algn="just">
              <a:lnSpc>
                <a:spcPct val="100000"/>
              </a:lnSpc>
              <a:spcBef>
                <a:spcPts val="500"/>
              </a:spcBef>
            </a:pPr>
            <a:r>
              <a:rPr sz="1050" spc="-35" dirty="0">
                <a:solidFill>
                  <a:srgbClr val="353535"/>
                </a:solidFill>
                <a:latin typeface="Arial Unicode MS" panose="020B0604020202020204" charset="-122"/>
                <a:cs typeface="Arial Unicode MS" panose="020B0604020202020204" charset="-122"/>
              </a:rPr>
              <a:t>2017</a:t>
            </a:r>
            <a:r>
              <a:rPr sz="1050" spc="185" dirty="0">
                <a:solidFill>
                  <a:srgbClr val="353535"/>
                </a:solidFill>
                <a:latin typeface="Arial Unicode MS" panose="020B0604020202020204" charset="-122"/>
                <a:cs typeface="Arial Unicode MS" panose="020B0604020202020204" charset="-122"/>
              </a:rPr>
              <a:t> </a:t>
            </a:r>
            <a:r>
              <a:rPr sz="1050" spc="-40" dirty="0">
                <a:solidFill>
                  <a:srgbClr val="353535"/>
                </a:solidFill>
                <a:latin typeface="Arial Unicode MS" panose="020B0604020202020204" charset="-122"/>
                <a:cs typeface="Arial Unicode MS" panose="020B0604020202020204" charset="-122"/>
              </a:rPr>
              <a:t>2018</a:t>
            </a:r>
            <a:endParaRPr sz="1050">
              <a:latin typeface="Arial Unicode MS" panose="020B0604020202020204" charset="-122"/>
              <a:cs typeface="Arial Unicode MS" panose="020B0604020202020204" charset="-122"/>
            </a:endParaRPr>
          </a:p>
          <a:p>
            <a:pPr marL="140335" marR="5080" indent="22860" algn="just">
              <a:lnSpc>
                <a:spcPct val="111000"/>
              </a:lnSpc>
              <a:spcBef>
                <a:spcPts val="260"/>
              </a:spcBef>
            </a:pPr>
            <a:r>
              <a:rPr sz="1050" dirty="0">
                <a:solidFill>
                  <a:srgbClr val="353535"/>
                </a:solidFill>
                <a:latin typeface="Arial Unicode MS" panose="020B0604020202020204" charset="-122"/>
                <a:cs typeface="Arial Unicode MS" panose="020B0604020202020204" charset="-122"/>
              </a:rPr>
              <a:t>流动比率（次）  速动比率（次）  资产负债率（</a:t>
            </a:r>
            <a:r>
              <a:rPr sz="1050" spc="-409" dirty="0">
                <a:solidFill>
                  <a:srgbClr val="353535"/>
                </a:solidFill>
                <a:latin typeface="Arial Unicode MS" panose="020B0604020202020204" charset="-122"/>
                <a:cs typeface="Arial Unicode MS" panose="020B0604020202020204" charset="-122"/>
              </a:rPr>
              <a:t>%）</a:t>
            </a:r>
            <a:endParaRPr sz="1050">
              <a:latin typeface="Arial Unicode MS" panose="020B0604020202020204" charset="-122"/>
              <a:cs typeface="Arial Unicode MS" panose="020B0604020202020204" charset="-122"/>
            </a:endParaRPr>
          </a:p>
        </p:txBody>
      </p:sp>
      <p:pic>
        <p:nvPicPr>
          <p:cNvPr id="131" name="object 131"/>
          <p:cNvPicPr/>
          <p:nvPr/>
        </p:nvPicPr>
        <p:blipFill>
          <a:blip r:embed="rId5" cstate="print"/>
          <a:stretch>
            <a:fillRect/>
          </a:stretch>
        </p:blipFill>
        <p:spPr>
          <a:xfrm>
            <a:off x="1195602" y="6162361"/>
            <a:ext cx="233426" cy="73025"/>
          </a:xfrm>
          <a:prstGeom prst="rect">
            <a:avLst/>
          </a:prstGeom>
        </p:spPr>
      </p:pic>
      <p:grpSp>
        <p:nvGrpSpPr>
          <p:cNvPr id="132" name="object 132"/>
          <p:cNvGrpSpPr/>
          <p:nvPr/>
        </p:nvGrpSpPr>
        <p:grpSpPr>
          <a:xfrm>
            <a:off x="6677278" y="1988934"/>
            <a:ext cx="2867660" cy="3492500"/>
            <a:chOff x="6677278" y="1988934"/>
            <a:chExt cx="2867660" cy="3492500"/>
          </a:xfrm>
        </p:grpSpPr>
        <p:sp>
          <p:nvSpPr>
            <p:cNvPr id="133" name="object 133"/>
            <p:cNvSpPr/>
            <p:nvPr/>
          </p:nvSpPr>
          <p:spPr>
            <a:xfrm>
              <a:off x="6719188" y="5474726"/>
              <a:ext cx="2825750" cy="0"/>
            </a:xfrm>
            <a:custGeom>
              <a:avLst/>
              <a:gdLst/>
              <a:ahLst/>
              <a:cxnLst/>
              <a:rect l="l" t="t" r="r" b="b"/>
              <a:pathLst>
                <a:path w="2825750">
                  <a:moveTo>
                    <a:pt x="2825474" y="0"/>
                  </a:moveTo>
                  <a:lnTo>
                    <a:pt x="0" y="0"/>
                  </a:lnTo>
                </a:path>
              </a:pathLst>
            </a:custGeom>
            <a:solidFill>
              <a:srgbClr val="000000"/>
            </a:solidFill>
          </p:spPr>
          <p:txBody>
            <a:bodyPr wrap="square" lIns="0" tIns="0" rIns="0" bIns="0" rtlCol="0"/>
            <a:lstStyle/>
            <a:p/>
          </p:txBody>
        </p:sp>
        <p:sp>
          <p:nvSpPr>
            <p:cNvPr id="134" name="object 134"/>
            <p:cNvSpPr/>
            <p:nvPr/>
          </p:nvSpPr>
          <p:spPr>
            <a:xfrm>
              <a:off x="6719188" y="5474726"/>
              <a:ext cx="2825750" cy="0"/>
            </a:xfrm>
            <a:custGeom>
              <a:avLst/>
              <a:gdLst/>
              <a:ahLst/>
              <a:cxnLst/>
              <a:rect l="l" t="t" r="r" b="b"/>
              <a:pathLst>
                <a:path w="2825750">
                  <a:moveTo>
                    <a:pt x="0" y="0"/>
                  </a:moveTo>
                  <a:lnTo>
                    <a:pt x="2825474" y="0"/>
                  </a:lnTo>
                </a:path>
              </a:pathLst>
            </a:custGeom>
            <a:ln w="9525">
              <a:solidFill>
                <a:srgbClr val="ADB4B7"/>
              </a:solidFill>
            </a:ln>
          </p:spPr>
          <p:txBody>
            <a:bodyPr wrap="square" lIns="0" tIns="0" rIns="0" bIns="0" rtlCol="0"/>
            <a:lstStyle/>
            <a:p/>
          </p:txBody>
        </p:sp>
        <p:sp>
          <p:nvSpPr>
            <p:cNvPr id="135" name="object 135"/>
            <p:cNvSpPr/>
            <p:nvPr/>
          </p:nvSpPr>
          <p:spPr>
            <a:xfrm>
              <a:off x="6719188" y="1995284"/>
              <a:ext cx="0" cy="3479800"/>
            </a:xfrm>
            <a:custGeom>
              <a:avLst/>
              <a:gdLst/>
              <a:ahLst/>
              <a:cxnLst/>
              <a:rect l="l" t="t" r="r" b="b"/>
              <a:pathLst>
                <a:path h="3479800">
                  <a:moveTo>
                    <a:pt x="0" y="3479441"/>
                  </a:moveTo>
                  <a:lnTo>
                    <a:pt x="0" y="0"/>
                  </a:lnTo>
                </a:path>
              </a:pathLst>
            </a:custGeom>
            <a:solidFill>
              <a:srgbClr val="000000"/>
            </a:solidFill>
          </p:spPr>
          <p:txBody>
            <a:bodyPr wrap="square" lIns="0" tIns="0" rIns="0" bIns="0" rtlCol="0"/>
            <a:lstStyle/>
            <a:p/>
          </p:txBody>
        </p:sp>
        <p:sp>
          <p:nvSpPr>
            <p:cNvPr id="136" name="object 136"/>
            <p:cNvSpPr/>
            <p:nvPr/>
          </p:nvSpPr>
          <p:spPr>
            <a:xfrm>
              <a:off x="6719188" y="1995284"/>
              <a:ext cx="0" cy="3479800"/>
            </a:xfrm>
            <a:custGeom>
              <a:avLst/>
              <a:gdLst/>
              <a:ahLst/>
              <a:cxnLst/>
              <a:rect l="l" t="t" r="r" b="b"/>
              <a:pathLst>
                <a:path h="3479800">
                  <a:moveTo>
                    <a:pt x="0" y="0"/>
                  </a:moveTo>
                  <a:lnTo>
                    <a:pt x="0" y="3479441"/>
                  </a:lnTo>
                </a:path>
              </a:pathLst>
            </a:custGeom>
            <a:ln w="12700">
              <a:solidFill>
                <a:srgbClr val="ADB4B7"/>
              </a:solidFill>
            </a:ln>
          </p:spPr>
          <p:txBody>
            <a:bodyPr wrap="square" lIns="0" tIns="0" rIns="0" bIns="0" rtlCol="0"/>
            <a:lstStyle/>
            <a:p/>
          </p:txBody>
        </p:sp>
        <p:sp>
          <p:nvSpPr>
            <p:cNvPr id="137" name="object 137"/>
            <p:cNvSpPr/>
            <p:nvPr/>
          </p:nvSpPr>
          <p:spPr>
            <a:xfrm>
              <a:off x="6677278" y="5474726"/>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38" name="object 138"/>
            <p:cNvSpPr/>
            <p:nvPr/>
          </p:nvSpPr>
          <p:spPr>
            <a:xfrm>
              <a:off x="6677278" y="5474726"/>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39" name="object 139"/>
            <p:cNvSpPr/>
            <p:nvPr/>
          </p:nvSpPr>
          <p:spPr>
            <a:xfrm>
              <a:off x="6677278" y="4778838"/>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0" name="object 140"/>
            <p:cNvSpPr/>
            <p:nvPr/>
          </p:nvSpPr>
          <p:spPr>
            <a:xfrm>
              <a:off x="6677278" y="4778838"/>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41" name="object 141"/>
            <p:cNvSpPr/>
            <p:nvPr/>
          </p:nvSpPr>
          <p:spPr>
            <a:xfrm>
              <a:off x="6677278" y="4082949"/>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2" name="object 142"/>
            <p:cNvSpPr/>
            <p:nvPr/>
          </p:nvSpPr>
          <p:spPr>
            <a:xfrm>
              <a:off x="6677278" y="4082949"/>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43" name="object 143"/>
            <p:cNvSpPr/>
            <p:nvPr/>
          </p:nvSpPr>
          <p:spPr>
            <a:xfrm>
              <a:off x="6677278" y="3387061"/>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4" name="object 144"/>
            <p:cNvSpPr/>
            <p:nvPr/>
          </p:nvSpPr>
          <p:spPr>
            <a:xfrm>
              <a:off x="6677278" y="3387061"/>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45" name="object 145"/>
            <p:cNvSpPr/>
            <p:nvPr/>
          </p:nvSpPr>
          <p:spPr>
            <a:xfrm>
              <a:off x="6677278" y="2691172"/>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6" name="object 146"/>
            <p:cNvSpPr/>
            <p:nvPr/>
          </p:nvSpPr>
          <p:spPr>
            <a:xfrm>
              <a:off x="6677278" y="2691172"/>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47" name="object 147"/>
            <p:cNvSpPr/>
            <p:nvPr/>
          </p:nvSpPr>
          <p:spPr>
            <a:xfrm>
              <a:off x="6677278" y="1995284"/>
              <a:ext cx="41910" cy="0"/>
            </a:xfrm>
            <a:custGeom>
              <a:avLst/>
              <a:gdLst/>
              <a:ahLst/>
              <a:cxnLst/>
              <a:rect l="l" t="t" r="r" b="b"/>
              <a:pathLst>
                <a:path w="41909">
                  <a:moveTo>
                    <a:pt x="41909" y="0"/>
                  </a:moveTo>
                  <a:lnTo>
                    <a:pt x="0" y="0"/>
                  </a:lnTo>
                </a:path>
              </a:pathLst>
            </a:custGeom>
            <a:solidFill>
              <a:srgbClr val="000000"/>
            </a:solidFill>
          </p:spPr>
          <p:txBody>
            <a:bodyPr wrap="square" lIns="0" tIns="0" rIns="0" bIns="0" rtlCol="0"/>
            <a:lstStyle/>
            <a:p/>
          </p:txBody>
        </p:sp>
        <p:sp>
          <p:nvSpPr>
            <p:cNvPr id="148" name="object 148"/>
            <p:cNvSpPr/>
            <p:nvPr/>
          </p:nvSpPr>
          <p:spPr>
            <a:xfrm>
              <a:off x="6677278" y="1995284"/>
              <a:ext cx="41910" cy="0"/>
            </a:xfrm>
            <a:custGeom>
              <a:avLst/>
              <a:gdLst/>
              <a:ahLst/>
              <a:cxnLst/>
              <a:rect l="l" t="t" r="r" b="b"/>
              <a:pathLst>
                <a:path w="41909">
                  <a:moveTo>
                    <a:pt x="0" y="0"/>
                  </a:moveTo>
                  <a:lnTo>
                    <a:pt x="41909" y="0"/>
                  </a:lnTo>
                </a:path>
              </a:pathLst>
            </a:custGeom>
            <a:ln w="12700">
              <a:solidFill>
                <a:srgbClr val="ADB4B7"/>
              </a:solidFill>
            </a:ln>
          </p:spPr>
          <p:txBody>
            <a:bodyPr wrap="square" lIns="0" tIns="0" rIns="0" bIns="0" rtlCol="0"/>
            <a:lstStyle/>
            <a:p/>
          </p:txBody>
        </p:sp>
        <p:sp>
          <p:nvSpPr>
            <p:cNvPr id="149" name="object 149"/>
            <p:cNvSpPr/>
            <p:nvPr/>
          </p:nvSpPr>
          <p:spPr>
            <a:xfrm>
              <a:off x="7072372" y="3238489"/>
              <a:ext cx="2119630" cy="1565910"/>
            </a:xfrm>
            <a:custGeom>
              <a:avLst/>
              <a:gdLst/>
              <a:ahLst/>
              <a:cxnLst/>
              <a:rect l="l" t="t" r="r" b="b"/>
              <a:pathLst>
                <a:path w="2119629" h="1565910">
                  <a:moveTo>
                    <a:pt x="0" y="0"/>
                  </a:moveTo>
                  <a:lnTo>
                    <a:pt x="706369" y="1100547"/>
                  </a:lnTo>
                  <a:lnTo>
                    <a:pt x="1412737" y="1389689"/>
                  </a:lnTo>
                  <a:lnTo>
                    <a:pt x="2119106" y="1565400"/>
                  </a:lnTo>
                </a:path>
              </a:pathLst>
            </a:custGeom>
            <a:ln w="28575">
              <a:solidFill>
                <a:srgbClr val="000000"/>
              </a:solidFill>
            </a:ln>
          </p:spPr>
          <p:txBody>
            <a:bodyPr wrap="square" lIns="0" tIns="0" rIns="0" bIns="0" rtlCol="0"/>
            <a:lstStyle/>
            <a:p/>
          </p:txBody>
        </p:sp>
        <p:pic>
          <p:nvPicPr>
            <p:cNvPr id="150" name="object 150"/>
            <p:cNvPicPr/>
            <p:nvPr/>
          </p:nvPicPr>
          <p:blipFill>
            <a:blip r:embed="rId6" cstate="print"/>
            <a:stretch>
              <a:fillRect/>
            </a:stretch>
          </p:blipFill>
          <p:spPr>
            <a:xfrm>
              <a:off x="7035859" y="3201976"/>
              <a:ext cx="73025" cy="73025"/>
            </a:xfrm>
            <a:prstGeom prst="rect">
              <a:avLst/>
            </a:prstGeom>
          </p:spPr>
        </p:pic>
        <p:pic>
          <p:nvPicPr>
            <p:cNvPr id="151" name="object 151"/>
            <p:cNvPicPr/>
            <p:nvPr/>
          </p:nvPicPr>
          <p:blipFill>
            <a:blip r:embed="rId7" cstate="print"/>
            <a:stretch>
              <a:fillRect/>
            </a:stretch>
          </p:blipFill>
          <p:spPr>
            <a:xfrm>
              <a:off x="7742228" y="4302524"/>
              <a:ext cx="73025" cy="73025"/>
            </a:xfrm>
            <a:prstGeom prst="rect">
              <a:avLst/>
            </a:prstGeom>
          </p:spPr>
        </p:pic>
        <p:pic>
          <p:nvPicPr>
            <p:cNvPr id="152" name="object 152"/>
            <p:cNvPicPr/>
            <p:nvPr/>
          </p:nvPicPr>
          <p:blipFill>
            <a:blip r:embed="rId8" cstate="print"/>
            <a:stretch>
              <a:fillRect/>
            </a:stretch>
          </p:blipFill>
          <p:spPr>
            <a:xfrm>
              <a:off x="8448597" y="4591665"/>
              <a:ext cx="73025" cy="73025"/>
            </a:xfrm>
            <a:prstGeom prst="rect">
              <a:avLst/>
            </a:prstGeom>
          </p:spPr>
        </p:pic>
        <p:pic>
          <p:nvPicPr>
            <p:cNvPr id="153" name="object 153"/>
            <p:cNvPicPr/>
            <p:nvPr/>
          </p:nvPicPr>
          <p:blipFill>
            <a:blip r:embed="rId9" cstate="print"/>
            <a:stretch>
              <a:fillRect/>
            </a:stretch>
          </p:blipFill>
          <p:spPr>
            <a:xfrm>
              <a:off x="9154965" y="4767377"/>
              <a:ext cx="73025" cy="73025"/>
            </a:xfrm>
            <a:prstGeom prst="rect">
              <a:avLst/>
            </a:prstGeom>
          </p:spPr>
        </p:pic>
        <p:sp>
          <p:nvSpPr>
            <p:cNvPr id="154" name="object 154"/>
            <p:cNvSpPr/>
            <p:nvPr/>
          </p:nvSpPr>
          <p:spPr>
            <a:xfrm>
              <a:off x="7072372" y="4839728"/>
              <a:ext cx="2119630" cy="334645"/>
            </a:xfrm>
            <a:custGeom>
              <a:avLst/>
              <a:gdLst/>
              <a:ahLst/>
              <a:cxnLst/>
              <a:rect l="l" t="t" r="r" b="b"/>
              <a:pathLst>
                <a:path w="2119629" h="334645">
                  <a:moveTo>
                    <a:pt x="0" y="0"/>
                  </a:moveTo>
                  <a:lnTo>
                    <a:pt x="706369" y="255391"/>
                  </a:lnTo>
                  <a:lnTo>
                    <a:pt x="1412737" y="257826"/>
                  </a:lnTo>
                  <a:lnTo>
                    <a:pt x="2119106" y="334026"/>
                  </a:lnTo>
                </a:path>
              </a:pathLst>
            </a:custGeom>
            <a:ln w="28575">
              <a:solidFill>
                <a:srgbClr val="575757"/>
              </a:solidFill>
            </a:ln>
          </p:spPr>
          <p:txBody>
            <a:bodyPr wrap="square" lIns="0" tIns="0" rIns="0" bIns="0" rtlCol="0"/>
            <a:lstStyle/>
            <a:p/>
          </p:txBody>
        </p:sp>
        <p:pic>
          <p:nvPicPr>
            <p:cNvPr id="155" name="object 155"/>
            <p:cNvPicPr/>
            <p:nvPr/>
          </p:nvPicPr>
          <p:blipFill>
            <a:blip r:embed="rId10" cstate="print"/>
            <a:stretch>
              <a:fillRect/>
            </a:stretch>
          </p:blipFill>
          <p:spPr>
            <a:xfrm>
              <a:off x="7035859" y="4803215"/>
              <a:ext cx="73025" cy="73025"/>
            </a:xfrm>
            <a:prstGeom prst="rect">
              <a:avLst/>
            </a:prstGeom>
          </p:spPr>
        </p:pic>
        <p:pic>
          <p:nvPicPr>
            <p:cNvPr id="156" name="object 156"/>
            <p:cNvPicPr/>
            <p:nvPr/>
          </p:nvPicPr>
          <p:blipFill>
            <a:blip r:embed="rId11" cstate="print"/>
            <a:stretch>
              <a:fillRect/>
            </a:stretch>
          </p:blipFill>
          <p:spPr>
            <a:xfrm>
              <a:off x="7742228" y="5058606"/>
              <a:ext cx="73025" cy="73025"/>
            </a:xfrm>
            <a:prstGeom prst="rect">
              <a:avLst/>
            </a:prstGeom>
          </p:spPr>
        </p:pic>
        <p:pic>
          <p:nvPicPr>
            <p:cNvPr id="157" name="object 157"/>
            <p:cNvPicPr/>
            <p:nvPr/>
          </p:nvPicPr>
          <p:blipFill>
            <a:blip r:embed="rId12" cstate="print"/>
            <a:stretch>
              <a:fillRect/>
            </a:stretch>
          </p:blipFill>
          <p:spPr>
            <a:xfrm>
              <a:off x="8448597" y="5061042"/>
              <a:ext cx="73025" cy="73025"/>
            </a:xfrm>
            <a:prstGeom prst="rect">
              <a:avLst/>
            </a:prstGeom>
          </p:spPr>
        </p:pic>
        <p:pic>
          <p:nvPicPr>
            <p:cNvPr id="158" name="object 158"/>
            <p:cNvPicPr/>
            <p:nvPr/>
          </p:nvPicPr>
          <p:blipFill>
            <a:blip r:embed="rId10" cstate="print"/>
            <a:stretch>
              <a:fillRect/>
            </a:stretch>
          </p:blipFill>
          <p:spPr>
            <a:xfrm>
              <a:off x="9154965" y="5137242"/>
              <a:ext cx="73025" cy="73025"/>
            </a:xfrm>
            <a:prstGeom prst="rect">
              <a:avLst/>
            </a:prstGeom>
          </p:spPr>
        </p:pic>
        <p:sp>
          <p:nvSpPr>
            <p:cNvPr id="159" name="object 159"/>
            <p:cNvSpPr/>
            <p:nvPr/>
          </p:nvSpPr>
          <p:spPr>
            <a:xfrm>
              <a:off x="7072372" y="5012656"/>
              <a:ext cx="2119630" cy="307340"/>
            </a:xfrm>
            <a:custGeom>
              <a:avLst/>
              <a:gdLst/>
              <a:ahLst/>
              <a:cxnLst/>
              <a:rect l="l" t="t" r="r" b="b"/>
              <a:pathLst>
                <a:path w="2119629" h="307339">
                  <a:moveTo>
                    <a:pt x="0" y="0"/>
                  </a:moveTo>
                  <a:lnTo>
                    <a:pt x="706369" y="235906"/>
                  </a:lnTo>
                  <a:lnTo>
                    <a:pt x="1412737" y="244256"/>
                  </a:lnTo>
                  <a:lnTo>
                    <a:pt x="2119106" y="307234"/>
                  </a:lnTo>
                </a:path>
              </a:pathLst>
            </a:custGeom>
            <a:ln w="28575">
              <a:solidFill>
                <a:srgbClr val="899397"/>
              </a:solidFill>
            </a:ln>
          </p:spPr>
          <p:txBody>
            <a:bodyPr wrap="square" lIns="0" tIns="0" rIns="0" bIns="0" rtlCol="0"/>
            <a:lstStyle/>
            <a:p/>
          </p:txBody>
        </p:sp>
        <p:pic>
          <p:nvPicPr>
            <p:cNvPr id="160" name="object 160"/>
            <p:cNvPicPr/>
            <p:nvPr/>
          </p:nvPicPr>
          <p:blipFill>
            <a:blip r:embed="rId13" cstate="print"/>
            <a:stretch>
              <a:fillRect/>
            </a:stretch>
          </p:blipFill>
          <p:spPr>
            <a:xfrm>
              <a:off x="7035859" y="4976143"/>
              <a:ext cx="73025" cy="73025"/>
            </a:xfrm>
            <a:prstGeom prst="rect">
              <a:avLst/>
            </a:prstGeom>
          </p:spPr>
        </p:pic>
        <p:pic>
          <p:nvPicPr>
            <p:cNvPr id="161" name="object 161"/>
            <p:cNvPicPr/>
            <p:nvPr/>
          </p:nvPicPr>
          <p:blipFill>
            <a:blip r:embed="rId14" cstate="print"/>
            <a:stretch>
              <a:fillRect/>
            </a:stretch>
          </p:blipFill>
          <p:spPr>
            <a:xfrm>
              <a:off x="7742228" y="5212050"/>
              <a:ext cx="73025" cy="73025"/>
            </a:xfrm>
            <a:prstGeom prst="rect">
              <a:avLst/>
            </a:prstGeom>
          </p:spPr>
        </p:pic>
        <p:pic>
          <p:nvPicPr>
            <p:cNvPr id="162" name="object 162"/>
            <p:cNvPicPr/>
            <p:nvPr/>
          </p:nvPicPr>
          <p:blipFill>
            <a:blip r:embed="rId15" cstate="print"/>
            <a:stretch>
              <a:fillRect/>
            </a:stretch>
          </p:blipFill>
          <p:spPr>
            <a:xfrm>
              <a:off x="8448597" y="5220400"/>
              <a:ext cx="73025" cy="73025"/>
            </a:xfrm>
            <a:prstGeom prst="rect">
              <a:avLst/>
            </a:prstGeom>
          </p:spPr>
        </p:pic>
        <p:pic>
          <p:nvPicPr>
            <p:cNvPr id="163" name="object 163"/>
            <p:cNvPicPr/>
            <p:nvPr/>
          </p:nvPicPr>
          <p:blipFill>
            <a:blip r:embed="rId16" cstate="print"/>
            <a:stretch>
              <a:fillRect/>
            </a:stretch>
          </p:blipFill>
          <p:spPr>
            <a:xfrm>
              <a:off x="9154965" y="5283378"/>
              <a:ext cx="73025" cy="73025"/>
            </a:xfrm>
            <a:prstGeom prst="rect">
              <a:avLst/>
            </a:prstGeom>
          </p:spPr>
        </p:pic>
      </p:grpSp>
      <p:sp>
        <p:nvSpPr>
          <p:cNvPr id="164" name="object 164"/>
          <p:cNvSpPr txBox="1"/>
          <p:nvPr/>
        </p:nvSpPr>
        <p:spPr>
          <a:xfrm>
            <a:off x="6913622" y="5528852"/>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2016</a:t>
            </a:r>
            <a:endParaRPr sz="1100">
              <a:latin typeface="Arial Unicode MS" panose="020B0604020202020204" charset="-122"/>
              <a:cs typeface="Arial Unicode MS" panose="020B0604020202020204" charset="-122"/>
            </a:endParaRPr>
          </a:p>
        </p:txBody>
      </p:sp>
      <p:sp>
        <p:nvSpPr>
          <p:cNvPr id="165" name="object 165"/>
          <p:cNvSpPr txBox="1"/>
          <p:nvPr/>
        </p:nvSpPr>
        <p:spPr>
          <a:xfrm>
            <a:off x="9032728" y="5528852"/>
            <a:ext cx="319405"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2019</a:t>
            </a:r>
            <a:endParaRPr sz="1100">
              <a:latin typeface="Arial Unicode MS" panose="020B0604020202020204" charset="-122"/>
              <a:cs typeface="Arial Unicode MS" panose="020B0604020202020204" charset="-122"/>
            </a:endParaRPr>
          </a:p>
        </p:txBody>
      </p:sp>
      <p:sp>
        <p:nvSpPr>
          <p:cNvPr id="166" name="object 166"/>
          <p:cNvSpPr txBox="1"/>
          <p:nvPr/>
        </p:nvSpPr>
        <p:spPr>
          <a:xfrm>
            <a:off x="6383318" y="1889390"/>
            <a:ext cx="246379"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100</a:t>
            </a:r>
            <a:endParaRPr sz="1100">
              <a:latin typeface="Arial Unicode MS" panose="020B0604020202020204" charset="-122"/>
              <a:cs typeface="Arial Unicode MS" panose="020B0604020202020204" charset="-122"/>
            </a:endParaRPr>
          </a:p>
        </p:txBody>
      </p:sp>
      <p:sp>
        <p:nvSpPr>
          <p:cNvPr id="167" name="object 167"/>
          <p:cNvSpPr txBox="1"/>
          <p:nvPr/>
        </p:nvSpPr>
        <p:spPr>
          <a:xfrm>
            <a:off x="6454756" y="2585278"/>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80</a:t>
            </a:r>
            <a:endParaRPr sz="1100">
              <a:latin typeface="Arial Unicode MS" panose="020B0604020202020204" charset="-122"/>
              <a:cs typeface="Arial Unicode MS" panose="020B0604020202020204" charset="-122"/>
            </a:endParaRPr>
          </a:p>
        </p:txBody>
      </p:sp>
      <p:sp>
        <p:nvSpPr>
          <p:cNvPr id="168" name="object 168"/>
          <p:cNvSpPr txBox="1"/>
          <p:nvPr/>
        </p:nvSpPr>
        <p:spPr>
          <a:xfrm>
            <a:off x="6454756" y="3281166"/>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60</a:t>
            </a:r>
            <a:endParaRPr sz="1100">
              <a:latin typeface="Arial Unicode MS" panose="020B0604020202020204" charset="-122"/>
              <a:cs typeface="Arial Unicode MS" panose="020B0604020202020204" charset="-122"/>
            </a:endParaRPr>
          </a:p>
        </p:txBody>
      </p:sp>
      <p:sp>
        <p:nvSpPr>
          <p:cNvPr id="169" name="object 169"/>
          <p:cNvSpPr txBox="1"/>
          <p:nvPr/>
        </p:nvSpPr>
        <p:spPr>
          <a:xfrm>
            <a:off x="6454756" y="3977054"/>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40</a:t>
            </a:r>
            <a:endParaRPr sz="1100">
              <a:latin typeface="Arial Unicode MS" panose="020B0604020202020204" charset="-122"/>
              <a:cs typeface="Arial Unicode MS" panose="020B0604020202020204" charset="-122"/>
            </a:endParaRPr>
          </a:p>
        </p:txBody>
      </p:sp>
      <p:sp>
        <p:nvSpPr>
          <p:cNvPr id="170" name="object 170"/>
          <p:cNvSpPr txBox="1"/>
          <p:nvPr/>
        </p:nvSpPr>
        <p:spPr>
          <a:xfrm>
            <a:off x="6454756" y="4672943"/>
            <a:ext cx="172720" cy="193040"/>
          </a:xfrm>
          <a:prstGeom prst="rect">
            <a:avLst/>
          </a:prstGeom>
        </p:spPr>
        <p:txBody>
          <a:bodyPr vert="horz" wrap="square" lIns="0" tIns="12700" rIns="0" bIns="0" rtlCol="0">
            <a:spAutoFit/>
          </a:bodyPr>
          <a:lstStyle/>
          <a:p>
            <a:pPr marL="12700">
              <a:lnSpc>
                <a:spcPct val="100000"/>
              </a:lnSpc>
              <a:spcBef>
                <a:spcPts val="100"/>
              </a:spcBef>
            </a:pPr>
            <a:r>
              <a:rPr sz="1100" spc="-40" dirty="0">
                <a:solidFill>
                  <a:srgbClr val="353535"/>
                </a:solidFill>
                <a:latin typeface="Arial Unicode MS" panose="020B0604020202020204" charset="-122"/>
                <a:cs typeface="Arial Unicode MS" panose="020B0604020202020204" charset="-122"/>
              </a:rPr>
              <a:t>20</a:t>
            </a:r>
            <a:endParaRPr sz="1100">
              <a:latin typeface="Arial Unicode MS" panose="020B0604020202020204" charset="-122"/>
              <a:cs typeface="Arial Unicode MS" panose="020B0604020202020204" charset="-122"/>
            </a:endParaRPr>
          </a:p>
        </p:txBody>
      </p:sp>
      <p:sp>
        <p:nvSpPr>
          <p:cNvPr id="171" name="object 171"/>
          <p:cNvSpPr txBox="1"/>
          <p:nvPr/>
        </p:nvSpPr>
        <p:spPr>
          <a:xfrm>
            <a:off x="6526193" y="5368831"/>
            <a:ext cx="99060" cy="193040"/>
          </a:xfrm>
          <a:prstGeom prst="rect">
            <a:avLst/>
          </a:prstGeom>
        </p:spPr>
        <p:txBody>
          <a:bodyPr vert="horz" wrap="square" lIns="0" tIns="12700" rIns="0" bIns="0" rtlCol="0">
            <a:spAutoFit/>
          </a:bodyPr>
          <a:lstStyle/>
          <a:p>
            <a:pPr marL="12700">
              <a:lnSpc>
                <a:spcPct val="100000"/>
              </a:lnSpc>
              <a:spcBef>
                <a:spcPts val="100"/>
              </a:spcBef>
            </a:pPr>
            <a:r>
              <a:rPr sz="1100" spc="-35" dirty="0">
                <a:solidFill>
                  <a:srgbClr val="353535"/>
                </a:solidFill>
                <a:latin typeface="Arial Unicode MS" panose="020B0604020202020204" charset="-122"/>
                <a:cs typeface="Arial Unicode MS" panose="020B0604020202020204" charset="-122"/>
              </a:rPr>
              <a:t>0</a:t>
            </a:r>
            <a:endParaRPr sz="1100">
              <a:latin typeface="Arial Unicode MS" panose="020B0604020202020204" charset="-122"/>
              <a:cs typeface="Arial Unicode MS" panose="020B0604020202020204" charset="-122"/>
            </a:endParaRPr>
          </a:p>
        </p:txBody>
      </p:sp>
      <p:sp>
        <p:nvSpPr>
          <p:cNvPr id="172" name="object 172"/>
          <p:cNvSpPr txBox="1"/>
          <p:nvPr/>
        </p:nvSpPr>
        <p:spPr>
          <a:xfrm>
            <a:off x="7170003" y="3132594"/>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64.3</a:t>
            </a:r>
            <a:endParaRPr sz="1100">
              <a:latin typeface="Arial Unicode MS" panose="020B0604020202020204" charset="-122"/>
              <a:cs typeface="Arial Unicode MS" panose="020B0604020202020204" charset="-122"/>
            </a:endParaRPr>
          </a:p>
        </p:txBody>
      </p:sp>
      <p:sp>
        <p:nvSpPr>
          <p:cNvPr id="173" name="object 173"/>
          <p:cNvSpPr txBox="1"/>
          <p:nvPr/>
        </p:nvSpPr>
        <p:spPr>
          <a:xfrm>
            <a:off x="7876372" y="4233142"/>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32.6</a:t>
            </a:r>
            <a:endParaRPr sz="1100">
              <a:latin typeface="Arial Unicode MS" panose="020B0604020202020204" charset="-122"/>
              <a:cs typeface="Arial Unicode MS" panose="020B0604020202020204" charset="-122"/>
            </a:endParaRPr>
          </a:p>
        </p:txBody>
      </p:sp>
      <p:sp>
        <p:nvSpPr>
          <p:cNvPr id="174" name="object 174"/>
          <p:cNvSpPr txBox="1"/>
          <p:nvPr/>
        </p:nvSpPr>
        <p:spPr>
          <a:xfrm>
            <a:off x="8582741" y="4522283"/>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24.3</a:t>
            </a:r>
            <a:endParaRPr sz="1100">
              <a:latin typeface="Arial Unicode MS" panose="020B0604020202020204" charset="-122"/>
              <a:cs typeface="Arial Unicode MS" panose="020B0604020202020204" charset="-122"/>
            </a:endParaRPr>
          </a:p>
        </p:txBody>
      </p:sp>
      <p:sp>
        <p:nvSpPr>
          <p:cNvPr id="175" name="object 175"/>
          <p:cNvSpPr txBox="1"/>
          <p:nvPr/>
        </p:nvSpPr>
        <p:spPr>
          <a:xfrm>
            <a:off x="9289109" y="4697995"/>
            <a:ext cx="276860" cy="193040"/>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19.3</a:t>
            </a:r>
            <a:endParaRPr sz="1100">
              <a:latin typeface="Arial Unicode MS" panose="020B0604020202020204" charset="-122"/>
              <a:cs typeface="Arial Unicode MS" panose="020B0604020202020204" charset="-122"/>
            </a:endParaRPr>
          </a:p>
        </p:txBody>
      </p:sp>
      <p:sp>
        <p:nvSpPr>
          <p:cNvPr id="176" name="object 176"/>
          <p:cNvSpPr txBox="1"/>
          <p:nvPr/>
        </p:nvSpPr>
        <p:spPr>
          <a:xfrm>
            <a:off x="7170003" y="4733833"/>
            <a:ext cx="276860" cy="366395"/>
          </a:xfrm>
          <a:prstGeom prst="rect">
            <a:avLst/>
          </a:prstGeom>
        </p:spPr>
        <p:txBody>
          <a:bodyPr vert="horz" wrap="square" lIns="0" tIns="12700" rIns="0" bIns="0" rtlCol="0">
            <a:spAutoFit/>
          </a:bodyPr>
          <a:lstStyle/>
          <a:p>
            <a:pPr marL="12700">
              <a:lnSpc>
                <a:spcPct val="100000"/>
              </a:lnSpc>
              <a:spcBef>
                <a:spcPts val="100"/>
              </a:spcBef>
            </a:pPr>
            <a:r>
              <a:rPr sz="1100" spc="-50" dirty="0">
                <a:solidFill>
                  <a:srgbClr val="353535"/>
                </a:solidFill>
                <a:latin typeface="Arial Unicode MS" panose="020B0604020202020204" charset="-122"/>
                <a:cs typeface="Arial Unicode MS" panose="020B0604020202020204" charset="-122"/>
              </a:rPr>
              <a:t>18.3</a:t>
            </a:r>
            <a:endParaRPr sz="1100">
              <a:latin typeface="Arial Unicode MS" panose="020B0604020202020204" charset="-122"/>
              <a:cs typeface="Arial Unicode MS" panose="020B0604020202020204" charset="-122"/>
            </a:endParaRPr>
          </a:p>
          <a:p>
            <a:pPr marL="12700">
              <a:lnSpc>
                <a:spcPct val="100000"/>
              </a:lnSpc>
              <a:spcBef>
                <a:spcPts val="40"/>
              </a:spcBef>
            </a:pPr>
            <a:r>
              <a:rPr sz="1100" spc="-50" dirty="0">
                <a:solidFill>
                  <a:srgbClr val="353535"/>
                </a:solidFill>
                <a:latin typeface="Arial Unicode MS" panose="020B0604020202020204" charset="-122"/>
                <a:cs typeface="Arial Unicode MS" panose="020B0604020202020204" charset="-122"/>
              </a:rPr>
              <a:t>13.3</a:t>
            </a:r>
            <a:endParaRPr sz="1100">
              <a:latin typeface="Arial Unicode MS" panose="020B0604020202020204" charset="-122"/>
              <a:cs typeface="Arial Unicode MS" panose="020B0604020202020204" charset="-122"/>
            </a:endParaRPr>
          </a:p>
        </p:txBody>
      </p:sp>
      <p:sp>
        <p:nvSpPr>
          <p:cNvPr id="177" name="object 177"/>
          <p:cNvSpPr txBox="1"/>
          <p:nvPr/>
        </p:nvSpPr>
        <p:spPr>
          <a:xfrm>
            <a:off x="7874785" y="4989224"/>
            <a:ext cx="278130" cy="346710"/>
          </a:xfrm>
          <a:prstGeom prst="rect">
            <a:avLst/>
          </a:prstGeom>
        </p:spPr>
        <p:txBody>
          <a:bodyPr vert="horz" wrap="square" lIns="0" tIns="12700" rIns="0" bIns="0" rtlCol="0">
            <a:spAutoFit/>
          </a:bodyPr>
          <a:lstStyle/>
          <a:p>
            <a:pPr marL="13970">
              <a:lnSpc>
                <a:spcPts val="1265"/>
              </a:lnSpc>
              <a:spcBef>
                <a:spcPts val="100"/>
              </a:spcBef>
            </a:pPr>
            <a:r>
              <a:rPr sz="1100" spc="-50" dirty="0">
                <a:solidFill>
                  <a:srgbClr val="353535"/>
                </a:solidFill>
                <a:latin typeface="Arial Unicode MS" panose="020B0604020202020204" charset="-122"/>
                <a:cs typeface="Arial Unicode MS" panose="020B0604020202020204" charset="-122"/>
              </a:rPr>
              <a:t>10.9</a:t>
            </a:r>
            <a:endParaRPr sz="1100">
              <a:latin typeface="Arial Unicode MS" panose="020B0604020202020204" charset="-122"/>
              <a:cs typeface="Arial Unicode MS" panose="020B0604020202020204" charset="-122"/>
            </a:endParaRPr>
          </a:p>
          <a:p>
            <a:pPr marL="12700">
              <a:lnSpc>
                <a:spcPts val="1265"/>
              </a:lnSpc>
            </a:pPr>
            <a:r>
              <a:rPr sz="1100" spc="-50" dirty="0">
                <a:solidFill>
                  <a:srgbClr val="353535"/>
                </a:solidFill>
                <a:latin typeface="Arial Unicode MS" panose="020B0604020202020204" charset="-122"/>
                <a:cs typeface="Arial Unicode MS" panose="020B0604020202020204" charset="-122"/>
              </a:rPr>
              <a:t>6.5</a:t>
            </a:r>
            <a:endParaRPr sz="1100">
              <a:latin typeface="Arial Unicode MS" panose="020B0604020202020204" charset="-122"/>
              <a:cs typeface="Arial Unicode MS" panose="020B0604020202020204" charset="-122"/>
            </a:endParaRPr>
          </a:p>
        </p:txBody>
      </p:sp>
      <p:sp>
        <p:nvSpPr>
          <p:cNvPr id="178" name="object 178"/>
          <p:cNvSpPr txBox="1"/>
          <p:nvPr/>
        </p:nvSpPr>
        <p:spPr>
          <a:xfrm>
            <a:off x="8581153" y="4991660"/>
            <a:ext cx="278130" cy="352425"/>
          </a:xfrm>
          <a:prstGeom prst="rect">
            <a:avLst/>
          </a:prstGeom>
        </p:spPr>
        <p:txBody>
          <a:bodyPr vert="horz" wrap="square" lIns="0" tIns="12700" rIns="0" bIns="0" rtlCol="0">
            <a:spAutoFit/>
          </a:bodyPr>
          <a:lstStyle/>
          <a:p>
            <a:pPr marL="13970">
              <a:lnSpc>
                <a:spcPts val="1285"/>
              </a:lnSpc>
              <a:spcBef>
                <a:spcPts val="100"/>
              </a:spcBef>
            </a:pPr>
            <a:r>
              <a:rPr sz="1100" spc="-50" dirty="0">
                <a:solidFill>
                  <a:srgbClr val="353535"/>
                </a:solidFill>
                <a:latin typeface="Arial Unicode MS" panose="020B0604020202020204" charset="-122"/>
                <a:cs typeface="Arial Unicode MS" panose="020B0604020202020204" charset="-122"/>
              </a:rPr>
              <a:t>10.8</a:t>
            </a:r>
            <a:endParaRPr sz="1100">
              <a:latin typeface="Arial Unicode MS" panose="020B0604020202020204" charset="-122"/>
              <a:cs typeface="Arial Unicode MS" panose="020B0604020202020204" charset="-122"/>
            </a:endParaRPr>
          </a:p>
          <a:p>
            <a:pPr marL="12700">
              <a:lnSpc>
                <a:spcPts val="1285"/>
              </a:lnSpc>
            </a:pPr>
            <a:r>
              <a:rPr sz="1100" spc="-50" dirty="0">
                <a:solidFill>
                  <a:srgbClr val="353535"/>
                </a:solidFill>
                <a:latin typeface="Arial Unicode MS" panose="020B0604020202020204" charset="-122"/>
                <a:cs typeface="Arial Unicode MS" panose="020B0604020202020204" charset="-122"/>
              </a:rPr>
              <a:t>6.3</a:t>
            </a:r>
            <a:endParaRPr sz="1100">
              <a:latin typeface="Arial Unicode MS" panose="020B0604020202020204" charset="-122"/>
              <a:cs typeface="Arial Unicode MS" panose="020B0604020202020204" charset="-122"/>
            </a:endParaRPr>
          </a:p>
        </p:txBody>
      </p:sp>
      <p:sp>
        <p:nvSpPr>
          <p:cNvPr id="179" name="object 179"/>
          <p:cNvSpPr txBox="1"/>
          <p:nvPr/>
        </p:nvSpPr>
        <p:spPr>
          <a:xfrm>
            <a:off x="9287522" y="5067860"/>
            <a:ext cx="203200" cy="339725"/>
          </a:xfrm>
          <a:prstGeom prst="rect">
            <a:avLst/>
          </a:prstGeom>
        </p:spPr>
        <p:txBody>
          <a:bodyPr vert="horz" wrap="square" lIns="0" tIns="12700" rIns="0" bIns="0" rtlCol="0">
            <a:spAutoFit/>
          </a:bodyPr>
          <a:lstStyle/>
          <a:p>
            <a:pPr marL="12700">
              <a:lnSpc>
                <a:spcPts val="1235"/>
              </a:lnSpc>
              <a:spcBef>
                <a:spcPts val="100"/>
              </a:spcBef>
            </a:pPr>
            <a:r>
              <a:rPr sz="1100" spc="-50" dirty="0">
                <a:solidFill>
                  <a:srgbClr val="353535"/>
                </a:solidFill>
                <a:latin typeface="Arial Unicode MS" panose="020B0604020202020204" charset="-122"/>
                <a:cs typeface="Arial Unicode MS" panose="020B0604020202020204" charset="-122"/>
              </a:rPr>
              <a:t>8.7</a:t>
            </a:r>
            <a:endParaRPr sz="1100">
              <a:latin typeface="Arial Unicode MS" panose="020B0604020202020204" charset="-122"/>
              <a:cs typeface="Arial Unicode MS" panose="020B0604020202020204" charset="-122"/>
            </a:endParaRPr>
          </a:p>
          <a:p>
            <a:pPr marL="12700">
              <a:lnSpc>
                <a:spcPts val="1235"/>
              </a:lnSpc>
            </a:pPr>
            <a:r>
              <a:rPr sz="1100" spc="-50" dirty="0">
                <a:solidFill>
                  <a:srgbClr val="353535"/>
                </a:solidFill>
                <a:latin typeface="Arial Unicode MS" panose="020B0604020202020204" charset="-122"/>
                <a:cs typeface="Arial Unicode MS" panose="020B0604020202020204" charset="-122"/>
              </a:rPr>
              <a:t>4.5</a:t>
            </a:r>
            <a:endParaRPr sz="1100">
              <a:latin typeface="Arial Unicode MS" panose="020B0604020202020204" charset="-122"/>
              <a:cs typeface="Arial Unicode MS" panose="020B0604020202020204" charset="-122"/>
            </a:endParaRPr>
          </a:p>
        </p:txBody>
      </p:sp>
      <p:pic>
        <p:nvPicPr>
          <p:cNvPr id="180" name="object 180"/>
          <p:cNvPicPr/>
          <p:nvPr/>
        </p:nvPicPr>
        <p:blipFill>
          <a:blip r:embed="rId17" cstate="print"/>
          <a:stretch>
            <a:fillRect/>
          </a:stretch>
        </p:blipFill>
        <p:spPr>
          <a:xfrm>
            <a:off x="7535469" y="5810186"/>
            <a:ext cx="233806" cy="73025"/>
          </a:xfrm>
          <a:prstGeom prst="rect">
            <a:avLst/>
          </a:prstGeom>
        </p:spPr>
      </p:pic>
      <p:pic>
        <p:nvPicPr>
          <p:cNvPr id="181" name="object 181"/>
          <p:cNvPicPr/>
          <p:nvPr/>
        </p:nvPicPr>
        <p:blipFill>
          <a:blip r:embed="rId18" cstate="print"/>
          <a:stretch>
            <a:fillRect/>
          </a:stretch>
        </p:blipFill>
        <p:spPr>
          <a:xfrm>
            <a:off x="7535469" y="5984964"/>
            <a:ext cx="233806" cy="73025"/>
          </a:xfrm>
          <a:prstGeom prst="rect">
            <a:avLst/>
          </a:prstGeom>
        </p:spPr>
      </p:pic>
      <p:sp>
        <p:nvSpPr>
          <p:cNvPr id="182" name="object 182"/>
          <p:cNvSpPr txBox="1"/>
          <p:nvPr/>
        </p:nvSpPr>
        <p:spPr>
          <a:xfrm>
            <a:off x="7619991" y="5484540"/>
            <a:ext cx="1026160" cy="799465"/>
          </a:xfrm>
          <a:prstGeom prst="rect">
            <a:avLst/>
          </a:prstGeom>
        </p:spPr>
        <p:txBody>
          <a:bodyPr vert="horz" wrap="square" lIns="0" tIns="56515" rIns="0" bIns="0" rtlCol="0">
            <a:spAutoFit/>
          </a:bodyPr>
          <a:lstStyle/>
          <a:p>
            <a:pPr marL="12700" algn="just">
              <a:lnSpc>
                <a:spcPct val="100000"/>
              </a:lnSpc>
              <a:spcBef>
                <a:spcPts val="445"/>
              </a:spcBef>
              <a:tabLst>
                <a:tab pos="718820" algn="l"/>
              </a:tabLst>
            </a:pPr>
            <a:r>
              <a:rPr sz="1100" spc="-40" dirty="0">
                <a:solidFill>
                  <a:srgbClr val="353535"/>
                </a:solidFill>
                <a:latin typeface="Arial Unicode MS" panose="020B0604020202020204" charset="-122"/>
                <a:cs typeface="Arial Unicode MS" panose="020B0604020202020204" charset="-122"/>
              </a:rPr>
              <a:t>201</a:t>
            </a:r>
            <a:r>
              <a:rPr sz="1100" spc="-35" dirty="0">
                <a:solidFill>
                  <a:srgbClr val="353535"/>
                </a:solidFill>
                <a:latin typeface="Arial Unicode MS" panose="020B0604020202020204" charset="-122"/>
                <a:cs typeface="Arial Unicode MS" panose="020B0604020202020204" charset="-122"/>
              </a:rPr>
              <a:t>7</a:t>
            </a:r>
            <a:r>
              <a:rPr sz="1100" dirty="0">
                <a:solidFill>
                  <a:srgbClr val="353535"/>
                </a:solidFill>
                <a:latin typeface="Arial Unicode MS" panose="020B0604020202020204" charset="-122"/>
                <a:cs typeface="Arial Unicode MS" panose="020B0604020202020204" charset="-122"/>
              </a:rPr>
              <a:t>	</a:t>
            </a:r>
            <a:r>
              <a:rPr sz="1100" spc="-40" dirty="0">
                <a:solidFill>
                  <a:srgbClr val="353535"/>
                </a:solidFill>
                <a:latin typeface="Arial Unicode MS" panose="020B0604020202020204" charset="-122"/>
                <a:cs typeface="Arial Unicode MS" panose="020B0604020202020204" charset="-122"/>
              </a:rPr>
              <a:t>2018</a:t>
            </a:r>
            <a:endParaRPr sz="1100">
              <a:latin typeface="Arial Unicode MS" panose="020B0604020202020204" charset="-122"/>
              <a:cs typeface="Arial Unicode MS" panose="020B0604020202020204" charset="-122"/>
            </a:endParaRPr>
          </a:p>
          <a:p>
            <a:pPr marL="175895" marR="142875" algn="just">
              <a:lnSpc>
                <a:spcPct val="104000"/>
              </a:lnSpc>
              <a:spcBef>
                <a:spcPts val="295"/>
              </a:spcBef>
            </a:pPr>
            <a:r>
              <a:rPr sz="1100" dirty="0">
                <a:solidFill>
                  <a:srgbClr val="353535"/>
                </a:solidFill>
                <a:latin typeface="Arial Unicode MS" panose="020B0604020202020204" charset="-122"/>
                <a:cs typeface="Arial Unicode MS" panose="020B0604020202020204" charset="-122"/>
              </a:rPr>
              <a:t>销售费用率 研发费用率 管理费用率</a:t>
            </a:r>
            <a:endParaRPr sz="1100">
              <a:latin typeface="Arial Unicode MS" panose="020B0604020202020204" charset="-122"/>
              <a:cs typeface="Arial Unicode MS" panose="020B0604020202020204" charset="-122"/>
            </a:endParaRPr>
          </a:p>
        </p:txBody>
      </p:sp>
      <p:pic>
        <p:nvPicPr>
          <p:cNvPr id="183" name="object 183"/>
          <p:cNvPicPr/>
          <p:nvPr/>
        </p:nvPicPr>
        <p:blipFill>
          <a:blip r:embed="rId19" cstate="print"/>
          <a:stretch>
            <a:fillRect/>
          </a:stretch>
        </p:blipFill>
        <p:spPr>
          <a:xfrm>
            <a:off x="7535469" y="6159743"/>
            <a:ext cx="233806" cy="73025"/>
          </a:xfrm>
          <a:prstGeom prst="rect">
            <a:avLst/>
          </a:prstGeom>
        </p:spPr>
      </p:pic>
      <p:sp>
        <p:nvSpPr>
          <p:cNvPr id="184" name="object 184"/>
          <p:cNvSpPr txBox="1"/>
          <p:nvPr/>
        </p:nvSpPr>
        <p:spPr>
          <a:xfrm>
            <a:off x="335778" y="6406035"/>
            <a:ext cx="2530475" cy="338455"/>
          </a:xfrm>
          <a:prstGeom prst="rect">
            <a:avLst/>
          </a:prstGeom>
        </p:spPr>
        <p:txBody>
          <a:bodyPr vert="horz" wrap="square" lIns="0" tIns="0" rIns="0" bIns="0" rtlCol="0">
            <a:spAutoFit/>
          </a:bodyPr>
          <a:lstStyle/>
          <a:p>
            <a:pPr marL="12700">
              <a:lnSpc>
                <a:spcPts val="1210"/>
              </a:lnSpc>
            </a:pPr>
            <a:r>
              <a:rPr sz="1100" dirty="0">
                <a:latin typeface="Arial Unicode MS" panose="020B0604020202020204" charset="-122"/>
                <a:cs typeface="Arial Unicode MS" panose="020B0604020202020204" charset="-122"/>
              </a:rPr>
              <a:t>来源</a:t>
            </a:r>
            <a:r>
              <a:rPr sz="1100" spc="-35" dirty="0">
                <a:latin typeface="Arial Unicode MS" panose="020B0604020202020204" charset="-122"/>
                <a:cs typeface="Arial Unicode MS" panose="020B0604020202020204" charset="-122"/>
              </a:rPr>
              <a:t>：Choice</a:t>
            </a:r>
            <a:r>
              <a:rPr sz="1100" dirty="0">
                <a:latin typeface="Arial Unicode MS" panose="020B0604020202020204" charset="-122"/>
                <a:cs typeface="Arial Unicode MS" panose="020B0604020202020204" charset="-122"/>
              </a:rPr>
              <a:t>数据，头豹研究院编辑整理</a:t>
            </a:r>
            <a:endParaRPr sz="1100">
              <a:latin typeface="Arial Unicode MS" panose="020B0604020202020204" charset="-122"/>
              <a:cs typeface="Arial Unicode MS" panose="020B0604020202020204" charset="-122"/>
            </a:endParaRPr>
          </a:p>
          <a:p>
            <a:pPr marL="304165">
              <a:lnSpc>
                <a:spcPct val="100000"/>
              </a:lnSpc>
              <a:spcBef>
                <a:spcPts val="12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85" name="object 185"/>
          <p:cNvSpPr txBox="1">
            <a:spLocks noGrp="1"/>
          </p:cNvSpPr>
          <p:nvPr>
            <p:ph type="sldNum" sz="quarter" idx="7"/>
          </p:nvPr>
        </p:nvSpPr>
        <p:spPr>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dirty="0"/>
            </a:fld>
            <a:endParaRPr dirty="0"/>
          </a:p>
        </p:txBody>
      </p:sp>
      <p:sp>
        <p:nvSpPr>
          <p:cNvPr id="186" name="object 186"/>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187" name="object 187"/>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0"/>
              </a:rPr>
              <a:t>www.leadleo.com</a:t>
            </a:r>
            <a:endParaRPr sz="1000">
              <a:latin typeface="Arial Unicode MS" panose="020B0604020202020204" charset="-122"/>
              <a:cs typeface="Arial Unicode MS" panose="020B0604020202020204" charset="-122"/>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8560" y="2860997"/>
            <a:ext cx="246380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970201"/>
                </a:solidFill>
              </a:rPr>
              <a:t>综合评价</a:t>
            </a:r>
            <a:endParaRPr sz="4800"/>
          </a:p>
        </p:txBody>
      </p:sp>
      <p:sp>
        <p:nvSpPr>
          <p:cNvPr id="3" name="object 3"/>
          <p:cNvSpPr txBox="1"/>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b="1" spc="110" dirty="0">
                <a:solidFill>
                  <a:srgbClr val="970201"/>
                </a:solidFill>
                <a:latin typeface="Arial" panose="020B0604020202090204"/>
                <a:cs typeface="Arial" panose="020B0604020202090204"/>
              </a:rPr>
              <a:t>0</a:t>
            </a:r>
            <a:r>
              <a:rPr sz="13800" b="1" dirty="0">
                <a:solidFill>
                  <a:srgbClr val="970201"/>
                </a:solidFill>
                <a:latin typeface="Arial" panose="020B0604020202090204"/>
                <a:cs typeface="Arial" panose="020B0604020202090204"/>
              </a:rPr>
              <a:t>5</a:t>
            </a:r>
            <a:endParaRPr sz="13800">
              <a:latin typeface="Arial" panose="020B0604020202090204"/>
              <a:cs typeface="Arial" panose="020B0604020202090204"/>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33</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335778" y="6362579"/>
            <a:ext cx="3949700" cy="377825"/>
          </a:xfrm>
          <a:prstGeom prst="rect">
            <a:avLst/>
          </a:prstGeom>
        </p:spPr>
        <p:txBody>
          <a:bodyPr vert="horz" wrap="square" lIns="0" tIns="29209" rIns="0" bIns="0" rtlCol="0">
            <a:spAutoFit/>
          </a:bodyPr>
          <a:lstStyle/>
          <a:p>
            <a:pPr marL="12700">
              <a:lnSpc>
                <a:spcPct val="100000"/>
              </a:lnSpc>
              <a:spcBef>
                <a:spcPts val="230"/>
              </a:spcBef>
            </a:pPr>
            <a:r>
              <a:rPr sz="1100" dirty="0">
                <a:latin typeface="Arial Unicode MS" panose="020B0604020202020204" charset="-122"/>
                <a:cs typeface="Arial Unicode MS" panose="020B0604020202020204" charset="-122"/>
              </a:rPr>
              <a:t>来源：美团招股书，美团</a:t>
            </a:r>
            <a:r>
              <a:rPr sz="1100" spc="-40" dirty="0">
                <a:latin typeface="Arial Unicode MS" panose="020B0604020202020204" charset="-122"/>
                <a:cs typeface="Arial Unicode MS" panose="020B0604020202020204" charset="-122"/>
              </a:rPr>
              <a:t>202</a:t>
            </a:r>
            <a:r>
              <a:rPr sz="1100" spc="-55" dirty="0">
                <a:latin typeface="Arial Unicode MS" panose="020B0604020202020204" charset="-122"/>
                <a:cs typeface="Arial Unicode MS" panose="020B0604020202020204" charset="-122"/>
              </a:rPr>
              <a:t>0</a:t>
            </a:r>
            <a:r>
              <a:rPr sz="1100" dirty="0">
                <a:latin typeface="Arial Unicode MS" panose="020B0604020202020204" charset="-122"/>
                <a:cs typeface="Arial Unicode MS" panose="020B0604020202020204" charset="-122"/>
              </a:rPr>
              <a:t>年三季度报，头豹研究院编辑整理</a:t>
            </a:r>
            <a:endParaRPr sz="1100">
              <a:latin typeface="Arial Unicode MS" panose="020B0604020202020204" charset="-122"/>
              <a:cs typeface="Arial Unicode MS" panose="020B0604020202020204" charset="-122"/>
            </a:endParaRPr>
          </a:p>
          <a:p>
            <a:pPr marL="304165">
              <a:lnSpc>
                <a:spcPct val="100000"/>
              </a:lnSpc>
              <a:spcBef>
                <a:spcPts val="125"/>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 name="object 5"/>
          <p:cNvSpPr txBox="1"/>
          <p:nvPr/>
        </p:nvSpPr>
        <p:spPr>
          <a:xfrm>
            <a:off x="10570793" y="6562521"/>
            <a:ext cx="98044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grpSp>
        <p:nvGrpSpPr>
          <p:cNvPr id="7" name="object 7"/>
          <p:cNvGrpSpPr/>
          <p:nvPr/>
        </p:nvGrpSpPr>
        <p:grpSpPr>
          <a:xfrm>
            <a:off x="2957665" y="2340173"/>
            <a:ext cx="2239010" cy="2583815"/>
            <a:chOff x="2957665" y="2340173"/>
            <a:chExt cx="2239010" cy="2583815"/>
          </a:xfrm>
        </p:grpSpPr>
        <p:sp>
          <p:nvSpPr>
            <p:cNvPr id="8" name="object 8"/>
            <p:cNvSpPr/>
            <p:nvPr/>
          </p:nvSpPr>
          <p:spPr>
            <a:xfrm>
              <a:off x="2962428" y="2344936"/>
              <a:ext cx="1115060" cy="643890"/>
            </a:xfrm>
            <a:custGeom>
              <a:avLst/>
              <a:gdLst/>
              <a:ahLst/>
              <a:cxnLst/>
              <a:rect l="l" t="t" r="r" b="b"/>
              <a:pathLst>
                <a:path w="1115060" h="643889">
                  <a:moveTo>
                    <a:pt x="0" y="643486"/>
                  </a:moveTo>
                  <a:lnTo>
                    <a:pt x="1114551" y="0"/>
                  </a:lnTo>
                </a:path>
              </a:pathLst>
            </a:custGeom>
            <a:solidFill>
              <a:srgbClr val="000000"/>
            </a:solidFill>
          </p:spPr>
          <p:txBody>
            <a:bodyPr wrap="square" lIns="0" tIns="0" rIns="0" bIns="0" rtlCol="0"/>
            <a:lstStyle/>
            <a:p/>
          </p:txBody>
        </p:sp>
        <p:sp>
          <p:nvSpPr>
            <p:cNvPr id="9" name="object 9"/>
            <p:cNvSpPr/>
            <p:nvPr/>
          </p:nvSpPr>
          <p:spPr>
            <a:xfrm>
              <a:off x="2962428" y="2344936"/>
              <a:ext cx="1115060" cy="643890"/>
            </a:xfrm>
            <a:custGeom>
              <a:avLst/>
              <a:gdLst/>
              <a:ahLst/>
              <a:cxnLst/>
              <a:rect l="l" t="t" r="r" b="b"/>
              <a:pathLst>
                <a:path w="1115060" h="643889">
                  <a:moveTo>
                    <a:pt x="1114551" y="0"/>
                  </a:moveTo>
                  <a:lnTo>
                    <a:pt x="0" y="643486"/>
                  </a:lnTo>
                </a:path>
              </a:pathLst>
            </a:custGeom>
            <a:ln w="9525">
              <a:solidFill>
                <a:srgbClr val="D9D9D9"/>
              </a:solidFill>
            </a:ln>
          </p:spPr>
          <p:txBody>
            <a:bodyPr wrap="square" lIns="0" tIns="0" rIns="0" bIns="0" rtlCol="0"/>
            <a:lstStyle/>
            <a:p/>
          </p:txBody>
        </p:sp>
        <p:sp>
          <p:nvSpPr>
            <p:cNvPr id="10" name="object 10"/>
            <p:cNvSpPr/>
            <p:nvPr/>
          </p:nvSpPr>
          <p:spPr>
            <a:xfrm>
              <a:off x="4076979" y="2344936"/>
              <a:ext cx="1115060" cy="643890"/>
            </a:xfrm>
            <a:custGeom>
              <a:avLst/>
              <a:gdLst/>
              <a:ahLst/>
              <a:cxnLst/>
              <a:rect l="l" t="t" r="r" b="b"/>
              <a:pathLst>
                <a:path w="1115060" h="643889">
                  <a:moveTo>
                    <a:pt x="1114551" y="643486"/>
                  </a:moveTo>
                  <a:lnTo>
                    <a:pt x="0" y="0"/>
                  </a:lnTo>
                </a:path>
              </a:pathLst>
            </a:custGeom>
            <a:solidFill>
              <a:srgbClr val="000000"/>
            </a:solidFill>
          </p:spPr>
          <p:txBody>
            <a:bodyPr wrap="square" lIns="0" tIns="0" rIns="0" bIns="0" rtlCol="0"/>
            <a:lstStyle/>
            <a:p/>
          </p:txBody>
        </p:sp>
        <p:sp>
          <p:nvSpPr>
            <p:cNvPr id="11" name="object 11"/>
            <p:cNvSpPr/>
            <p:nvPr/>
          </p:nvSpPr>
          <p:spPr>
            <a:xfrm>
              <a:off x="4076979" y="2344936"/>
              <a:ext cx="1115060" cy="643890"/>
            </a:xfrm>
            <a:custGeom>
              <a:avLst/>
              <a:gdLst/>
              <a:ahLst/>
              <a:cxnLst/>
              <a:rect l="l" t="t" r="r" b="b"/>
              <a:pathLst>
                <a:path w="1115060" h="643889">
                  <a:moveTo>
                    <a:pt x="1114551" y="643486"/>
                  </a:moveTo>
                  <a:lnTo>
                    <a:pt x="0" y="0"/>
                  </a:lnTo>
                </a:path>
              </a:pathLst>
            </a:custGeom>
            <a:ln w="9525">
              <a:solidFill>
                <a:srgbClr val="D9D9D9"/>
              </a:solidFill>
            </a:ln>
          </p:spPr>
          <p:txBody>
            <a:bodyPr wrap="square" lIns="0" tIns="0" rIns="0" bIns="0" rtlCol="0"/>
            <a:lstStyle/>
            <a:p/>
          </p:txBody>
        </p:sp>
        <p:sp>
          <p:nvSpPr>
            <p:cNvPr id="12" name="object 12"/>
            <p:cNvSpPr/>
            <p:nvPr/>
          </p:nvSpPr>
          <p:spPr>
            <a:xfrm>
              <a:off x="5191531" y="2988423"/>
              <a:ext cx="0" cy="1287145"/>
            </a:xfrm>
            <a:custGeom>
              <a:avLst/>
              <a:gdLst/>
              <a:ahLst/>
              <a:cxnLst/>
              <a:rect l="l" t="t" r="r" b="b"/>
              <a:pathLst>
                <a:path h="1287145">
                  <a:moveTo>
                    <a:pt x="0" y="1286972"/>
                  </a:moveTo>
                  <a:lnTo>
                    <a:pt x="0" y="0"/>
                  </a:lnTo>
                </a:path>
              </a:pathLst>
            </a:custGeom>
            <a:solidFill>
              <a:srgbClr val="000000"/>
            </a:solidFill>
          </p:spPr>
          <p:txBody>
            <a:bodyPr wrap="square" lIns="0" tIns="0" rIns="0" bIns="0" rtlCol="0"/>
            <a:lstStyle/>
            <a:p/>
          </p:txBody>
        </p:sp>
        <p:sp>
          <p:nvSpPr>
            <p:cNvPr id="13" name="object 13"/>
            <p:cNvSpPr/>
            <p:nvPr/>
          </p:nvSpPr>
          <p:spPr>
            <a:xfrm>
              <a:off x="5191531" y="2988423"/>
              <a:ext cx="0" cy="1287145"/>
            </a:xfrm>
            <a:custGeom>
              <a:avLst/>
              <a:gdLst/>
              <a:ahLst/>
              <a:cxnLst/>
              <a:rect l="l" t="t" r="r" b="b"/>
              <a:pathLst>
                <a:path h="1287145">
                  <a:moveTo>
                    <a:pt x="0" y="1286972"/>
                  </a:moveTo>
                  <a:lnTo>
                    <a:pt x="0" y="0"/>
                  </a:lnTo>
                </a:path>
              </a:pathLst>
            </a:custGeom>
            <a:ln w="9525">
              <a:solidFill>
                <a:srgbClr val="D9D9D9"/>
              </a:solidFill>
            </a:ln>
          </p:spPr>
          <p:txBody>
            <a:bodyPr wrap="square" lIns="0" tIns="0" rIns="0" bIns="0" rtlCol="0"/>
            <a:lstStyle/>
            <a:p/>
          </p:txBody>
        </p:sp>
        <p:sp>
          <p:nvSpPr>
            <p:cNvPr id="14" name="object 14"/>
            <p:cNvSpPr/>
            <p:nvPr/>
          </p:nvSpPr>
          <p:spPr>
            <a:xfrm>
              <a:off x="4076979" y="4275396"/>
              <a:ext cx="1115060" cy="643890"/>
            </a:xfrm>
            <a:custGeom>
              <a:avLst/>
              <a:gdLst/>
              <a:ahLst/>
              <a:cxnLst/>
              <a:rect l="l" t="t" r="r" b="b"/>
              <a:pathLst>
                <a:path w="1115060" h="643889">
                  <a:moveTo>
                    <a:pt x="0" y="643486"/>
                  </a:moveTo>
                  <a:lnTo>
                    <a:pt x="1114551" y="0"/>
                  </a:lnTo>
                </a:path>
              </a:pathLst>
            </a:custGeom>
            <a:solidFill>
              <a:srgbClr val="000000"/>
            </a:solidFill>
          </p:spPr>
          <p:txBody>
            <a:bodyPr wrap="square" lIns="0" tIns="0" rIns="0" bIns="0" rtlCol="0"/>
            <a:lstStyle/>
            <a:p/>
          </p:txBody>
        </p:sp>
        <p:sp>
          <p:nvSpPr>
            <p:cNvPr id="15" name="object 15"/>
            <p:cNvSpPr/>
            <p:nvPr/>
          </p:nvSpPr>
          <p:spPr>
            <a:xfrm>
              <a:off x="4076979" y="4275396"/>
              <a:ext cx="1115060" cy="643890"/>
            </a:xfrm>
            <a:custGeom>
              <a:avLst/>
              <a:gdLst/>
              <a:ahLst/>
              <a:cxnLst/>
              <a:rect l="l" t="t" r="r" b="b"/>
              <a:pathLst>
                <a:path w="1115060" h="643889">
                  <a:moveTo>
                    <a:pt x="0" y="643486"/>
                  </a:moveTo>
                  <a:lnTo>
                    <a:pt x="1114551" y="0"/>
                  </a:lnTo>
                </a:path>
              </a:pathLst>
            </a:custGeom>
            <a:ln w="9525">
              <a:solidFill>
                <a:srgbClr val="D9D9D9"/>
              </a:solidFill>
            </a:ln>
          </p:spPr>
          <p:txBody>
            <a:bodyPr wrap="square" lIns="0" tIns="0" rIns="0" bIns="0" rtlCol="0"/>
            <a:lstStyle/>
            <a:p/>
          </p:txBody>
        </p:sp>
        <p:sp>
          <p:nvSpPr>
            <p:cNvPr id="16" name="object 16"/>
            <p:cNvSpPr/>
            <p:nvPr/>
          </p:nvSpPr>
          <p:spPr>
            <a:xfrm>
              <a:off x="2962428" y="4275396"/>
              <a:ext cx="1115060" cy="643890"/>
            </a:xfrm>
            <a:custGeom>
              <a:avLst/>
              <a:gdLst/>
              <a:ahLst/>
              <a:cxnLst/>
              <a:rect l="l" t="t" r="r" b="b"/>
              <a:pathLst>
                <a:path w="1115060" h="643889">
                  <a:moveTo>
                    <a:pt x="1114551" y="643486"/>
                  </a:moveTo>
                  <a:lnTo>
                    <a:pt x="0" y="0"/>
                  </a:lnTo>
                </a:path>
              </a:pathLst>
            </a:custGeom>
            <a:solidFill>
              <a:srgbClr val="000000"/>
            </a:solidFill>
          </p:spPr>
          <p:txBody>
            <a:bodyPr wrap="square" lIns="0" tIns="0" rIns="0" bIns="0" rtlCol="0"/>
            <a:lstStyle/>
            <a:p/>
          </p:txBody>
        </p:sp>
        <p:sp>
          <p:nvSpPr>
            <p:cNvPr id="17" name="object 17"/>
            <p:cNvSpPr/>
            <p:nvPr/>
          </p:nvSpPr>
          <p:spPr>
            <a:xfrm>
              <a:off x="2962428" y="4275396"/>
              <a:ext cx="1115060" cy="643890"/>
            </a:xfrm>
            <a:custGeom>
              <a:avLst/>
              <a:gdLst/>
              <a:ahLst/>
              <a:cxnLst/>
              <a:rect l="l" t="t" r="r" b="b"/>
              <a:pathLst>
                <a:path w="1115060" h="643889">
                  <a:moveTo>
                    <a:pt x="0" y="0"/>
                  </a:moveTo>
                  <a:lnTo>
                    <a:pt x="1114551" y="643486"/>
                  </a:lnTo>
                </a:path>
              </a:pathLst>
            </a:custGeom>
            <a:ln w="9525">
              <a:solidFill>
                <a:srgbClr val="D9D9D9"/>
              </a:solidFill>
            </a:ln>
          </p:spPr>
          <p:txBody>
            <a:bodyPr wrap="square" lIns="0" tIns="0" rIns="0" bIns="0" rtlCol="0"/>
            <a:lstStyle/>
            <a:p/>
          </p:txBody>
        </p:sp>
        <p:sp>
          <p:nvSpPr>
            <p:cNvPr id="18" name="object 18"/>
            <p:cNvSpPr/>
            <p:nvPr/>
          </p:nvSpPr>
          <p:spPr>
            <a:xfrm>
              <a:off x="2962428" y="2988423"/>
              <a:ext cx="0" cy="1287145"/>
            </a:xfrm>
            <a:custGeom>
              <a:avLst/>
              <a:gdLst/>
              <a:ahLst/>
              <a:cxnLst/>
              <a:rect l="l" t="t" r="r" b="b"/>
              <a:pathLst>
                <a:path h="1287145">
                  <a:moveTo>
                    <a:pt x="0" y="1286973"/>
                  </a:moveTo>
                  <a:lnTo>
                    <a:pt x="0" y="0"/>
                  </a:lnTo>
                </a:path>
              </a:pathLst>
            </a:custGeom>
            <a:solidFill>
              <a:srgbClr val="000000"/>
            </a:solidFill>
          </p:spPr>
          <p:txBody>
            <a:bodyPr wrap="square" lIns="0" tIns="0" rIns="0" bIns="0" rtlCol="0"/>
            <a:lstStyle/>
            <a:p/>
          </p:txBody>
        </p:sp>
        <p:sp>
          <p:nvSpPr>
            <p:cNvPr id="19" name="object 19"/>
            <p:cNvSpPr/>
            <p:nvPr/>
          </p:nvSpPr>
          <p:spPr>
            <a:xfrm>
              <a:off x="2962428" y="2988423"/>
              <a:ext cx="0" cy="1287145"/>
            </a:xfrm>
            <a:custGeom>
              <a:avLst/>
              <a:gdLst/>
              <a:ahLst/>
              <a:cxnLst/>
              <a:rect l="l" t="t" r="r" b="b"/>
              <a:pathLst>
                <a:path h="1287145">
                  <a:moveTo>
                    <a:pt x="0" y="0"/>
                  </a:moveTo>
                  <a:lnTo>
                    <a:pt x="0" y="1286973"/>
                  </a:lnTo>
                </a:path>
              </a:pathLst>
            </a:custGeom>
            <a:ln w="9525">
              <a:solidFill>
                <a:srgbClr val="D9D9D9"/>
              </a:solidFill>
            </a:ln>
          </p:spPr>
          <p:txBody>
            <a:bodyPr wrap="square" lIns="0" tIns="0" rIns="0" bIns="0" rtlCol="0"/>
            <a:lstStyle/>
            <a:p/>
          </p:txBody>
        </p:sp>
        <p:sp>
          <p:nvSpPr>
            <p:cNvPr id="20" name="object 20"/>
            <p:cNvSpPr/>
            <p:nvPr/>
          </p:nvSpPr>
          <p:spPr>
            <a:xfrm>
              <a:off x="3185338" y="2602331"/>
              <a:ext cx="892175" cy="514984"/>
            </a:xfrm>
            <a:custGeom>
              <a:avLst/>
              <a:gdLst/>
              <a:ahLst/>
              <a:cxnLst/>
              <a:rect l="l" t="t" r="r" b="b"/>
              <a:pathLst>
                <a:path w="892175" h="514985">
                  <a:moveTo>
                    <a:pt x="0" y="514789"/>
                  </a:moveTo>
                  <a:lnTo>
                    <a:pt x="891641" y="0"/>
                  </a:lnTo>
                </a:path>
              </a:pathLst>
            </a:custGeom>
            <a:solidFill>
              <a:srgbClr val="000000"/>
            </a:solidFill>
          </p:spPr>
          <p:txBody>
            <a:bodyPr wrap="square" lIns="0" tIns="0" rIns="0" bIns="0" rtlCol="0"/>
            <a:lstStyle/>
            <a:p/>
          </p:txBody>
        </p:sp>
        <p:sp>
          <p:nvSpPr>
            <p:cNvPr id="21" name="object 21"/>
            <p:cNvSpPr/>
            <p:nvPr/>
          </p:nvSpPr>
          <p:spPr>
            <a:xfrm>
              <a:off x="3185338" y="2602331"/>
              <a:ext cx="892175" cy="514984"/>
            </a:xfrm>
            <a:custGeom>
              <a:avLst/>
              <a:gdLst/>
              <a:ahLst/>
              <a:cxnLst/>
              <a:rect l="l" t="t" r="r" b="b"/>
              <a:pathLst>
                <a:path w="892175" h="514985">
                  <a:moveTo>
                    <a:pt x="891641" y="0"/>
                  </a:moveTo>
                  <a:lnTo>
                    <a:pt x="0" y="514789"/>
                  </a:lnTo>
                </a:path>
              </a:pathLst>
            </a:custGeom>
            <a:ln w="9525">
              <a:solidFill>
                <a:srgbClr val="D9D9D9"/>
              </a:solidFill>
            </a:ln>
          </p:spPr>
          <p:txBody>
            <a:bodyPr wrap="square" lIns="0" tIns="0" rIns="0" bIns="0" rtlCol="0"/>
            <a:lstStyle/>
            <a:p/>
          </p:txBody>
        </p:sp>
        <p:sp>
          <p:nvSpPr>
            <p:cNvPr id="22" name="object 22"/>
            <p:cNvSpPr/>
            <p:nvPr/>
          </p:nvSpPr>
          <p:spPr>
            <a:xfrm>
              <a:off x="4076979" y="2602331"/>
              <a:ext cx="892175" cy="514984"/>
            </a:xfrm>
            <a:custGeom>
              <a:avLst/>
              <a:gdLst/>
              <a:ahLst/>
              <a:cxnLst/>
              <a:rect l="l" t="t" r="r" b="b"/>
              <a:pathLst>
                <a:path w="892175" h="514985">
                  <a:moveTo>
                    <a:pt x="891641" y="514789"/>
                  </a:moveTo>
                  <a:lnTo>
                    <a:pt x="0" y="0"/>
                  </a:lnTo>
                </a:path>
              </a:pathLst>
            </a:custGeom>
            <a:solidFill>
              <a:srgbClr val="000000"/>
            </a:solidFill>
          </p:spPr>
          <p:txBody>
            <a:bodyPr wrap="square" lIns="0" tIns="0" rIns="0" bIns="0" rtlCol="0"/>
            <a:lstStyle/>
            <a:p/>
          </p:txBody>
        </p:sp>
        <p:sp>
          <p:nvSpPr>
            <p:cNvPr id="23" name="object 23"/>
            <p:cNvSpPr/>
            <p:nvPr/>
          </p:nvSpPr>
          <p:spPr>
            <a:xfrm>
              <a:off x="4076979" y="2602331"/>
              <a:ext cx="892175" cy="514984"/>
            </a:xfrm>
            <a:custGeom>
              <a:avLst/>
              <a:gdLst/>
              <a:ahLst/>
              <a:cxnLst/>
              <a:rect l="l" t="t" r="r" b="b"/>
              <a:pathLst>
                <a:path w="892175" h="514985">
                  <a:moveTo>
                    <a:pt x="891641" y="514789"/>
                  </a:moveTo>
                  <a:lnTo>
                    <a:pt x="0" y="0"/>
                  </a:lnTo>
                </a:path>
              </a:pathLst>
            </a:custGeom>
            <a:ln w="9525">
              <a:solidFill>
                <a:srgbClr val="D9D9D9"/>
              </a:solidFill>
            </a:ln>
          </p:spPr>
          <p:txBody>
            <a:bodyPr wrap="square" lIns="0" tIns="0" rIns="0" bIns="0" rtlCol="0"/>
            <a:lstStyle/>
            <a:p/>
          </p:txBody>
        </p:sp>
        <p:sp>
          <p:nvSpPr>
            <p:cNvPr id="24" name="object 24"/>
            <p:cNvSpPr/>
            <p:nvPr/>
          </p:nvSpPr>
          <p:spPr>
            <a:xfrm>
              <a:off x="4968620" y="3117120"/>
              <a:ext cx="0" cy="1029969"/>
            </a:xfrm>
            <a:custGeom>
              <a:avLst/>
              <a:gdLst/>
              <a:ahLst/>
              <a:cxnLst/>
              <a:rect l="l" t="t" r="r" b="b"/>
              <a:pathLst>
                <a:path h="1029970">
                  <a:moveTo>
                    <a:pt x="0" y="1029578"/>
                  </a:moveTo>
                  <a:lnTo>
                    <a:pt x="0" y="0"/>
                  </a:lnTo>
                </a:path>
              </a:pathLst>
            </a:custGeom>
            <a:solidFill>
              <a:srgbClr val="000000"/>
            </a:solidFill>
          </p:spPr>
          <p:txBody>
            <a:bodyPr wrap="square" lIns="0" tIns="0" rIns="0" bIns="0" rtlCol="0"/>
            <a:lstStyle/>
            <a:p/>
          </p:txBody>
        </p:sp>
        <p:sp>
          <p:nvSpPr>
            <p:cNvPr id="25" name="object 25"/>
            <p:cNvSpPr/>
            <p:nvPr/>
          </p:nvSpPr>
          <p:spPr>
            <a:xfrm>
              <a:off x="4968620" y="3117120"/>
              <a:ext cx="0" cy="1029969"/>
            </a:xfrm>
            <a:custGeom>
              <a:avLst/>
              <a:gdLst/>
              <a:ahLst/>
              <a:cxnLst/>
              <a:rect l="l" t="t" r="r" b="b"/>
              <a:pathLst>
                <a:path h="1029970">
                  <a:moveTo>
                    <a:pt x="0" y="1029578"/>
                  </a:moveTo>
                  <a:lnTo>
                    <a:pt x="0" y="0"/>
                  </a:lnTo>
                </a:path>
              </a:pathLst>
            </a:custGeom>
            <a:ln w="9525">
              <a:solidFill>
                <a:srgbClr val="D9D9D9"/>
              </a:solidFill>
            </a:ln>
          </p:spPr>
          <p:txBody>
            <a:bodyPr wrap="square" lIns="0" tIns="0" rIns="0" bIns="0" rtlCol="0"/>
            <a:lstStyle/>
            <a:p/>
          </p:txBody>
        </p:sp>
        <p:sp>
          <p:nvSpPr>
            <p:cNvPr id="26" name="object 26"/>
            <p:cNvSpPr/>
            <p:nvPr/>
          </p:nvSpPr>
          <p:spPr>
            <a:xfrm>
              <a:off x="4076979" y="4146698"/>
              <a:ext cx="892175" cy="514984"/>
            </a:xfrm>
            <a:custGeom>
              <a:avLst/>
              <a:gdLst/>
              <a:ahLst/>
              <a:cxnLst/>
              <a:rect l="l" t="t" r="r" b="b"/>
              <a:pathLst>
                <a:path w="892175" h="514985">
                  <a:moveTo>
                    <a:pt x="0" y="514789"/>
                  </a:moveTo>
                  <a:lnTo>
                    <a:pt x="891641" y="0"/>
                  </a:lnTo>
                </a:path>
              </a:pathLst>
            </a:custGeom>
            <a:solidFill>
              <a:srgbClr val="000000"/>
            </a:solidFill>
          </p:spPr>
          <p:txBody>
            <a:bodyPr wrap="square" lIns="0" tIns="0" rIns="0" bIns="0" rtlCol="0"/>
            <a:lstStyle/>
            <a:p/>
          </p:txBody>
        </p:sp>
        <p:sp>
          <p:nvSpPr>
            <p:cNvPr id="27" name="object 27"/>
            <p:cNvSpPr/>
            <p:nvPr/>
          </p:nvSpPr>
          <p:spPr>
            <a:xfrm>
              <a:off x="4076979" y="4146698"/>
              <a:ext cx="892175" cy="514984"/>
            </a:xfrm>
            <a:custGeom>
              <a:avLst/>
              <a:gdLst/>
              <a:ahLst/>
              <a:cxnLst/>
              <a:rect l="l" t="t" r="r" b="b"/>
              <a:pathLst>
                <a:path w="892175" h="514985">
                  <a:moveTo>
                    <a:pt x="0" y="514789"/>
                  </a:moveTo>
                  <a:lnTo>
                    <a:pt x="891641" y="0"/>
                  </a:lnTo>
                </a:path>
              </a:pathLst>
            </a:custGeom>
            <a:ln w="9525">
              <a:solidFill>
                <a:srgbClr val="D9D9D9"/>
              </a:solidFill>
            </a:ln>
          </p:spPr>
          <p:txBody>
            <a:bodyPr wrap="square" lIns="0" tIns="0" rIns="0" bIns="0" rtlCol="0"/>
            <a:lstStyle/>
            <a:p/>
          </p:txBody>
        </p:sp>
        <p:sp>
          <p:nvSpPr>
            <p:cNvPr id="28" name="object 28"/>
            <p:cNvSpPr/>
            <p:nvPr/>
          </p:nvSpPr>
          <p:spPr>
            <a:xfrm>
              <a:off x="3185338" y="4146698"/>
              <a:ext cx="892175" cy="514984"/>
            </a:xfrm>
            <a:custGeom>
              <a:avLst/>
              <a:gdLst/>
              <a:ahLst/>
              <a:cxnLst/>
              <a:rect l="l" t="t" r="r" b="b"/>
              <a:pathLst>
                <a:path w="892175" h="514985">
                  <a:moveTo>
                    <a:pt x="891641" y="514789"/>
                  </a:moveTo>
                  <a:lnTo>
                    <a:pt x="0" y="0"/>
                  </a:lnTo>
                </a:path>
              </a:pathLst>
            </a:custGeom>
            <a:solidFill>
              <a:srgbClr val="000000"/>
            </a:solidFill>
          </p:spPr>
          <p:txBody>
            <a:bodyPr wrap="square" lIns="0" tIns="0" rIns="0" bIns="0" rtlCol="0"/>
            <a:lstStyle/>
            <a:p/>
          </p:txBody>
        </p:sp>
        <p:sp>
          <p:nvSpPr>
            <p:cNvPr id="29" name="object 29"/>
            <p:cNvSpPr/>
            <p:nvPr/>
          </p:nvSpPr>
          <p:spPr>
            <a:xfrm>
              <a:off x="3185338" y="4146698"/>
              <a:ext cx="892175" cy="514984"/>
            </a:xfrm>
            <a:custGeom>
              <a:avLst/>
              <a:gdLst/>
              <a:ahLst/>
              <a:cxnLst/>
              <a:rect l="l" t="t" r="r" b="b"/>
              <a:pathLst>
                <a:path w="892175" h="514985">
                  <a:moveTo>
                    <a:pt x="0" y="0"/>
                  </a:moveTo>
                  <a:lnTo>
                    <a:pt x="891641" y="514789"/>
                  </a:lnTo>
                </a:path>
              </a:pathLst>
            </a:custGeom>
            <a:ln w="9525">
              <a:solidFill>
                <a:srgbClr val="D9D9D9"/>
              </a:solidFill>
            </a:ln>
          </p:spPr>
          <p:txBody>
            <a:bodyPr wrap="square" lIns="0" tIns="0" rIns="0" bIns="0" rtlCol="0"/>
            <a:lstStyle/>
            <a:p/>
          </p:txBody>
        </p:sp>
        <p:sp>
          <p:nvSpPr>
            <p:cNvPr id="30" name="object 30"/>
            <p:cNvSpPr/>
            <p:nvPr/>
          </p:nvSpPr>
          <p:spPr>
            <a:xfrm>
              <a:off x="3185338" y="3117120"/>
              <a:ext cx="0" cy="1029969"/>
            </a:xfrm>
            <a:custGeom>
              <a:avLst/>
              <a:gdLst/>
              <a:ahLst/>
              <a:cxnLst/>
              <a:rect l="l" t="t" r="r" b="b"/>
              <a:pathLst>
                <a:path h="1029970">
                  <a:moveTo>
                    <a:pt x="0" y="1029578"/>
                  </a:moveTo>
                  <a:lnTo>
                    <a:pt x="0" y="0"/>
                  </a:lnTo>
                </a:path>
              </a:pathLst>
            </a:custGeom>
            <a:solidFill>
              <a:srgbClr val="000000"/>
            </a:solidFill>
          </p:spPr>
          <p:txBody>
            <a:bodyPr wrap="square" lIns="0" tIns="0" rIns="0" bIns="0" rtlCol="0"/>
            <a:lstStyle/>
            <a:p/>
          </p:txBody>
        </p:sp>
        <p:sp>
          <p:nvSpPr>
            <p:cNvPr id="31" name="object 31"/>
            <p:cNvSpPr/>
            <p:nvPr/>
          </p:nvSpPr>
          <p:spPr>
            <a:xfrm>
              <a:off x="3185338" y="3117120"/>
              <a:ext cx="0" cy="1029969"/>
            </a:xfrm>
            <a:custGeom>
              <a:avLst/>
              <a:gdLst/>
              <a:ahLst/>
              <a:cxnLst/>
              <a:rect l="l" t="t" r="r" b="b"/>
              <a:pathLst>
                <a:path h="1029970">
                  <a:moveTo>
                    <a:pt x="0" y="0"/>
                  </a:moveTo>
                  <a:lnTo>
                    <a:pt x="0" y="1029578"/>
                  </a:lnTo>
                </a:path>
              </a:pathLst>
            </a:custGeom>
            <a:ln w="9525">
              <a:solidFill>
                <a:srgbClr val="D9D9D9"/>
              </a:solidFill>
            </a:ln>
          </p:spPr>
          <p:txBody>
            <a:bodyPr wrap="square" lIns="0" tIns="0" rIns="0" bIns="0" rtlCol="0"/>
            <a:lstStyle/>
            <a:p/>
          </p:txBody>
        </p:sp>
        <p:sp>
          <p:nvSpPr>
            <p:cNvPr id="32" name="object 32"/>
            <p:cNvSpPr/>
            <p:nvPr/>
          </p:nvSpPr>
          <p:spPr>
            <a:xfrm>
              <a:off x="3408248" y="2859725"/>
              <a:ext cx="669290" cy="386715"/>
            </a:xfrm>
            <a:custGeom>
              <a:avLst/>
              <a:gdLst/>
              <a:ahLst/>
              <a:cxnLst/>
              <a:rect l="l" t="t" r="r" b="b"/>
              <a:pathLst>
                <a:path w="669289" h="386714">
                  <a:moveTo>
                    <a:pt x="0" y="386091"/>
                  </a:moveTo>
                  <a:lnTo>
                    <a:pt x="668730" y="0"/>
                  </a:lnTo>
                </a:path>
              </a:pathLst>
            </a:custGeom>
            <a:solidFill>
              <a:srgbClr val="000000"/>
            </a:solidFill>
          </p:spPr>
          <p:txBody>
            <a:bodyPr wrap="square" lIns="0" tIns="0" rIns="0" bIns="0" rtlCol="0"/>
            <a:lstStyle/>
            <a:p/>
          </p:txBody>
        </p:sp>
        <p:sp>
          <p:nvSpPr>
            <p:cNvPr id="33" name="object 33"/>
            <p:cNvSpPr/>
            <p:nvPr/>
          </p:nvSpPr>
          <p:spPr>
            <a:xfrm>
              <a:off x="3408248" y="2859725"/>
              <a:ext cx="669290" cy="386715"/>
            </a:xfrm>
            <a:custGeom>
              <a:avLst/>
              <a:gdLst/>
              <a:ahLst/>
              <a:cxnLst/>
              <a:rect l="l" t="t" r="r" b="b"/>
              <a:pathLst>
                <a:path w="669289" h="386714">
                  <a:moveTo>
                    <a:pt x="668730" y="0"/>
                  </a:moveTo>
                  <a:lnTo>
                    <a:pt x="0" y="386091"/>
                  </a:lnTo>
                </a:path>
              </a:pathLst>
            </a:custGeom>
            <a:ln w="9525">
              <a:solidFill>
                <a:srgbClr val="D9D9D9"/>
              </a:solidFill>
            </a:ln>
          </p:spPr>
          <p:txBody>
            <a:bodyPr wrap="square" lIns="0" tIns="0" rIns="0" bIns="0" rtlCol="0"/>
            <a:lstStyle/>
            <a:p/>
          </p:txBody>
        </p:sp>
        <p:sp>
          <p:nvSpPr>
            <p:cNvPr id="34" name="object 34"/>
            <p:cNvSpPr/>
            <p:nvPr/>
          </p:nvSpPr>
          <p:spPr>
            <a:xfrm>
              <a:off x="4076979" y="2859725"/>
              <a:ext cx="669290" cy="386715"/>
            </a:xfrm>
            <a:custGeom>
              <a:avLst/>
              <a:gdLst/>
              <a:ahLst/>
              <a:cxnLst/>
              <a:rect l="l" t="t" r="r" b="b"/>
              <a:pathLst>
                <a:path w="669289" h="386714">
                  <a:moveTo>
                    <a:pt x="668730" y="386091"/>
                  </a:moveTo>
                  <a:lnTo>
                    <a:pt x="0" y="0"/>
                  </a:lnTo>
                </a:path>
              </a:pathLst>
            </a:custGeom>
            <a:solidFill>
              <a:srgbClr val="000000"/>
            </a:solidFill>
          </p:spPr>
          <p:txBody>
            <a:bodyPr wrap="square" lIns="0" tIns="0" rIns="0" bIns="0" rtlCol="0"/>
            <a:lstStyle/>
            <a:p/>
          </p:txBody>
        </p:sp>
        <p:sp>
          <p:nvSpPr>
            <p:cNvPr id="35" name="object 35"/>
            <p:cNvSpPr/>
            <p:nvPr/>
          </p:nvSpPr>
          <p:spPr>
            <a:xfrm>
              <a:off x="4076979" y="2859725"/>
              <a:ext cx="669290" cy="386715"/>
            </a:xfrm>
            <a:custGeom>
              <a:avLst/>
              <a:gdLst/>
              <a:ahLst/>
              <a:cxnLst/>
              <a:rect l="l" t="t" r="r" b="b"/>
              <a:pathLst>
                <a:path w="669289" h="386714">
                  <a:moveTo>
                    <a:pt x="668730" y="386091"/>
                  </a:moveTo>
                  <a:lnTo>
                    <a:pt x="0" y="0"/>
                  </a:lnTo>
                </a:path>
              </a:pathLst>
            </a:custGeom>
            <a:ln w="9525">
              <a:solidFill>
                <a:srgbClr val="D9D9D9"/>
              </a:solidFill>
            </a:ln>
          </p:spPr>
          <p:txBody>
            <a:bodyPr wrap="square" lIns="0" tIns="0" rIns="0" bIns="0" rtlCol="0"/>
            <a:lstStyle/>
            <a:p/>
          </p:txBody>
        </p:sp>
        <p:sp>
          <p:nvSpPr>
            <p:cNvPr id="36" name="object 36"/>
            <p:cNvSpPr/>
            <p:nvPr/>
          </p:nvSpPr>
          <p:spPr>
            <a:xfrm>
              <a:off x="4745710" y="3245817"/>
              <a:ext cx="0" cy="772795"/>
            </a:xfrm>
            <a:custGeom>
              <a:avLst/>
              <a:gdLst/>
              <a:ahLst/>
              <a:cxnLst/>
              <a:rect l="l" t="t" r="r" b="b"/>
              <a:pathLst>
                <a:path h="772795">
                  <a:moveTo>
                    <a:pt x="0" y="772184"/>
                  </a:moveTo>
                  <a:lnTo>
                    <a:pt x="0" y="0"/>
                  </a:lnTo>
                </a:path>
              </a:pathLst>
            </a:custGeom>
            <a:solidFill>
              <a:srgbClr val="000000"/>
            </a:solidFill>
          </p:spPr>
          <p:txBody>
            <a:bodyPr wrap="square" lIns="0" tIns="0" rIns="0" bIns="0" rtlCol="0"/>
            <a:lstStyle/>
            <a:p/>
          </p:txBody>
        </p:sp>
        <p:sp>
          <p:nvSpPr>
            <p:cNvPr id="37" name="object 37"/>
            <p:cNvSpPr/>
            <p:nvPr/>
          </p:nvSpPr>
          <p:spPr>
            <a:xfrm>
              <a:off x="4745710" y="3245817"/>
              <a:ext cx="0" cy="772795"/>
            </a:xfrm>
            <a:custGeom>
              <a:avLst/>
              <a:gdLst/>
              <a:ahLst/>
              <a:cxnLst/>
              <a:rect l="l" t="t" r="r" b="b"/>
              <a:pathLst>
                <a:path h="772795">
                  <a:moveTo>
                    <a:pt x="0" y="772184"/>
                  </a:moveTo>
                  <a:lnTo>
                    <a:pt x="0" y="0"/>
                  </a:lnTo>
                </a:path>
              </a:pathLst>
            </a:custGeom>
            <a:ln w="9525">
              <a:solidFill>
                <a:srgbClr val="D9D9D9"/>
              </a:solidFill>
            </a:ln>
          </p:spPr>
          <p:txBody>
            <a:bodyPr wrap="square" lIns="0" tIns="0" rIns="0" bIns="0" rtlCol="0"/>
            <a:lstStyle/>
            <a:p/>
          </p:txBody>
        </p:sp>
        <p:sp>
          <p:nvSpPr>
            <p:cNvPr id="38" name="object 38"/>
            <p:cNvSpPr/>
            <p:nvPr/>
          </p:nvSpPr>
          <p:spPr>
            <a:xfrm>
              <a:off x="4076979" y="4018001"/>
              <a:ext cx="669290" cy="386715"/>
            </a:xfrm>
            <a:custGeom>
              <a:avLst/>
              <a:gdLst/>
              <a:ahLst/>
              <a:cxnLst/>
              <a:rect l="l" t="t" r="r" b="b"/>
              <a:pathLst>
                <a:path w="669289" h="386714">
                  <a:moveTo>
                    <a:pt x="0" y="386091"/>
                  </a:moveTo>
                  <a:lnTo>
                    <a:pt x="668730" y="0"/>
                  </a:lnTo>
                </a:path>
              </a:pathLst>
            </a:custGeom>
            <a:solidFill>
              <a:srgbClr val="000000"/>
            </a:solidFill>
          </p:spPr>
          <p:txBody>
            <a:bodyPr wrap="square" lIns="0" tIns="0" rIns="0" bIns="0" rtlCol="0"/>
            <a:lstStyle/>
            <a:p/>
          </p:txBody>
        </p:sp>
        <p:sp>
          <p:nvSpPr>
            <p:cNvPr id="39" name="object 39"/>
            <p:cNvSpPr/>
            <p:nvPr/>
          </p:nvSpPr>
          <p:spPr>
            <a:xfrm>
              <a:off x="4076979" y="4018001"/>
              <a:ext cx="669290" cy="386715"/>
            </a:xfrm>
            <a:custGeom>
              <a:avLst/>
              <a:gdLst/>
              <a:ahLst/>
              <a:cxnLst/>
              <a:rect l="l" t="t" r="r" b="b"/>
              <a:pathLst>
                <a:path w="669289" h="386714">
                  <a:moveTo>
                    <a:pt x="0" y="386091"/>
                  </a:moveTo>
                  <a:lnTo>
                    <a:pt x="668730" y="0"/>
                  </a:lnTo>
                </a:path>
              </a:pathLst>
            </a:custGeom>
            <a:ln w="9525">
              <a:solidFill>
                <a:srgbClr val="D9D9D9"/>
              </a:solidFill>
            </a:ln>
          </p:spPr>
          <p:txBody>
            <a:bodyPr wrap="square" lIns="0" tIns="0" rIns="0" bIns="0" rtlCol="0"/>
            <a:lstStyle/>
            <a:p/>
          </p:txBody>
        </p:sp>
        <p:sp>
          <p:nvSpPr>
            <p:cNvPr id="40" name="object 40"/>
            <p:cNvSpPr/>
            <p:nvPr/>
          </p:nvSpPr>
          <p:spPr>
            <a:xfrm>
              <a:off x="3408248" y="4018001"/>
              <a:ext cx="669290" cy="386715"/>
            </a:xfrm>
            <a:custGeom>
              <a:avLst/>
              <a:gdLst/>
              <a:ahLst/>
              <a:cxnLst/>
              <a:rect l="l" t="t" r="r" b="b"/>
              <a:pathLst>
                <a:path w="669289" h="386714">
                  <a:moveTo>
                    <a:pt x="668730" y="386091"/>
                  </a:moveTo>
                  <a:lnTo>
                    <a:pt x="0" y="0"/>
                  </a:lnTo>
                </a:path>
              </a:pathLst>
            </a:custGeom>
            <a:solidFill>
              <a:srgbClr val="000000"/>
            </a:solidFill>
          </p:spPr>
          <p:txBody>
            <a:bodyPr wrap="square" lIns="0" tIns="0" rIns="0" bIns="0" rtlCol="0"/>
            <a:lstStyle/>
            <a:p/>
          </p:txBody>
        </p:sp>
        <p:sp>
          <p:nvSpPr>
            <p:cNvPr id="41" name="object 41"/>
            <p:cNvSpPr/>
            <p:nvPr/>
          </p:nvSpPr>
          <p:spPr>
            <a:xfrm>
              <a:off x="3408248" y="4018001"/>
              <a:ext cx="669290" cy="386715"/>
            </a:xfrm>
            <a:custGeom>
              <a:avLst/>
              <a:gdLst/>
              <a:ahLst/>
              <a:cxnLst/>
              <a:rect l="l" t="t" r="r" b="b"/>
              <a:pathLst>
                <a:path w="669289" h="386714">
                  <a:moveTo>
                    <a:pt x="0" y="0"/>
                  </a:moveTo>
                  <a:lnTo>
                    <a:pt x="668730" y="386091"/>
                  </a:lnTo>
                </a:path>
              </a:pathLst>
            </a:custGeom>
            <a:ln w="9525">
              <a:solidFill>
                <a:srgbClr val="D9D9D9"/>
              </a:solidFill>
            </a:ln>
          </p:spPr>
          <p:txBody>
            <a:bodyPr wrap="square" lIns="0" tIns="0" rIns="0" bIns="0" rtlCol="0"/>
            <a:lstStyle/>
            <a:p/>
          </p:txBody>
        </p:sp>
        <p:sp>
          <p:nvSpPr>
            <p:cNvPr id="42" name="object 42"/>
            <p:cNvSpPr/>
            <p:nvPr/>
          </p:nvSpPr>
          <p:spPr>
            <a:xfrm>
              <a:off x="3408248" y="3245817"/>
              <a:ext cx="0" cy="772795"/>
            </a:xfrm>
            <a:custGeom>
              <a:avLst/>
              <a:gdLst/>
              <a:ahLst/>
              <a:cxnLst/>
              <a:rect l="l" t="t" r="r" b="b"/>
              <a:pathLst>
                <a:path h="772795">
                  <a:moveTo>
                    <a:pt x="0" y="772184"/>
                  </a:moveTo>
                  <a:lnTo>
                    <a:pt x="0" y="0"/>
                  </a:lnTo>
                </a:path>
              </a:pathLst>
            </a:custGeom>
            <a:solidFill>
              <a:srgbClr val="000000"/>
            </a:solidFill>
          </p:spPr>
          <p:txBody>
            <a:bodyPr wrap="square" lIns="0" tIns="0" rIns="0" bIns="0" rtlCol="0"/>
            <a:lstStyle/>
            <a:p/>
          </p:txBody>
        </p:sp>
        <p:sp>
          <p:nvSpPr>
            <p:cNvPr id="43" name="object 43"/>
            <p:cNvSpPr/>
            <p:nvPr/>
          </p:nvSpPr>
          <p:spPr>
            <a:xfrm>
              <a:off x="3408248" y="3245817"/>
              <a:ext cx="0" cy="772795"/>
            </a:xfrm>
            <a:custGeom>
              <a:avLst/>
              <a:gdLst/>
              <a:ahLst/>
              <a:cxnLst/>
              <a:rect l="l" t="t" r="r" b="b"/>
              <a:pathLst>
                <a:path h="772795">
                  <a:moveTo>
                    <a:pt x="0" y="0"/>
                  </a:moveTo>
                  <a:lnTo>
                    <a:pt x="0" y="772184"/>
                  </a:lnTo>
                </a:path>
              </a:pathLst>
            </a:custGeom>
            <a:ln w="9525">
              <a:solidFill>
                <a:srgbClr val="D9D9D9"/>
              </a:solidFill>
            </a:ln>
          </p:spPr>
          <p:txBody>
            <a:bodyPr wrap="square" lIns="0" tIns="0" rIns="0" bIns="0" rtlCol="0"/>
            <a:lstStyle/>
            <a:p/>
          </p:txBody>
        </p:sp>
        <p:sp>
          <p:nvSpPr>
            <p:cNvPr id="44" name="object 44"/>
            <p:cNvSpPr/>
            <p:nvPr/>
          </p:nvSpPr>
          <p:spPr>
            <a:xfrm>
              <a:off x="3631158" y="3117120"/>
              <a:ext cx="446405" cy="257810"/>
            </a:xfrm>
            <a:custGeom>
              <a:avLst/>
              <a:gdLst/>
              <a:ahLst/>
              <a:cxnLst/>
              <a:rect l="l" t="t" r="r" b="b"/>
              <a:pathLst>
                <a:path w="446404" h="257810">
                  <a:moveTo>
                    <a:pt x="0" y="257394"/>
                  </a:moveTo>
                  <a:lnTo>
                    <a:pt x="445820" y="0"/>
                  </a:lnTo>
                </a:path>
              </a:pathLst>
            </a:custGeom>
            <a:solidFill>
              <a:srgbClr val="000000"/>
            </a:solidFill>
          </p:spPr>
          <p:txBody>
            <a:bodyPr wrap="square" lIns="0" tIns="0" rIns="0" bIns="0" rtlCol="0"/>
            <a:lstStyle/>
            <a:p/>
          </p:txBody>
        </p:sp>
        <p:sp>
          <p:nvSpPr>
            <p:cNvPr id="45" name="object 45"/>
            <p:cNvSpPr/>
            <p:nvPr/>
          </p:nvSpPr>
          <p:spPr>
            <a:xfrm>
              <a:off x="3631158" y="3117120"/>
              <a:ext cx="446405" cy="257810"/>
            </a:xfrm>
            <a:custGeom>
              <a:avLst/>
              <a:gdLst/>
              <a:ahLst/>
              <a:cxnLst/>
              <a:rect l="l" t="t" r="r" b="b"/>
              <a:pathLst>
                <a:path w="446404" h="257810">
                  <a:moveTo>
                    <a:pt x="445820" y="0"/>
                  </a:moveTo>
                  <a:lnTo>
                    <a:pt x="0" y="257394"/>
                  </a:lnTo>
                </a:path>
              </a:pathLst>
            </a:custGeom>
            <a:ln w="9525">
              <a:solidFill>
                <a:srgbClr val="D9D9D9"/>
              </a:solidFill>
            </a:ln>
          </p:spPr>
          <p:txBody>
            <a:bodyPr wrap="square" lIns="0" tIns="0" rIns="0" bIns="0" rtlCol="0"/>
            <a:lstStyle/>
            <a:p/>
          </p:txBody>
        </p:sp>
        <p:sp>
          <p:nvSpPr>
            <p:cNvPr id="46" name="object 46"/>
            <p:cNvSpPr/>
            <p:nvPr/>
          </p:nvSpPr>
          <p:spPr>
            <a:xfrm>
              <a:off x="4076979" y="3117120"/>
              <a:ext cx="446405" cy="257810"/>
            </a:xfrm>
            <a:custGeom>
              <a:avLst/>
              <a:gdLst/>
              <a:ahLst/>
              <a:cxnLst/>
              <a:rect l="l" t="t" r="r" b="b"/>
              <a:pathLst>
                <a:path w="446404" h="257810">
                  <a:moveTo>
                    <a:pt x="445820" y="257394"/>
                  </a:moveTo>
                  <a:lnTo>
                    <a:pt x="0" y="0"/>
                  </a:lnTo>
                </a:path>
              </a:pathLst>
            </a:custGeom>
            <a:solidFill>
              <a:srgbClr val="000000"/>
            </a:solidFill>
          </p:spPr>
          <p:txBody>
            <a:bodyPr wrap="square" lIns="0" tIns="0" rIns="0" bIns="0" rtlCol="0"/>
            <a:lstStyle/>
            <a:p/>
          </p:txBody>
        </p:sp>
        <p:sp>
          <p:nvSpPr>
            <p:cNvPr id="47" name="object 47"/>
            <p:cNvSpPr/>
            <p:nvPr/>
          </p:nvSpPr>
          <p:spPr>
            <a:xfrm>
              <a:off x="4076979" y="3117120"/>
              <a:ext cx="446405" cy="257810"/>
            </a:xfrm>
            <a:custGeom>
              <a:avLst/>
              <a:gdLst/>
              <a:ahLst/>
              <a:cxnLst/>
              <a:rect l="l" t="t" r="r" b="b"/>
              <a:pathLst>
                <a:path w="446404" h="257810">
                  <a:moveTo>
                    <a:pt x="445820" y="257394"/>
                  </a:moveTo>
                  <a:lnTo>
                    <a:pt x="0" y="0"/>
                  </a:lnTo>
                </a:path>
              </a:pathLst>
            </a:custGeom>
            <a:ln w="9525">
              <a:solidFill>
                <a:srgbClr val="D9D9D9"/>
              </a:solidFill>
            </a:ln>
          </p:spPr>
          <p:txBody>
            <a:bodyPr wrap="square" lIns="0" tIns="0" rIns="0" bIns="0" rtlCol="0"/>
            <a:lstStyle/>
            <a:p/>
          </p:txBody>
        </p:sp>
        <p:sp>
          <p:nvSpPr>
            <p:cNvPr id="48" name="object 48"/>
            <p:cNvSpPr/>
            <p:nvPr/>
          </p:nvSpPr>
          <p:spPr>
            <a:xfrm>
              <a:off x="4522800" y="3374514"/>
              <a:ext cx="0" cy="514984"/>
            </a:xfrm>
            <a:custGeom>
              <a:avLst/>
              <a:gdLst/>
              <a:ahLst/>
              <a:cxnLst/>
              <a:rect l="l" t="t" r="r" b="b"/>
              <a:pathLst>
                <a:path h="514985">
                  <a:moveTo>
                    <a:pt x="0" y="514789"/>
                  </a:moveTo>
                  <a:lnTo>
                    <a:pt x="0" y="0"/>
                  </a:lnTo>
                </a:path>
              </a:pathLst>
            </a:custGeom>
            <a:solidFill>
              <a:srgbClr val="000000"/>
            </a:solidFill>
          </p:spPr>
          <p:txBody>
            <a:bodyPr wrap="square" lIns="0" tIns="0" rIns="0" bIns="0" rtlCol="0"/>
            <a:lstStyle/>
            <a:p/>
          </p:txBody>
        </p:sp>
        <p:sp>
          <p:nvSpPr>
            <p:cNvPr id="49" name="object 49"/>
            <p:cNvSpPr/>
            <p:nvPr/>
          </p:nvSpPr>
          <p:spPr>
            <a:xfrm>
              <a:off x="4522800" y="3374514"/>
              <a:ext cx="0" cy="514984"/>
            </a:xfrm>
            <a:custGeom>
              <a:avLst/>
              <a:gdLst/>
              <a:ahLst/>
              <a:cxnLst/>
              <a:rect l="l" t="t" r="r" b="b"/>
              <a:pathLst>
                <a:path h="514985">
                  <a:moveTo>
                    <a:pt x="0" y="514789"/>
                  </a:moveTo>
                  <a:lnTo>
                    <a:pt x="0" y="0"/>
                  </a:lnTo>
                </a:path>
              </a:pathLst>
            </a:custGeom>
            <a:ln w="9525">
              <a:solidFill>
                <a:srgbClr val="D9D9D9"/>
              </a:solidFill>
            </a:ln>
          </p:spPr>
          <p:txBody>
            <a:bodyPr wrap="square" lIns="0" tIns="0" rIns="0" bIns="0" rtlCol="0"/>
            <a:lstStyle/>
            <a:p/>
          </p:txBody>
        </p:sp>
        <p:sp>
          <p:nvSpPr>
            <p:cNvPr id="50" name="object 50"/>
            <p:cNvSpPr/>
            <p:nvPr/>
          </p:nvSpPr>
          <p:spPr>
            <a:xfrm>
              <a:off x="4076979" y="3889304"/>
              <a:ext cx="446405" cy="257810"/>
            </a:xfrm>
            <a:custGeom>
              <a:avLst/>
              <a:gdLst/>
              <a:ahLst/>
              <a:cxnLst/>
              <a:rect l="l" t="t" r="r" b="b"/>
              <a:pathLst>
                <a:path w="446404" h="257810">
                  <a:moveTo>
                    <a:pt x="0" y="257394"/>
                  </a:moveTo>
                  <a:lnTo>
                    <a:pt x="445820" y="0"/>
                  </a:lnTo>
                </a:path>
              </a:pathLst>
            </a:custGeom>
            <a:solidFill>
              <a:srgbClr val="000000"/>
            </a:solidFill>
          </p:spPr>
          <p:txBody>
            <a:bodyPr wrap="square" lIns="0" tIns="0" rIns="0" bIns="0" rtlCol="0"/>
            <a:lstStyle/>
            <a:p/>
          </p:txBody>
        </p:sp>
        <p:sp>
          <p:nvSpPr>
            <p:cNvPr id="51" name="object 51"/>
            <p:cNvSpPr/>
            <p:nvPr/>
          </p:nvSpPr>
          <p:spPr>
            <a:xfrm>
              <a:off x="4076979" y="3889304"/>
              <a:ext cx="446405" cy="257810"/>
            </a:xfrm>
            <a:custGeom>
              <a:avLst/>
              <a:gdLst/>
              <a:ahLst/>
              <a:cxnLst/>
              <a:rect l="l" t="t" r="r" b="b"/>
              <a:pathLst>
                <a:path w="446404" h="257810">
                  <a:moveTo>
                    <a:pt x="0" y="257394"/>
                  </a:moveTo>
                  <a:lnTo>
                    <a:pt x="445820" y="0"/>
                  </a:lnTo>
                </a:path>
              </a:pathLst>
            </a:custGeom>
            <a:ln w="9525">
              <a:solidFill>
                <a:srgbClr val="D9D9D9"/>
              </a:solidFill>
            </a:ln>
          </p:spPr>
          <p:txBody>
            <a:bodyPr wrap="square" lIns="0" tIns="0" rIns="0" bIns="0" rtlCol="0"/>
            <a:lstStyle/>
            <a:p/>
          </p:txBody>
        </p:sp>
        <p:sp>
          <p:nvSpPr>
            <p:cNvPr id="52" name="object 52"/>
            <p:cNvSpPr/>
            <p:nvPr/>
          </p:nvSpPr>
          <p:spPr>
            <a:xfrm>
              <a:off x="3631158" y="3889304"/>
              <a:ext cx="446405" cy="257810"/>
            </a:xfrm>
            <a:custGeom>
              <a:avLst/>
              <a:gdLst/>
              <a:ahLst/>
              <a:cxnLst/>
              <a:rect l="l" t="t" r="r" b="b"/>
              <a:pathLst>
                <a:path w="446404" h="257810">
                  <a:moveTo>
                    <a:pt x="445820" y="257394"/>
                  </a:moveTo>
                  <a:lnTo>
                    <a:pt x="0" y="0"/>
                  </a:lnTo>
                </a:path>
              </a:pathLst>
            </a:custGeom>
            <a:solidFill>
              <a:srgbClr val="000000"/>
            </a:solidFill>
          </p:spPr>
          <p:txBody>
            <a:bodyPr wrap="square" lIns="0" tIns="0" rIns="0" bIns="0" rtlCol="0"/>
            <a:lstStyle/>
            <a:p/>
          </p:txBody>
        </p:sp>
        <p:sp>
          <p:nvSpPr>
            <p:cNvPr id="53" name="object 53"/>
            <p:cNvSpPr/>
            <p:nvPr/>
          </p:nvSpPr>
          <p:spPr>
            <a:xfrm>
              <a:off x="3631158" y="3889304"/>
              <a:ext cx="446405" cy="257810"/>
            </a:xfrm>
            <a:custGeom>
              <a:avLst/>
              <a:gdLst/>
              <a:ahLst/>
              <a:cxnLst/>
              <a:rect l="l" t="t" r="r" b="b"/>
              <a:pathLst>
                <a:path w="446404" h="257810">
                  <a:moveTo>
                    <a:pt x="0" y="0"/>
                  </a:moveTo>
                  <a:lnTo>
                    <a:pt x="445820" y="257394"/>
                  </a:lnTo>
                </a:path>
              </a:pathLst>
            </a:custGeom>
            <a:ln w="9525">
              <a:solidFill>
                <a:srgbClr val="D9D9D9"/>
              </a:solidFill>
            </a:ln>
          </p:spPr>
          <p:txBody>
            <a:bodyPr wrap="square" lIns="0" tIns="0" rIns="0" bIns="0" rtlCol="0"/>
            <a:lstStyle/>
            <a:p/>
          </p:txBody>
        </p:sp>
        <p:sp>
          <p:nvSpPr>
            <p:cNvPr id="54" name="object 54"/>
            <p:cNvSpPr/>
            <p:nvPr/>
          </p:nvSpPr>
          <p:spPr>
            <a:xfrm>
              <a:off x="3631158" y="3374514"/>
              <a:ext cx="0" cy="514984"/>
            </a:xfrm>
            <a:custGeom>
              <a:avLst/>
              <a:gdLst/>
              <a:ahLst/>
              <a:cxnLst/>
              <a:rect l="l" t="t" r="r" b="b"/>
              <a:pathLst>
                <a:path h="514985">
                  <a:moveTo>
                    <a:pt x="0" y="514789"/>
                  </a:moveTo>
                  <a:lnTo>
                    <a:pt x="0" y="0"/>
                  </a:lnTo>
                </a:path>
              </a:pathLst>
            </a:custGeom>
            <a:solidFill>
              <a:srgbClr val="000000"/>
            </a:solidFill>
          </p:spPr>
          <p:txBody>
            <a:bodyPr wrap="square" lIns="0" tIns="0" rIns="0" bIns="0" rtlCol="0"/>
            <a:lstStyle/>
            <a:p/>
          </p:txBody>
        </p:sp>
        <p:sp>
          <p:nvSpPr>
            <p:cNvPr id="55" name="object 55"/>
            <p:cNvSpPr/>
            <p:nvPr/>
          </p:nvSpPr>
          <p:spPr>
            <a:xfrm>
              <a:off x="3631158" y="3374514"/>
              <a:ext cx="0" cy="514984"/>
            </a:xfrm>
            <a:custGeom>
              <a:avLst/>
              <a:gdLst/>
              <a:ahLst/>
              <a:cxnLst/>
              <a:rect l="l" t="t" r="r" b="b"/>
              <a:pathLst>
                <a:path h="514985">
                  <a:moveTo>
                    <a:pt x="0" y="0"/>
                  </a:moveTo>
                  <a:lnTo>
                    <a:pt x="0" y="514789"/>
                  </a:lnTo>
                </a:path>
              </a:pathLst>
            </a:custGeom>
            <a:ln w="9525">
              <a:solidFill>
                <a:srgbClr val="D9D9D9"/>
              </a:solidFill>
            </a:ln>
          </p:spPr>
          <p:txBody>
            <a:bodyPr wrap="square" lIns="0" tIns="0" rIns="0" bIns="0" rtlCol="0"/>
            <a:lstStyle/>
            <a:p/>
          </p:txBody>
        </p:sp>
        <p:sp>
          <p:nvSpPr>
            <p:cNvPr id="56" name="object 56"/>
            <p:cNvSpPr/>
            <p:nvPr/>
          </p:nvSpPr>
          <p:spPr>
            <a:xfrm>
              <a:off x="3854069" y="3374514"/>
              <a:ext cx="223520" cy="128905"/>
            </a:xfrm>
            <a:custGeom>
              <a:avLst/>
              <a:gdLst/>
              <a:ahLst/>
              <a:cxnLst/>
              <a:rect l="l" t="t" r="r" b="b"/>
              <a:pathLst>
                <a:path w="223520" h="128904">
                  <a:moveTo>
                    <a:pt x="0" y="128697"/>
                  </a:moveTo>
                  <a:lnTo>
                    <a:pt x="222910" y="0"/>
                  </a:lnTo>
                </a:path>
              </a:pathLst>
            </a:custGeom>
            <a:solidFill>
              <a:srgbClr val="000000"/>
            </a:solidFill>
          </p:spPr>
          <p:txBody>
            <a:bodyPr wrap="square" lIns="0" tIns="0" rIns="0" bIns="0" rtlCol="0"/>
            <a:lstStyle/>
            <a:p/>
          </p:txBody>
        </p:sp>
        <p:sp>
          <p:nvSpPr>
            <p:cNvPr id="57" name="object 57"/>
            <p:cNvSpPr/>
            <p:nvPr/>
          </p:nvSpPr>
          <p:spPr>
            <a:xfrm>
              <a:off x="3854069" y="3374514"/>
              <a:ext cx="223520" cy="128905"/>
            </a:xfrm>
            <a:custGeom>
              <a:avLst/>
              <a:gdLst/>
              <a:ahLst/>
              <a:cxnLst/>
              <a:rect l="l" t="t" r="r" b="b"/>
              <a:pathLst>
                <a:path w="223520" h="128904">
                  <a:moveTo>
                    <a:pt x="222910" y="0"/>
                  </a:moveTo>
                  <a:lnTo>
                    <a:pt x="0" y="128697"/>
                  </a:lnTo>
                </a:path>
              </a:pathLst>
            </a:custGeom>
            <a:ln w="9525">
              <a:solidFill>
                <a:srgbClr val="D9D9D9"/>
              </a:solidFill>
            </a:ln>
          </p:spPr>
          <p:txBody>
            <a:bodyPr wrap="square" lIns="0" tIns="0" rIns="0" bIns="0" rtlCol="0"/>
            <a:lstStyle/>
            <a:p/>
          </p:txBody>
        </p:sp>
        <p:sp>
          <p:nvSpPr>
            <p:cNvPr id="58" name="object 58"/>
            <p:cNvSpPr/>
            <p:nvPr/>
          </p:nvSpPr>
          <p:spPr>
            <a:xfrm>
              <a:off x="4076979" y="3374514"/>
              <a:ext cx="223520" cy="128905"/>
            </a:xfrm>
            <a:custGeom>
              <a:avLst/>
              <a:gdLst/>
              <a:ahLst/>
              <a:cxnLst/>
              <a:rect l="l" t="t" r="r" b="b"/>
              <a:pathLst>
                <a:path w="223520" h="128904">
                  <a:moveTo>
                    <a:pt x="222910" y="128697"/>
                  </a:moveTo>
                  <a:lnTo>
                    <a:pt x="0" y="0"/>
                  </a:lnTo>
                </a:path>
              </a:pathLst>
            </a:custGeom>
            <a:solidFill>
              <a:srgbClr val="000000"/>
            </a:solidFill>
          </p:spPr>
          <p:txBody>
            <a:bodyPr wrap="square" lIns="0" tIns="0" rIns="0" bIns="0" rtlCol="0"/>
            <a:lstStyle/>
            <a:p/>
          </p:txBody>
        </p:sp>
        <p:sp>
          <p:nvSpPr>
            <p:cNvPr id="59" name="object 59"/>
            <p:cNvSpPr/>
            <p:nvPr/>
          </p:nvSpPr>
          <p:spPr>
            <a:xfrm>
              <a:off x="4076979" y="3374514"/>
              <a:ext cx="223520" cy="128905"/>
            </a:xfrm>
            <a:custGeom>
              <a:avLst/>
              <a:gdLst/>
              <a:ahLst/>
              <a:cxnLst/>
              <a:rect l="l" t="t" r="r" b="b"/>
              <a:pathLst>
                <a:path w="223520" h="128904">
                  <a:moveTo>
                    <a:pt x="222910" y="128697"/>
                  </a:moveTo>
                  <a:lnTo>
                    <a:pt x="0" y="0"/>
                  </a:lnTo>
                </a:path>
              </a:pathLst>
            </a:custGeom>
            <a:ln w="9525">
              <a:solidFill>
                <a:srgbClr val="D9D9D9"/>
              </a:solidFill>
            </a:ln>
          </p:spPr>
          <p:txBody>
            <a:bodyPr wrap="square" lIns="0" tIns="0" rIns="0" bIns="0" rtlCol="0"/>
            <a:lstStyle/>
            <a:p/>
          </p:txBody>
        </p:sp>
        <p:sp>
          <p:nvSpPr>
            <p:cNvPr id="60" name="object 60"/>
            <p:cNvSpPr/>
            <p:nvPr/>
          </p:nvSpPr>
          <p:spPr>
            <a:xfrm>
              <a:off x="4299889" y="3503212"/>
              <a:ext cx="0" cy="257810"/>
            </a:xfrm>
            <a:custGeom>
              <a:avLst/>
              <a:gdLst/>
              <a:ahLst/>
              <a:cxnLst/>
              <a:rect l="l" t="t" r="r" b="b"/>
              <a:pathLst>
                <a:path h="257810">
                  <a:moveTo>
                    <a:pt x="0" y="257394"/>
                  </a:moveTo>
                  <a:lnTo>
                    <a:pt x="0" y="0"/>
                  </a:lnTo>
                </a:path>
              </a:pathLst>
            </a:custGeom>
            <a:solidFill>
              <a:srgbClr val="000000"/>
            </a:solidFill>
          </p:spPr>
          <p:txBody>
            <a:bodyPr wrap="square" lIns="0" tIns="0" rIns="0" bIns="0" rtlCol="0"/>
            <a:lstStyle/>
            <a:p/>
          </p:txBody>
        </p:sp>
        <p:sp>
          <p:nvSpPr>
            <p:cNvPr id="61" name="object 61"/>
            <p:cNvSpPr/>
            <p:nvPr/>
          </p:nvSpPr>
          <p:spPr>
            <a:xfrm>
              <a:off x="4299889" y="3503212"/>
              <a:ext cx="0" cy="257810"/>
            </a:xfrm>
            <a:custGeom>
              <a:avLst/>
              <a:gdLst/>
              <a:ahLst/>
              <a:cxnLst/>
              <a:rect l="l" t="t" r="r" b="b"/>
              <a:pathLst>
                <a:path h="257810">
                  <a:moveTo>
                    <a:pt x="0" y="257394"/>
                  </a:moveTo>
                  <a:lnTo>
                    <a:pt x="0" y="0"/>
                  </a:lnTo>
                </a:path>
              </a:pathLst>
            </a:custGeom>
            <a:ln w="9525">
              <a:solidFill>
                <a:srgbClr val="D9D9D9"/>
              </a:solidFill>
            </a:ln>
          </p:spPr>
          <p:txBody>
            <a:bodyPr wrap="square" lIns="0" tIns="0" rIns="0" bIns="0" rtlCol="0"/>
            <a:lstStyle/>
            <a:p/>
          </p:txBody>
        </p:sp>
        <p:sp>
          <p:nvSpPr>
            <p:cNvPr id="62" name="object 62"/>
            <p:cNvSpPr/>
            <p:nvPr/>
          </p:nvSpPr>
          <p:spPr>
            <a:xfrm>
              <a:off x="4076979" y="3760606"/>
              <a:ext cx="223520" cy="128905"/>
            </a:xfrm>
            <a:custGeom>
              <a:avLst/>
              <a:gdLst/>
              <a:ahLst/>
              <a:cxnLst/>
              <a:rect l="l" t="t" r="r" b="b"/>
              <a:pathLst>
                <a:path w="223520" h="128904">
                  <a:moveTo>
                    <a:pt x="0" y="128697"/>
                  </a:moveTo>
                  <a:lnTo>
                    <a:pt x="222910" y="0"/>
                  </a:lnTo>
                </a:path>
              </a:pathLst>
            </a:custGeom>
            <a:solidFill>
              <a:srgbClr val="000000"/>
            </a:solidFill>
          </p:spPr>
          <p:txBody>
            <a:bodyPr wrap="square" lIns="0" tIns="0" rIns="0" bIns="0" rtlCol="0"/>
            <a:lstStyle/>
            <a:p/>
          </p:txBody>
        </p:sp>
        <p:sp>
          <p:nvSpPr>
            <p:cNvPr id="63" name="object 63"/>
            <p:cNvSpPr/>
            <p:nvPr/>
          </p:nvSpPr>
          <p:spPr>
            <a:xfrm>
              <a:off x="4076979" y="3760606"/>
              <a:ext cx="223520" cy="128905"/>
            </a:xfrm>
            <a:custGeom>
              <a:avLst/>
              <a:gdLst/>
              <a:ahLst/>
              <a:cxnLst/>
              <a:rect l="l" t="t" r="r" b="b"/>
              <a:pathLst>
                <a:path w="223520" h="128904">
                  <a:moveTo>
                    <a:pt x="0" y="128697"/>
                  </a:moveTo>
                  <a:lnTo>
                    <a:pt x="222910" y="0"/>
                  </a:lnTo>
                </a:path>
              </a:pathLst>
            </a:custGeom>
            <a:ln w="9525">
              <a:solidFill>
                <a:srgbClr val="D9D9D9"/>
              </a:solidFill>
            </a:ln>
          </p:spPr>
          <p:txBody>
            <a:bodyPr wrap="square" lIns="0" tIns="0" rIns="0" bIns="0" rtlCol="0"/>
            <a:lstStyle/>
            <a:p/>
          </p:txBody>
        </p:sp>
        <p:sp>
          <p:nvSpPr>
            <p:cNvPr id="64" name="object 64"/>
            <p:cNvSpPr/>
            <p:nvPr/>
          </p:nvSpPr>
          <p:spPr>
            <a:xfrm>
              <a:off x="3854069" y="3760606"/>
              <a:ext cx="223520" cy="128905"/>
            </a:xfrm>
            <a:custGeom>
              <a:avLst/>
              <a:gdLst/>
              <a:ahLst/>
              <a:cxnLst/>
              <a:rect l="l" t="t" r="r" b="b"/>
              <a:pathLst>
                <a:path w="223520" h="128904">
                  <a:moveTo>
                    <a:pt x="222910" y="128697"/>
                  </a:moveTo>
                  <a:lnTo>
                    <a:pt x="0" y="0"/>
                  </a:lnTo>
                </a:path>
              </a:pathLst>
            </a:custGeom>
            <a:solidFill>
              <a:srgbClr val="000000"/>
            </a:solidFill>
          </p:spPr>
          <p:txBody>
            <a:bodyPr wrap="square" lIns="0" tIns="0" rIns="0" bIns="0" rtlCol="0"/>
            <a:lstStyle/>
            <a:p/>
          </p:txBody>
        </p:sp>
        <p:sp>
          <p:nvSpPr>
            <p:cNvPr id="65" name="object 65"/>
            <p:cNvSpPr/>
            <p:nvPr/>
          </p:nvSpPr>
          <p:spPr>
            <a:xfrm>
              <a:off x="3854069" y="3760606"/>
              <a:ext cx="223520" cy="128905"/>
            </a:xfrm>
            <a:custGeom>
              <a:avLst/>
              <a:gdLst/>
              <a:ahLst/>
              <a:cxnLst/>
              <a:rect l="l" t="t" r="r" b="b"/>
              <a:pathLst>
                <a:path w="223520" h="128904">
                  <a:moveTo>
                    <a:pt x="0" y="0"/>
                  </a:moveTo>
                  <a:lnTo>
                    <a:pt x="222910" y="128697"/>
                  </a:lnTo>
                </a:path>
              </a:pathLst>
            </a:custGeom>
            <a:ln w="9525">
              <a:solidFill>
                <a:srgbClr val="D9D9D9"/>
              </a:solidFill>
            </a:ln>
          </p:spPr>
          <p:txBody>
            <a:bodyPr wrap="square" lIns="0" tIns="0" rIns="0" bIns="0" rtlCol="0"/>
            <a:lstStyle/>
            <a:p/>
          </p:txBody>
        </p:sp>
        <p:sp>
          <p:nvSpPr>
            <p:cNvPr id="66" name="object 66"/>
            <p:cNvSpPr/>
            <p:nvPr/>
          </p:nvSpPr>
          <p:spPr>
            <a:xfrm>
              <a:off x="3854069" y="3503212"/>
              <a:ext cx="0" cy="257810"/>
            </a:xfrm>
            <a:custGeom>
              <a:avLst/>
              <a:gdLst/>
              <a:ahLst/>
              <a:cxnLst/>
              <a:rect l="l" t="t" r="r" b="b"/>
              <a:pathLst>
                <a:path h="257810">
                  <a:moveTo>
                    <a:pt x="0" y="257394"/>
                  </a:moveTo>
                  <a:lnTo>
                    <a:pt x="0" y="0"/>
                  </a:lnTo>
                </a:path>
              </a:pathLst>
            </a:custGeom>
            <a:solidFill>
              <a:srgbClr val="000000"/>
            </a:solidFill>
          </p:spPr>
          <p:txBody>
            <a:bodyPr wrap="square" lIns="0" tIns="0" rIns="0" bIns="0" rtlCol="0"/>
            <a:lstStyle/>
            <a:p/>
          </p:txBody>
        </p:sp>
        <p:sp>
          <p:nvSpPr>
            <p:cNvPr id="67" name="object 67"/>
            <p:cNvSpPr/>
            <p:nvPr/>
          </p:nvSpPr>
          <p:spPr>
            <a:xfrm>
              <a:off x="3854069" y="3503212"/>
              <a:ext cx="0" cy="257810"/>
            </a:xfrm>
            <a:custGeom>
              <a:avLst/>
              <a:gdLst/>
              <a:ahLst/>
              <a:cxnLst/>
              <a:rect l="l" t="t" r="r" b="b"/>
              <a:pathLst>
                <a:path h="257810">
                  <a:moveTo>
                    <a:pt x="0" y="0"/>
                  </a:moveTo>
                  <a:lnTo>
                    <a:pt x="0" y="257394"/>
                  </a:lnTo>
                </a:path>
              </a:pathLst>
            </a:custGeom>
            <a:ln w="9525">
              <a:solidFill>
                <a:srgbClr val="D9D9D9"/>
              </a:solidFill>
            </a:ln>
          </p:spPr>
          <p:txBody>
            <a:bodyPr wrap="square" lIns="0" tIns="0" rIns="0" bIns="0" rtlCol="0"/>
            <a:lstStyle/>
            <a:p/>
          </p:txBody>
        </p:sp>
        <p:sp>
          <p:nvSpPr>
            <p:cNvPr id="68" name="object 68"/>
            <p:cNvSpPr/>
            <p:nvPr/>
          </p:nvSpPr>
          <p:spPr>
            <a:xfrm>
              <a:off x="3353930" y="2989674"/>
              <a:ext cx="1613535" cy="1413510"/>
            </a:xfrm>
            <a:custGeom>
              <a:avLst/>
              <a:gdLst/>
              <a:ahLst/>
              <a:cxnLst/>
              <a:rect l="l" t="t" r="r" b="b"/>
              <a:pathLst>
                <a:path w="1613535" h="1413510">
                  <a:moveTo>
                    <a:pt x="723049" y="1412917"/>
                  </a:moveTo>
                  <a:lnTo>
                    <a:pt x="55619" y="1027576"/>
                  </a:lnTo>
                  <a:lnTo>
                    <a:pt x="0" y="224782"/>
                  </a:lnTo>
                  <a:lnTo>
                    <a:pt x="723049" y="0"/>
                  </a:lnTo>
                  <a:lnTo>
                    <a:pt x="1501718" y="192670"/>
                  </a:lnTo>
                  <a:lnTo>
                    <a:pt x="1612956" y="1156022"/>
                  </a:lnTo>
                  <a:lnTo>
                    <a:pt x="723049" y="1412917"/>
                  </a:lnTo>
                  <a:close/>
                </a:path>
              </a:pathLst>
            </a:custGeom>
            <a:solidFill>
              <a:srgbClr val="970201">
                <a:alpha val="50195"/>
              </a:srgbClr>
            </a:solidFill>
          </p:spPr>
          <p:txBody>
            <a:bodyPr wrap="square" lIns="0" tIns="0" rIns="0" bIns="0" rtlCol="0"/>
            <a:lstStyle/>
            <a:p/>
          </p:txBody>
        </p:sp>
        <p:sp>
          <p:nvSpPr>
            <p:cNvPr id="69" name="object 69"/>
            <p:cNvSpPr/>
            <p:nvPr/>
          </p:nvSpPr>
          <p:spPr>
            <a:xfrm>
              <a:off x="3353930" y="2989674"/>
              <a:ext cx="1613535" cy="1413510"/>
            </a:xfrm>
            <a:custGeom>
              <a:avLst/>
              <a:gdLst/>
              <a:ahLst/>
              <a:cxnLst/>
              <a:rect l="l" t="t" r="r" b="b"/>
              <a:pathLst>
                <a:path w="1613535" h="1413510">
                  <a:moveTo>
                    <a:pt x="723049" y="0"/>
                  </a:moveTo>
                  <a:lnTo>
                    <a:pt x="1501718" y="192670"/>
                  </a:lnTo>
                  <a:lnTo>
                    <a:pt x="1612956" y="1156022"/>
                  </a:lnTo>
                  <a:lnTo>
                    <a:pt x="723049" y="1412917"/>
                  </a:lnTo>
                  <a:lnTo>
                    <a:pt x="55619" y="1027576"/>
                  </a:lnTo>
                  <a:lnTo>
                    <a:pt x="0" y="224782"/>
                  </a:lnTo>
                  <a:lnTo>
                    <a:pt x="723049" y="0"/>
                  </a:lnTo>
                  <a:close/>
                </a:path>
              </a:pathLst>
            </a:custGeom>
            <a:ln w="25400">
              <a:solidFill>
                <a:srgbClr val="A8171C"/>
              </a:solidFill>
              <a:prstDash val="dot"/>
            </a:ln>
          </p:spPr>
          <p:txBody>
            <a:bodyPr wrap="square" lIns="0" tIns="0" rIns="0" bIns="0" rtlCol="0"/>
            <a:lstStyle/>
            <a:p/>
          </p:txBody>
        </p:sp>
        <p:sp>
          <p:nvSpPr>
            <p:cNvPr id="70" name="object 70"/>
            <p:cNvSpPr/>
            <p:nvPr/>
          </p:nvSpPr>
          <p:spPr>
            <a:xfrm>
              <a:off x="3353930" y="2989674"/>
              <a:ext cx="1613535" cy="1413510"/>
            </a:xfrm>
            <a:custGeom>
              <a:avLst/>
              <a:gdLst/>
              <a:ahLst/>
              <a:cxnLst/>
              <a:rect l="l" t="t" r="r" b="b"/>
              <a:pathLst>
                <a:path w="1613535" h="1413510">
                  <a:moveTo>
                    <a:pt x="723049" y="1412917"/>
                  </a:moveTo>
                  <a:lnTo>
                    <a:pt x="55619" y="1027576"/>
                  </a:lnTo>
                  <a:lnTo>
                    <a:pt x="0" y="224782"/>
                  </a:lnTo>
                  <a:lnTo>
                    <a:pt x="723049" y="0"/>
                  </a:lnTo>
                  <a:lnTo>
                    <a:pt x="1501718" y="192670"/>
                  </a:lnTo>
                  <a:lnTo>
                    <a:pt x="1612956" y="1156022"/>
                  </a:lnTo>
                  <a:lnTo>
                    <a:pt x="723049" y="1412917"/>
                  </a:lnTo>
                  <a:close/>
                </a:path>
              </a:pathLst>
            </a:custGeom>
            <a:solidFill>
              <a:srgbClr val="970201">
                <a:alpha val="50195"/>
              </a:srgbClr>
            </a:solidFill>
          </p:spPr>
          <p:txBody>
            <a:bodyPr wrap="square" lIns="0" tIns="0" rIns="0" bIns="0" rtlCol="0"/>
            <a:lstStyle/>
            <a:p/>
          </p:txBody>
        </p:sp>
        <p:sp>
          <p:nvSpPr>
            <p:cNvPr id="71" name="object 71"/>
            <p:cNvSpPr/>
            <p:nvPr/>
          </p:nvSpPr>
          <p:spPr>
            <a:xfrm>
              <a:off x="3353930" y="2989674"/>
              <a:ext cx="1613535" cy="1413510"/>
            </a:xfrm>
            <a:custGeom>
              <a:avLst/>
              <a:gdLst/>
              <a:ahLst/>
              <a:cxnLst/>
              <a:rect l="l" t="t" r="r" b="b"/>
              <a:pathLst>
                <a:path w="1613535" h="1413510">
                  <a:moveTo>
                    <a:pt x="723049" y="0"/>
                  </a:moveTo>
                  <a:lnTo>
                    <a:pt x="1501718" y="192670"/>
                  </a:lnTo>
                  <a:lnTo>
                    <a:pt x="1612956" y="1156022"/>
                  </a:lnTo>
                  <a:lnTo>
                    <a:pt x="723049" y="1412917"/>
                  </a:lnTo>
                  <a:lnTo>
                    <a:pt x="55619" y="1027576"/>
                  </a:lnTo>
                  <a:lnTo>
                    <a:pt x="0" y="224782"/>
                  </a:lnTo>
                  <a:lnTo>
                    <a:pt x="723049" y="0"/>
                  </a:lnTo>
                  <a:close/>
                </a:path>
              </a:pathLst>
            </a:custGeom>
            <a:ln w="25400">
              <a:solidFill>
                <a:srgbClr val="A8171C"/>
              </a:solidFill>
              <a:prstDash val="dot"/>
            </a:ln>
          </p:spPr>
          <p:txBody>
            <a:bodyPr wrap="square" lIns="0" tIns="0" rIns="0" bIns="0" rtlCol="0"/>
            <a:lstStyle/>
            <a:p/>
          </p:txBody>
        </p:sp>
      </p:grpSp>
      <p:sp>
        <p:nvSpPr>
          <p:cNvPr id="72" name="object 72"/>
          <p:cNvSpPr txBox="1"/>
          <p:nvPr/>
        </p:nvSpPr>
        <p:spPr>
          <a:xfrm>
            <a:off x="4064279" y="2192051"/>
            <a:ext cx="633730" cy="208279"/>
          </a:xfrm>
          <a:prstGeom prst="rect">
            <a:avLst/>
          </a:prstGeom>
        </p:spPr>
        <p:txBody>
          <a:bodyPr vert="horz" wrap="square" lIns="0" tIns="12065" rIns="0" bIns="0" rtlCol="0">
            <a:spAutoFit/>
          </a:bodyPr>
          <a:lstStyle/>
          <a:p>
            <a:pPr marL="12700">
              <a:lnSpc>
                <a:spcPct val="100000"/>
              </a:lnSpc>
              <a:spcBef>
                <a:spcPts val="95"/>
              </a:spcBef>
            </a:pPr>
            <a:r>
              <a:rPr sz="1200" b="1" spc="-5" dirty="0">
                <a:latin typeface="Microsoft YaHei"/>
                <a:cs typeface="Microsoft YaHei"/>
              </a:rPr>
              <a:t>盈利能力</a:t>
            </a:r>
            <a:endParaRPr sz="1200">
              <a:latin typeface="Microsoft YaHei"/>
              <a:cs typeface="Microsoft YaHei"/>
            </a:endParaRPr>
          </a:p>
        </p:txBody>
      </p:sp>
      <p:sp>
        <p:nvSpPr>
          <p:cNvPr id="73" name="object 73"/>
          <p:cNvSpPr txBox="1"/>
          <p:nvPr/>
        </p:nvSpPr>
        <p:spPr>
          <a:xfrm>
            <a:off x="5212408" y="2799930"/>
            <a:ext cx="2097405" cy="1027430"/>
          </a:xfrm>
          <a:prstGeom prst="rect">
            <a:avLst/>
          </a:prstGeom>
        </p:spPr>
        <p:txBody>
          <a:bodyPr vert="horz" wrap="square" lIns="0" tIns="67310" rIns="0" bIns="0" rtlCol="0">
            <a:spAutoFit/>
          </a:bodyPr>
          <a:lstStyle/>
          <a:p>
            <a:pPr marL="12700">
              <a:lnSpc>
                <a:spcPct val="100000"/>
              </a:lnSpc>
              <a:spcBef>
                <a:spcPts val="530"/>
              </a:spcBef>
            </a:pPr>
            <a:r>
              <a:rPr sz="1200" b="1" spc="-5" dirty="0">
                <a:latin typeface="Microsoft YaHei"/>
                <a:cs typeface="Microsoft YaHei"/>
              </a:rPr>
              <a:t>内容吸引力</a:t>
            </a:r>
            <a:endParaRPr sz="1200">
              <a:latin typeface="Microsoft YaHei"/>
              <a:cs typeface="Microsoft YaHei"/>
            </a:endParaRPr>
          </a:p>
          <a:p>
            <a:pPr marL="252095" indent="-172085">
              <a:lnSpc>
                <a:spcPct val="100000"/>
              </a:lnSpc>
              <a:spcBef>
                <a:spcPts val="380"/>
              </a:spcBef>
              <a:buSzPct val="95000"/>
              <a:buFont typeface="Wingdings" panose="05000000000000000000"/>
              <a:buChar char=""/>
              <a:tabLst>
                <a:tab pos="252095" algn="l"/>
              </a:tabLst>
            </a:pPr>
            <a:r>
              <a:rPr sz="1050" spc="-40" dirty="0">
                <a:solidFill>
                  <a:srgbClr val="353535"/>
                </a:solidFill>
                <a:latin typeface="Arial Unicode MS" panose="020B0604020202020204" charset="-122"/>
                <a:cs typeface="Arial Unicode MS" panose="020B0604020202020204" charset="-122"/>
              </a:rPr>
              <a:t>2020Q3</a:t>
            </a:r>
            <a:r>
              <a:rPr sz="1050" dirty="0">
                <a:solidFill>
                  <a:srgbClr val="353535"/>
                </a:solidFill>
                <a:latin typeface="Arial Unicode MS" panose="020B0604020202020204" charset="-122"/>
                <a:cs typeface="Arial Unicode MS" panose="020B0604020202020204" charset="-122"/>
              </a:rPr>
              <a:t>交易用户数目约为</a:t>
            </a:r>
            <a:r>
              <a:rPr sz="1050" b="1" spc="-65" dirty="0">
                <a:solidFill>
                  <a:srgbClr val="970201"/>
                </a:solidFill>
                <a:latin typeface="Microsoft YaHei"/>
                <a:cs typeface="Microsoft YaHei"/>
              </a:rPr>
              <a:t>4.8</a:t>
            </a:r>
            <a:r>
              <a:rPr sz="1050" b="1" dirty="0">
                <a:solidFill>
                  <a:srgbClr val="970201"/>
                </a:solidFill>
                <a:latin typeface="Microsoft YaHei"/>
                <a:cs typeface="Microsoft YaHei"/>
              </a:rPr>
              <a:t>亿</a:t>
            </a:r>
            <a:endParaRPr sz="1050">
              <a:latin typeface="Microsoft YaHei"/>
              <a:cs typeface="Microsoft YaHei"/>
            </a:endParaRPr>
          </a:p>
          <a:p>
            <a:pPr marL="252095">
              <a:lnSpc>
                <a:spcPct val="100000"/>
              </a:lnSpc>
            </a:pPr>
            <a:r>
              <a:rPr sz="1050" dirty="0">
                <a:solidFill>
                  <a:srgbClr val="353535"/>
                </a:solidFill>
                <a:latin typeface="Arial Unicode MS" panose="020B0604020202020204" charset="-122"/>
                <a:cs typeface="Arial Unicode MS" panose="020B0604020202020204" charset="-122"/>
              </a:rPr>
              <a:t>，同比上升</a:t>
            </a:r>
            <a:r>
              <a:rPr sz="1050" b="1" spc="-165" dirty="0">
                <a:solidFill>
                  <a:srgbClr val="970201"/>
                </a:solidFill>
                <a:latin typeface="Microsoft YaHei"/>
                <a:cs typeface="Microsoft YaHei"/>
              </a:rPr>
              <a:t>9.4%</a:t>
            </a:r>
            <a:endParaRPr sz="1050">
              <a:latin typeface="Microsoft YaHei"/>
              <a:cs typeface="Microsoft YaHei"/>
            </a:endParaRPr>
          </a:p>
          <a:p>
            <a:pPr marL="252095" indent="-172085">
              <a:lnSpc>
                <a:spcPct val="100000"/>
              </a:lnSpc>
              <a:spcBef>
                <a:spcPts val="600"/>
              </a:spcBef>
              <a:buSzPct val="95000"/>
              <a:buFont typeface="Wingdings" panose="05000000000000000000"/>
              <a:buChar char=""/>
              <a:tabLst>
                <a:tab pos="252095" algn="l"/>
              </a:tabLst>
            </a:pPr>
            <a:r>
              <a:rPr sz="1050" spc="-40" dirty="0">
                <a:solidFill>
                  <a:srgbClr val="353535"/>
                </a:solidFill>
                <a:latin typeface="Arial Unicode MS" panose="020B0604020202020204" charset="-122"/>
                <a:cs typeface="Arial Unicode MS" panose="020B0604020202020204" charset="-122"/>
              </a:rPr>
              <a:t>2020Q3</a:t>
            </a:r>
            <a:r>
              <a:rPr sz="1050" dirty="0">
                <a:solidFill>
                  <a:srgbClr val="353535"/>
                </a:solidFill>
                <a:latin typeface="Arial Unicode MS" panose="020B0604020202020204" charset="-122"/>
                <a:cs typeface="Arial Unicode MS" panose="020B0604020202020204" charset="-122"/>
              </a:rPr>
              <a:t>活跃商家约</a:t>
            </a:r>
            <a:r>
              <a:rPr sz="1050" b="1" spc="-65" dirty="0">
                <a:solidFill>
                  <a:srgbClr val="970201"/>
                </a:solidFill>
                <a:latin typeface="Microsoft YaHei"/>
                <a:cs typeface="Microsoft YaHei"/>
              </a:rPr>
              <a:t>6.5</a:t>
            </a:r>
            <a:r>
              <a:rPr sz="1050" b="1" dirty="0">
                <a:solidFill>
                  <a:srgbClr val="970201"/>
                </a:solidFill>
                <a:latin typeface="Microsoft YaHei"/>
                <a:cs typeface="Microsoft YaHei"/>
              </a:rPr>
              <a:t>百万</a:t>
            </a:r>
            <a:endParaRPr sz="1050">
              <a:latin typeface="Microsoft YaHei"/>
              <a:cs typeface="Microsoft YaHei"/>
            </a:endParaRPr>
          </a:p>
          <a:p>
            <a:pPr marL="252095">
              <a:lnSpc>
                <a:spcPct val="100000"/>
              </a:lnSpc>
            </a:pPr>
            <a:r>
              <a:rPr sz="1050" dirty="0">
                <a:solidFill>
                  <a:srgbClr val="353535"/>
                </a:solidFill>
                <a:latin typeface="Arial Unicode MS" panose="020B0604020202020204" charset="-122"/>
                <a:cs typeface="Arial Unicode MS" panose="020B0604020202020204" charset="-122"/>
              </a:rPr>
              <a:t>，同比上升</a:t>
            </a:r>
            <a:r>
              <a:rPr sz="1050" b="1" spc="-165" dirty="0">
                <a:solidFill>
                  <a:srgbClr val="970201"/>
                </a:solidFill>
                <a:latin typeface="Microsoft YaHei"/>
                <a:cs typeface="Microsoft YaHei"/>
              </a:rPr>
              <a:t>9.5%</a:t>
            </a:r>
            <a:endParaRPr sz="1050">
              <a:latin typeface="Microsoft YaHei"/>
              <a:cs typeface="Microsoft YaHei"/>
            </a:endParaRPr>
          </a:p>
        </p:txBody>
      </p:sp>
      <p:sp>
        <p:nvSpPr>
          <p:cNvPr id="74" name="object 74"/>
          <p:cNvSpPr txBox="1"/>
          <p:nvPr/>
        </p:nvSpPr>
        <p:spPr>
          <a:xfrm>
            <a:off x="5147354" y="4180669"/>
            <a:ext cx="896619" cy="208279"/>
          </a:xfrm>
          <a:prstGeom prst="rect">
            <a:avLst/>
          </a:prstGeom>
        </p:spPr>
        <p:txBody>
          <a:bodyPr vert="horz" wrap="square" lIns="0" tIns="12065" rIns="0" bIns="0" rtlCol="0">
            <a:spAutoFit/>
          </a:bodyPr>
          <a:lstStyle/>
          <a:p>
            <a:pPr marL="123190" indent="-111125">
              <a:lnSpc>
                <a:spcPct val="100000"/>
              </a:lnSpc>
              <a:spcBef>
                <a:spcPts val="95"/>
              </a:spcBef>
              <a:buClr>
                <a:srgbClr val="353535"/>
              </a:buClr>
              <a:buSzPct val="75000"/>
              <a:buFont typeface="Wingdings" panose="05000000000000000000"/>
              <a:buChar char=""/>
              <a:tabLst>
                <a:tab pos="123825" algn="l"/>
              </a:tabLst>
            </a:pPr>
            <a:r>
              <a:rPr sz="1200" b="1" spc="-5" dirty="0">
                <a:latin typeface="Microsoft YaHei"/>
                <a:cs typeface="Microsoft YaHei"/>
              </a:rPr>
              <a:t>产品丰富度</a:t>
            </a:r>
            <a:endParaRPr sz="1200">
              <a:latin typeface="Microsoft YaHei"/>
              <a:cs typeface="Microsoft YaHei"/>
            </a:endParaRPr>
          </a:p>
        </p:txBody>
      </p:sp>
      <p:sp>
        <p:nvSpPr>
          <p:cNvPr id="75" name="object 75"/>
          <p:cNvSpPr txBox="1"/>
          <p:nvPr/>
        </p:nvSpPr>
        <p:spPr>
          <a:xfrm>
            <a:off x="3759479" y="4934753"/>
            <a:ext cx="633730" cy="208279"/>
          </a:xfrm>
          <a:prstGeom prst="rect">
            <a:avLst/>
          </a:prstGeom>
        </p:spPr>
        <p:txBody>
          <a:bodyPr vert="horz" wrap="square" lIns="0" tIns="12065" rIns="0" bIns="0" rtlCol="0">
            <a:spAutoFit/>
          </a:bodyPr>
          <a:lstStyle/>
          <a:p>
            <a:pPr marL="12700">
              <a:lnSpc>
                <a:spcPct val="100000"/>
              </a:lnSpc>
              <a:spcBef>
                <a:spcPts val="95"/>
              </a:spcBef>
            </a:pPr>
            <a:r>
              <a:rPr sz="1200" b="1" spc="-5" dirty="0">
                <a:latin typeface="Microsoft YaHei"/>
                <a:cs typeface="Microsoft YaHei"/>
              </a:rPr>
              <a:t>技术能力</a:t>
            </a:r>
            <a:endParaRPr sz="1200">
              <a:latin typeface="Microsoft YaHei"/>
              <a:cs typeface="Microsoft YaHei"/>
            </a:endParaRPr>
          </a:p>
        </p:txBody>
      </p:sp>
      <p:sp>
        <p:nvSpPr>
          <p:cNvPr id="76" name="object 76"/>
          <p:cNvSpPr txBox="1"/>
          <p:nvPr/>
        </p:nvSpPr>
        <p:spPr>
          <a:xfrm>
            <a:off x="2458950" y="4180669"/>
            <a:ext cx="481965" cy="208279"/>
          </a:xfrm>
          <a:prstGeom prst="rect">
            <a:avLst/>
          </a:prstGeom>
        </p:spPr>
        <p:txBody>
          <a:bodyPr vert="horz" wrap="square" lIns="0" tIns="12065" rIns="0" bIns="0" rtlCol="0">
            <a:spAutoFit/>
          </a:bodyPr>
          <a:lstStyle/>
          <a:p>
            <a:pPr marL="12700">
              <a:lnSpc>
                <a:spcPct val="100000"/>
              </a:lnSpc>
              <a:spcBef>
                <a:spcPts val="95"/>
              </a:spcBef>
            </a:pPr>
            <a:r>
              <a:rPr sz="1200" b="1" spc="-5" dirty="0">
                <a:latin typeface="Microsoft YaHei"/>
                <a:cs typeface="Microsoft YaHei"/>
              </a:rPr>
              <a:t>护城河</a:t>
            </a:r>
            <a:endParaRPr sz="1200">
              <a:latin typeface="Microsoft YaHei"/>
              <a:cs typeface="Microsoft YaHei"/>
            </a:endParaRPr>
          </a:p>
        </p:txBody>
      </p:sp>
      <p:sp>
        <p:nvSpPr>
          <p:cNvPr id="77" name="object 77"/>
          <p:cNvSpPr txBox="1"/>
          <p:nvPr/>
        </p:nvSpPr>
        <p:spPr>
          <a:xfrm>
            <a:off x="2306550" y="2854924"/>
            <a:ext cx="633730" cy="208279"/>
          </a:xfrm>
          <a:prstGeom prst="rect">
            <a:avLst/>
          </a:prstGeom>
        </p:spPr>
        <p:txBody>
          <a:bodyPr vert="horz" wrap="square" lIns="0" tIns="12065" rIns="0" bIns="0" rtlCol="0">
            <a:spAutoFit/>
          </a:bodyPr>
          <a:lstStyle/>
          <a:p>
            <a:pPr marL="12700">
              <a:lnSpc>
                <a:spcPct val="100000"/>
              </a:lnSpc>
              <a:spcBef>
                <a:spcPts val="95"/>
              </a:spcBef>
            </a:pPr>
            <a:r>
              <a:rPr sz="1200" b="1" spc="-5" dirty="0">
                <a:latin typeface="Microsoft YaHei"/>
                <a:cs typeface="Microsoft YaHei"/>
              </a:rPr>
              <a:t>市场潜力</a:t>
            </a:r>
            <a:endParaRPr sz="1200">
              <a:latin typeface="Microsoft YaHei"/>
              <a:cs typeface="Microsoft YaHei"/>
            </a:endParaRPr>
          </a:p>
        </p:txBody>
      </p:sp>
      <p:sp>
        <p:nvSpPr>
          <p:cNvPr id="78" name="object 78"/>
          <p:cNvSpPr txBox="1">
            <a:spLocks noGrp="1"/>
          </p:cNvSpPr>
          <p:nvPr>
            <p:ph type="title"/>
          </p:nvPr>
        </p:nvSpPr>
        <p:spPr>
          <a:xfrm>
            <a:off x="312740" y="69472"/>
            <a:ext cx="1854200" cy="391160"/>
          </a:xfrm>
          <a:prstGeom prst="rect">
            <a:avLst/>
          </a:prstGeom>
        </p:spPr>
        <p:txBody>
          <a:bodyPr vert="horz" wrap="square" lIns="0" tIns="12700" rIns="0" bIns="0" rtlCol="0">
            <a:spAutoFit/>
          </a:bodyPr>
          <a:lstStyle/>
          <a:p>
            <a:pPr marL="12700">
              <a:lnSpc>
                <a:spcPct val="100000"/>
              </a:lnSpc>
              <a:spcBef>
                <a:spcPts val="100"/>
              </a:spcBef>
            </a:pPr>
            <a:r>
              <a:rPr dirty="0"/>
              <a:t>美团综合评价</a:t>
            </a:r>
            <a:endParaRPr dirty="0"/>
          </a:p>
        </p:txBody>
      </p:sp>
      <p:sp>
        <p:nvSpPr>
          <p:cNvPr id="79" name="object 79"/>
          <p:cNvSpPr txBox="1"/>
          <p:nvPr/>
        </p:nvSpPr>
        <p:spPr>
          <a:xfrm>
            <a:off x="313033" y="432336"/>
            <a:ext cx="11455400" cy="106299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就盈利能力、内容吸引力、产品丰富度、技术能力、护城河、市场潜力而言，头豹认为美团的综合表现 较为优异，具有长期投资的价值</a:t>
            </a:r>
            <a:endParaRPr sz="2000">
              <a:latin typeface="Arial Unicode MS" panose="020B0604020202020204" charset="-122"/>
              <a:cs typeface="Arial Unicode MS" panose="020B0604020202020204" charset="-122"/>
            </a:endParaRPr>
          </a:p>
          <a:p>
            <a:pPr>
              <a:lnSpc>
                <a:spcPct val="100000"/>
              </a:lnSpc>
              <a:spcBef>
                <a:spcPts val="70"/>
              </a:spcBef>
            </a:pPr>
            <a:endParaRPr sz="1050">
              <a:latin typeface="Arial Unicode MS" panose="020B0604020202020204" charset="-122"/>
              <a:cs typeface="Arial Unicode MS" panose="020B0604020202020204" charset="-122"/>
            </a:endParaRPr>
          </a:p>
          <a:p>
            <a:pPr marL="82550">
              <a:lnSpc>
                <a:spcPct val="100000"/>
              </a:lnSpc>
              <a:tabLst>
                <a:tab pos="7733030" algn="l"/>
              </a:tabLst>
            </a:pPr>
            <a:r>
              <a:rPr sz="2100" b="1" baseline="2000" dirty="0">
                <a:latin typeface="Microsoft YaHei"/>
                <a:cs typeface="Microsoft YaHei"/>
              </a:rPr>
              <a:t>美团综合评价	</a:t>
            </a:r>
            <a:r>
              <a:rPr sz="1400" b="1" dirty="0">
                <a:latin typeface="Microsoft YaHei"/>
                <a:cs typeface="Microsoft YaHei"/>
              </a:rPr>
              <a:t>头豹洞察</a:t>
            </a:r>
            <a:endParaRPr sz="1400">
              <a:latin typeface="Microsoft YaHei"/>
              <a:cs typeface="Microsoft YaHei"/>
            </a:endParaRPr>
          </a:p>
        </p:txBody>
      </p:sp>
      <p:grpSp>
        <p:nvGrpSpPr>
          <p:cNvPr id="80" name="object 80"/>
          <p:cNvGrpSpPr/>
          <p:nvPr/>
        </p:nvGrpSpPr>
        <p:grpSpPr>
          <a:xfrm>
            <a:off x="8035667" y="1808162"/>
            <a:ext cx="3813810" cy="4476750"/>
            <a:chOff x="8035667" y="1808162"/>
            <a:chExt cx="3813810" cy="4476750"/>
          </a:xfrm>
        </p:grpSpPr>
        <p:sp>
          <p:nvSpPr>
            <p:cNvPr id="81" name="object 81"/>
            <p:cNvSpPr/>
            <p:nvPr/>
          </p:nvSpPr>
          <p:spPr>
            <a:xfrm>
              <a:off x="8035667" y="1808162"/>
              <a:ext cx="3813810" cy="4476750"/>
            </a:xfrm>
            <a:custGeom>
              <a:avLst/>
              <a:gdLst/>
              <a:ahLst/>
              <a:cxnLst/>
              <a:rect l="l" t="t" r="r" b="b"/>
              <a:pathLst>
                <a:path w="3813809" h="4476750">
                  <a:moveTo>
                    <a:pt x="3813265" y="4476308"/>
                  </a:moveTo>
                  <a:lnTo>
                    <a:pt x="0" y="4476308"/>
                  </a:lnTo>
                  <a:lnTo>
                    <a:pt x="0" y="0"/>
                  </a:lnTo>
                  <a:lnTo>
                    <a:pt x="3813265" y="0"/>
                  </a:lnTo>
                  <a:lnTo>
                    <a:pt x="3813265" y="4476308"/>
                  </a:lnTo>
                  <a:close/>
                </a:path>
              </a:pathLst>
            </a:custGeom>
            <a:solidFill>
              <a:srgbClr val="EFEFF1"/>
            </a:solidFill>
          </p:spPr>
          <p:txBody>
            <a:bodyPr wrap="square" lIns="0" tIns="0" rIns="0" bIns="0" rtlCol="0"/>
            <a:lstStyle/>
            <a:p/>
          </p:txBody>
        </p:sp>
        <p:sp>
          <p:nvSpPr>
            <p:cNvPr id="82" name="object 82"/>
            <p:cNvSpPr/>
            <p:nvPr/>
          </p:nvSpPr>
          <p:spPr>
            <a:xfrm>
              <a:off x="8102342" y="4484776"/>
              <a:ext cx="3632200" cy="12700"/>
            </a:xfrm>
            <a:custGeom>
              <a:avLst/>
              <a:gdLst/>
              <a:ahLst/>
              <a:cxnLst/>
              <a:rect l="l" t="t" r="r" b="b"/>
              <a:pathLst>
                <a:path w="3632200" h="12700">
                  <a:moveTo>
                    <a:pt x="3632200" y="12700"/>
                  </a:moveTo>
                  <a:lnTo>
                    <a:pt x="0" y="12700"/>
                  </a:lnTo>
                  <a:lnTo>
                    <a:pt x="0" y="0"/>
                  </a:lnTo>
                  <a:lnTo>
                    <a:pt x="3632200" y="0"/>
                  </a:lnTo>
                  <a:lnTo>
                    <a:pt x="3632200" y="12700"/>
                  </a:lnTo>
                  <a:close/>
                </a:path>
              </a:pathLst>
            </a:custGeom>
            <a:solidFill>
              <a:srgbClr val="000000"/>
            </a:solidFill>
          </p:spPr>
          <p:txBody>
            <a:bodyPr wrap="square" lIns="0" tIns="0" rIns="0" bIns="0" rtlCol="0"/>
            <a:lstStyle/>
            <a:p/>
          </p:txBody>
        </p:sp>
      </p:grpSp>
      <p:sp>
        <p:nvSpPr>
          <p:cNvPr id="83" name="object 83"/>
          <p:cNvSpPr txBox="1"/>
          <p:nvPr/>
        </p:nvSpPr>
        <p:spPr>
          <a:xfrm>
            <a:off x="8089642" y="1605941"/>
            <a:ext cx="1911350" cy="193040"/>
          </a:xfrm>
          <a:prstGeom prst="rect">
            <a:avLst/>
          </a:prstGeom>
        </p:spPr>
        <p:txBody>
          <a:bodyPr vert="horz" wrap="square" lIns="0" tIns="12700" rIns="0" bIns="0" rtlCol="0">
            <a:spAutoFit/>
          </a:bodyPr>
          <a:lstStyle/>
          <a:p>
            <a:pPr marL="222250" indent="-209550">
              <a:lnSpc>
                <a:spcPct val="100000"/>
              </a:lnSpc>
              <a:spcBef>
                <a:spcPts val="100"/>
              </a:spcBef>
              <a:buSzPct val="91000"/>
              <a:buFont typeface="Wingdings" panose="05000000000000000000"/>
              <a:buChar char=""/>
              <a:tabLst>
                <a:tab pos="222250" algn="l"/>
              </a:tabLst>
            </a:pPr>
            <a:r>
              <a:rPr sz="1100" b="1" dirty="0">
                <a:solidFill>
                  <a:srgbClr val="970201"/>
                </a:solidFill>
                <a:latin typeface="Microsoft YaHei"/>
                <a:cs typeface="Microsoft YaHei"/>
              </a:rPr>
              <a:t>美团具有长期投资的价值：</a:t>
            </a:r>
            <a:endParaRPr sz="1100">
              <a:latin typeface="Microsoft YaHei"/>
              <a:cs typeface="Microsoft YaHei"/>
            </a:endParaRPr>
          </a:p>
        </p:txBody>
      </p:sp>
      <p:sp>
        <p:nvSpPr>
          <p:cNvPr id="84" name="object 84"/>
          <p:cNvSpPr txBox="1"/>
          <p:nvPr/>
        </p:nvSpPr>
        <p:spPr>
          <a:xfrm>
            <a:off x="8035667" y="1808162"/>
            <a:ext cx="3813810" cy="4476750"/>
          </a:xfrm>
          <a:prstGeom prst="rect">
            <a:avLst/>
          </a:prstGeom>
        </p:spPr>
        <p:txBody>
          <a:bodyPr vert="horz" wrap="square" lIns="0" tIns="87630" rIns="0" bIns="0" rtlCol="0">
            <a:spAutoFit/>
          </a:bodyPr>
          <a:lstStyle/>
          <a:p>
            <a:pPr marL="424180" indent="-358140">
              <a:lnSpc>
                <a:spcPct val="100000"/>
              </a:lnSpc>
              <a:spcBef>
                <a:spcPts val="690"/>
              </a:spcBef>
              <a:buSzPct val="91000"/>
              <a:buAutoNum type="arabicPlain"/>
              <a:tabLst>
                <a:tab pos="424815" algn="l"/>
              </a:tabLst>
            </a:pPr>
            <a:r>
              <a:rPr sz="1100" b="1" dirty="0">
                <a:latin typeface="Microsoft YaHei"/>
                <a:cs typeface="Microsoft YaHei"/>
              </a:rPr>
              <a:t>盈利能力：</a:t>
            </a:r>
            <a:r>
              <a:rPr sz="1100" dirty="0">
                <a:latin typeface="Arial Unicode MS" panose="020B0604020202020204" charset="-122"/>
                <a:cs typeface="Arial Unicode MS" panose="020B0604020202020204" charset="-122"/>
              </a:rPr>
              <a:t>美团总营收逐年提升，且其</a:t>
            </a:r>
            <a:r>
              <a:rPr sz="1100" spc="-40" dirty="0">
                <a:latin typeface="Arial Unicode MS" panose="020B0604020202020204" charset="-122"/>
                <a:cs typeface="Arial Unicode MS" panose="020B0604020202020204" charset="-122"/>
              </a:rPr>
              <a:t>2020Q3</a:t>
            </a:r>
            <a:endParaRPr sz="1100">
              <a:latin typeface="Arial Unicode MS" panose="020B0604020202020204" charset="-122"/>
              <a:cs typeface="Arial Unicode MS" panose="020B0604020202020204" charset="-122"/>
            </a:endParaRPr>
          </a:p>
          <a:p>
            <a:pPr marL="66675">
              <a:lnSpc>
                <a:spcPct val="100000"/>
              </a:lnSpc>
              <a:spcBef>
                <a:spcPts val="265"/>
              </a:spcBef>
            </a:pPr>
            <a:r>
              <a:rPr sz="1100" dirty="0">
                <a:latin typeface="Arial Unicode MS" panose="020B0604020202020204" charset="-122"/>
                <a:cs typeface="Arial Unicode MS" panose="020B0604020202020204" charset="-122"/>
              </a:rPr>
              <a:t>餐饮外卖、新业务及其他的营收增长幅度较高，分别为</a:t>
            </a:r>
            <a:r>
              <a:rPr sz="1100" b="1" spc="-155" dirty="0">
                <a:solidFill>
                  <a:srgbClr val="970201"/>
                </a:solidFill>
                <a:latin typeface="Microsoft YaHei"/>
                <a:cs typeface="Microsoft YaHei"/>
              </a:rPr>
              <a:t>32.8%</a:t>
            </a:r>
            <a:endParaRPr sz="1100">
              <a:latin typeface="Microsoft YaHei"/>
              <a:cs typeface="Microsoft YaHei"/>
            </a:endParaRPr>
          </a:p>
          <a:p>
            <a:pPr marL="66675">
              <a:lnSpc>
                <a:spcPct val="100000"/>
              </a:lnSpc>
              <a:spcBef>
                <a:spcPts val="215"/>
              </a:spcBef>
            </a:pPr>
            <a:r>
              <a:rPr sz="1100" dirty="0">
                <a:latin typeface="Arial Unicode MS" panose="020B0604020202020204" charset="-122"/>
                <a:cs typeface="Arial Unicode MS" panose="020B0604020202020204" charset="-122"/>
              </a:rPr>
              <a:t>、</a:t>
            </a:r>
            <a:r>
              <a:rPr sz="1100" b="1" spc="-125" dirty="0">
                <a:solidFill>
                  <a:srgbClr val="970201"/>
                </a:solidFill>
                <a:latin typeface="Microsoft YaHei"/>
                <a:cs typeface="Microsoft YaHei"/>
              </a:rPr>
              <a:t>43.5%</a:t>
            </a:r>
            <a:r>
              <a:rPr sz="1100" spc="-125" dirty="0">
                <a:latin typeface="Arial Unicode MS" panose="020B0604020202020204" charset="-122"/>
                <a:cs typeface="Arial Unicode MS" panose="020B0604020202020204" charset="-122"/>
              </a:rPr>
              <a:t>，</a:t>
            </a:r>
            <a:r>
              <a:rPr sz="1150" b="1" u="heavy" spc="-50" dirty="0">
                <a:uFill>
                  <a:solidFill>
                    <a:srgbClr val="000000"/>
                  </a:solidFill>
                </a:uFill>
                <a:latin typeface="Microsoft YaHei"/>
                <a:cs typeface="Microsoft YaHei"/>
              </a:rPr>
              <a:t>新业务及其他将是美团未来的重要盈利增长点</a:t>
            </a:r>
            <a:endParaRPr sz="1150">
              <a:latin typeface="Microsoft YaHei"/>
              <a:cs typeface="Microsoft YaHei"/>
            </a:endParaRPr>
          </a:p>
          <a:p>
            <a:pPr marL="424180" indent="-358140">
              <a:lnSpc>
                <a:spcPct val="100000"/>
              </a:lnSpc>
              <a:spcBef>
                <a:spcPts val="850"/>
              </a:spcBef>
              <a:buSzPct val="91000"/>
              <a:buAutoNum type="arabicPlain" startAt="2"/>
              <a:tabLst>
                <a:tab pos="424815" algn="l"/>
              </a:tabLst>
            </a:pPr>
            <a:r>
              <a:rPr sz="1100" b="1" dirty="0">
                <a:latin typeface="Microsoft YaHei"/>
                <a:cs typeface="Microsoft YaHei"/>
              </a:rPr>
              <a:t>内容吸引力</a:t>
            </a:r>
            <a:endParaRPr sz="1100">
              <a:latin typeface="Microsoft YaHei"/>
              <a:cs typeface="Microsoft YaHei"/>
            </a:endParaRPr>
          </a:p>
          <a:p>
            <a:pPr marL="66675" marR="106680" algn="just">
              <a:lnSpc>
                <a:spcPct val="120000"/>
              </a:lnSpc>
            </a:pPr>
            <a:r>
              <a:rPr sz="1100" dirty="0">
                <a:latin typeface="Arial Unicode MS" panose="020B0604020202020204" charset="-122"/>
                <a:cs typeface="Arial Unicode MS" panose="020B0604020202020204" charset="-122"/>
              </a:rPr>
              <a:t>：随着美团提供的服务质量提升，其用户交易数目与活跃商 家均上升，将利好美团的盈利（如吸引更多广告主在美团投 放广告，其营收随之提升）</a:t>
            </a:r>
            <a:endParaRPr sz="1100">
              <a:latin typeface="Arial Unicode MS" panose="020B0604020202020204" charset="-122"/>
              <a:cs typeface="Arial Unicode MS" panose="020B0604020202020204" charset="-122"/>
            </a:endParaRPr>
          </a:p>
          <a:p>
            <a:pPr marL="424180" indent="-358140">
              <a:lnSpc>
                <a:spcPct val="100000"/>
              </a:lnSpc>
              <a:spcBef>
                <a:spcPts val="865"/>
              </a:spcBef>
              <a:buSzPct val="91000"/>
              <a:buAutoNum type="arabicPlain" startAt="3"/>
              <a:tabLst>
                <a:tab pos="424815" algn="l"/>
              </a:tabLst>
            </a:pPr>
            <a:r>
              <a:rPr sz="1100" b="1" dirty="0">
                <a:latin typeface="Microsoft YaHei"/>
                <a:cs typeface="Microsoft YaHei"/>
              </a:rPr>
              <a:t>产品丰富度：</a:t>
            </a:r>
            <a:r>
              <a:rPr sz="1100" dirty="0">
                <a:latin typeface="Arial Unicode MS" panose="020B0604020202020204" charset="-122"/>
                <a:cs typeface="Arial Unicode MS" panose="020B0604020202020204" charset="-122"/>
              </a:rPr>
              <a:t>美团在已有产品的基础上持续进行创新，</a:t>
            </a:r>
            <a:endParaRPr sz="1100">
              <a:latin typeface="Arial Unicode MS" panose="020B0604020202020204" charset="-122"/>
              <a:cs typeface="Arial Unicode MS" panose="020B0604020202020204" charset="-122"/>
            </a:endParaRPr>
          </a:p>
          <a:p>
            <a:pPr marL="66040">
              <a:lnSpc>
                <a:spcPct val="100000"/>
              </a:lnSpc>
              <a:spcBef>
                <a:spcPts val="215"/>
              </a:spcBef>
            </a:pPr>
            <a:r>
              <a:rPr sz="1150" b="1" u="heavy" spc="-50" dirty="0">
                <a:uFill>
                  <a:solidFill>
                    <a:srgbClr val="000000"/>
                  </a:solidFill>
                </a:uFill>
                <a:latin typeface="Microsoft YaHei"/>
                <a:cs typeface="Microsoft YaHei"/>
              </a:rPr>
              <a:t>其产品丰富度不断提升，有助于吸引更多元的用户群</a:t>
            </a:r>
            <a:endParaRPr sz="1150">
              <a:latin typeface="Microsoft YaHei"/>
              <a:cs typeface="Microsoft YaHei"/>
            </a:endParaRPr>
          </a:p>
          <a:p>
            <a:pPr marL="424180" indent="-358140">
              <a:lnSpc>
                <a:spcPct val="100000"/>
              </a:lnSpc>
              <a:spcBef>
                <a:spcPts val="855"/>
              </a:spcBef>
              <a:buSzPct val="91000"/>
              <a:buAutoNum type="arabicPlain" startAt="4"/>
              <a:tabLst>
                <a:tab pos="424815" algn="l"/>
              </a:tabLst>
            </a:pPr>
            <a:r>
              <a:rPr sz="1100" b="1" dirty="0">
                <a:latin typeface="Microsoft YaHei"/>
                <a:cs typeface="Microsoft YaHei"/>
              </a:rPr>
              <a:t>技术能力：</a:t>
            </a:r>
            <a:endParaRPr sz="1100">
              <a:latin typeface="Microsoft YaHei"/>
              <a:cs typeface="Microsoft YaHei"/>
            </a:endParaRPr>
          </a:p>
          <a:p>
            <a:pPr marL="66040" marR="106680">
              <a:lnSpc>
                <a:spcPct val="116000"/>
              </a:lnSpc>
              <a:spcBef>
                <a:spcPts val="60"/>
              </a:spcBef>
            </a:pPr>
            <a:r>
              <a:rPr sz="1100" dirty="0">
                <a:latin typeface="Arial Unicode MS" panose="020B0604020202020204" charset="-122"/>
                <a:cs typeface="Arial Unicode MS" panose="020B0604020202020204" charset="-122"/>
              </a:rPr>
              <a:t>人工智能、算法是支撑美团各产品正常运营的重要技术，  </a:t>
            </a:r>
            <a:r>
              <a:rPr sz="1150" b="1" spc="-50" dirty="0">
                <a:latin typeface="Microsoft YaHei"/>
                <a:cs typeface="Microsoft YaHei"/>
              </a:rPr>
              <a:t>美团持续加</a:t>
            </a:r>
            <a:r>
              <a:rPr sz="1150" b="1" spc="-869" dirty="0">
                <a:latin typeface="Microsoft YaHei"/>
                <a:cs typeface="Microsoft YaHei"/>
              </a:rPr>
              <a:t>大</a:t>
            </a:r>
            <a:r>
              <a:rPr sz="1575" b="1" spc="-352" baseline="26000" dirty="0">
                <a:solidFill>
                  <a:srgbClr val="353535"/>
                </a:solidFill>
                <a:latin typeface="Microsoft YaHei"/>
                <a:cs typeface="Microsoft YaHei"/>
              </a:rPr>
              <a:t>核</a:t>
            </a:r>
            <a:r>
              <a:rPr sz="1150" b="1" spc="-919" dirty="0">
                <a:latin typeface="Microsoft YaHei"/>
                <a:cs typeface="Microsoft YaHei"/>
              </a:rPr>
              <a:t>对</a:t>
            </a:r>
            <a:r>
              <a:rPr sz="1575" b="1" spc="-277" baseline="26000" dirty="0">
                <a:solidFill>
                  <a:srgbClr val="353535"/>
                </a:solidFill>
                <a:latin typeface="Microsoft YaHei"/>
                <a:cs typeface="Microsoft YaHei"/>
              </a:rPr>
              <a:t>心</a:t>
            </a:r>
            <a:r>
              <a:rPr sz="1150" b="1" spc="-969" dirty="0">
                <a:latin typeface="Microsoft YaHei"/>
                <a:cs typeface="Microsoft YaHei"/>
              </a:rPr>
              <a:t>技</a:t>
            </a:r>
            <a:r>
              <a:rPr sz="1575" b="1" spc="-202" baseline="26000" dirty="0">
                <a:solidFill>
                  <a:srgbClr val="353535"/>
                </a:solidFill>
                <a:latin typeface="Microsoft YaHei"/>
                <a:cs typeface="Microsoft YaHei"/>
              </a:rPr>
              <a:t>产</a:t>
            </a:r>
            <a:r>
              <a:rPr sz="1150" b="1" spc="-1019" dirty="0">
                <a:latin typeface="Microsoft YaHei"/>
                <a:cs typeface="Microsoft YaHei"/>
              </a:rPr>
              <a:t>术</a:t>
            </a:r>
            <a:r>
              <a:rPr sz="1575" b="1" spc="-127" baseline="26000" dirty="0">
                <a:solidFill>
                  <a:srgbClr val="353535"/>
                </a:solidFill>
                <a:latin typeface="Microsoft YaHei"/>
                <a:cs typeface="Microsoft YaHei"/>
              </a:rPr>
              <a:t>品</a:t>
            </a:r>
            <a:r>
              <a:rPr sz="1150" b="1" spc="-50" dirty="0">
                <a:latin typeface="Microsoft YaHei"/>
                <a:cs typeface="Microsoft YaHei"/>
              </a:rPr>
              <a:t>的投入，对外卖系统等进行深度数据挖 </a:t>
            </a:r>
            <a:r>
              <a:rPr sz="1150" b="1" u="heavy" spc="-50" dirty="0">
                <a:uFill>
                  <a:solidFill>
                    <a:srgbClr val="000000"/>
                  </a:solidFill>
                </a:uFill>
                <a:latin typeface="Microsoft YaHei"/>
                <a:cs typeface="Microsoft YaHei"/>
              </a:rPr>
              <a:t>掘，提升运营效率</a:t>
            </a:r>
            <a:endParaRPr sz="1150">
              <a:latin typeface="Microsoft YaHei"/>
              <a:cs typeface="Microsoft YaHei"/>
            </a:endParaRPr>
          </a:p>
          <a:p>
            <a:pPr marL="424180" indent="-358140">
              <a:lnSpc>
                <a:spcPct val="100000"/>
              </a:lnSpc>
              <a:spcBef>
                <a:spcPts val="855"/>
              </a:spcBef>
              <a:buSzPct val="91000"/>
              <a:buAutoNum type="arabicPlain" startAt="5"/>
              <a:tabLst>
                <a:tab pos="424815" algn="l"/>
              </a:tabLst>
            </a:pPr>
            <a:r>
              <a:rPr sz="1100" b="1" dirty="0">
                <a:latin typeface="Microsoft YaHei"/>
                <a:cs typeface="Microsoft YaHei"/>
              </a:rPr>
              <a:t>护城河：</a:t>
            </a:r>
            <a:endParaRPr sz="1100">
              <a:latin typeface="Microsoft YaHei"/>
              <a:cs typeface="Microsoft YaHei"/>
            </a:endParaRPr>
          </a:p>
          <a:p>
            <a:pPr marL="66675" marR="106680">
              <a:lnSpc>
                <a:spcPct val="120000"/>
              </a:lnSpc>
            </a:pPr>
            <a:r>
              <a:rPr sz="1100" dirty="0">
                <a:latin typeface="Arial Unicode MS" panose="020B0604020202020204" charset="-122"/>
                <a:cs typeface="Arial Unicode MS" panose="020B0604020202020204" charset="-122"/>
              </a:rPr>
              <a:t>美团已布局餐饮全产业链（食材供应、外卖配送、餐饮收银 系统等）业务，</a:t>
            </a:r>
            <a:endParaRPr sz="1100">
              <a:latin typeface="Arial Unicode MS" panose="020B0604020202020204" charset="-122"/>
              <a:cs typeface="Arial Unicode MS" panose="020B0604020202020204" charset="-122"/>
            </a:endParaRPr>
          </a:p>
          <a:p>
            <a:pPr marL="66040" marR="106680">
              <a:lnSpc>
                <a:spcPct val="115000"/>
              </a:lnSpc>
              <a:spcBef>
                <a:spcPts val="5"/>
              </a:spcBef>
            </a:pPr>
            <a:r>
              <a:rPr sz="1150" b="1" u="heavy" spc="-50" dirty="0">
                <a:uFill>
                  <a:solidFill>
                    <a:srgbClr val="000000"/>
                  </a:solidFill>
                </a:uFill>
                <a:latin typeface="Microsoft YaHei"/>
                <a:cs typeface="Microsoft YaHei"/>
              </a:rPr>
              <a:t>议价能力强，对美团系业务具有积极的作用，已具备较强的</a:t>
            </a:r>
            <a:r>
              <a:rPr sz="1150" b="1" u="heavy" spc="-1170" dirty="0">
                <a:uFill>
                  <a:solidFill>
                    <a:srgbClr val="000000"/>
                  </a:solidFill>
                </a:uFill>
                <a:latin typeface="Microsoft YaHei"/>
                <a:cs typeface="Microsoft YaHei"/>
              </a:rPr>
              <a:t>护 </a:t>
            </a:r>
            <a:r>
              <a:rPr sz="1150" b="1" u="heavy" spc="-50" dirty="0">
                <a:uFill>
                  <a:solidFill>
                    <a:srgbClr val="000000"/>
                  </a:solidFill>
                </a:uFill>
                <a:latin typeface="Microsoft YaHei"/>
                <a:cs typeface="Microsoft YaHei"/>
              </a:rPr>
              <a:t>城河</a:t>
            </a:r>
            <a:endParaRPr sz="1150">
              <a:latin typeface="Microsoft YaHei"/>
              <a:cs typeface="Microsoft YaHei"/>
            </a:endParaRPr>
          </a:p>
          <a:p>
            <a:pPr marL="424180" indent="-358140">
              <a:lnSpc>
                <a:spcPct val="100000"/>
              </a:lnSpc>
              <a:spcBef>
                <a:spcPts val="855"/>
              </a:spcBef>
              <a:buSzPct val="91000"/>
              <a:buAutoNum type="arabicPlain" startAt="6"/>
              <a:tabLst>
                <a:tab pos="424815" algn="l"/>
              </a:tabLst>
            </a:pPr>
            <a:r>
              <a:rPr sz="1100" b="1" dirty="0">
                <a:latin typeface="Microsoft YaHei"/>
                <a:cs typeface="Microsoft YaHei"/>
              </a:rPr>
              <a:t>市场潜力：</a:t>
            </a:r>
            <a:endParaRPr sz="1100">
              <a:latin typeface="Microsoft YaHei"/>
              <a:cs typeface="Microsoft YaHei"/>
            </a:endParaRPr>
          </a:p>
          <a:p>
            <a:pPr marL="66675">
              <a:lnSpc>
                <a:spcPct val="100000"/>
              </a:lnSpc>
              <a:spcBef>
                <a:spcPts val="265"/>
              </a:spcBef>
            </a:pPr>
            <a:r>
              <a:rPr sz="1100" dirty="0">
                <a:latin typeface="Arial Unicode MS" panose="020B0604020202020204" charset="-122"/>
                <a:cs typeface="Arial Unicode MS" panose="020B0604020202020204" charset="-122"/>
              </a:rPr>
              <a:t>生活服务行业市场规模大，且其电商交易比例逐年上升，在</a:t>
            </a:r>
            <a:endParaRPr sz="1100">
              <a:latin typeface="Arial Unicode MS" panose="020B0604020202020204" charset="-122"/>
              <a:cs typeface="Arial Unicode MS" panose="020B0604020202020204" charset="-122"/>
            </a:endParaRPr>
          </a:p>
        </p:txBody>
      </p:sp>
      <p:sp>
        <p:nvSpPr>
          <p:cNvPr id="85" name="object 85"/>
          <p:cNvSpPr txBox="1"/>
          <p:nvPr/>
        </p:nvSpPr>
        <p:spPr>
          <a:xfrm>
            <a:off x="8089642" y="6287668"/>
            <a:ext cx="2400300"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此背景下，美团将迎来良好的发展机遇</a:t>
            </a:r>
            <a:endParaRPr sz="1100">
              <a:latin typeface="Arial Unicode MS" panose="020B0604020202020204" charset="-122"/>
              <a:cs typeface="Arial Unicode MS" panose="020B0604020202020204" charset="-122"/>
            </a:endParaRPr>
          </a:p>
        </p:txBody>
      </p:sp>
      <p:sp>
        <p:nvSpPr>
          <p:cNvPr id="86" name="object 86"/>
          <p:cNvSpPr txBox="1"/>
          <p:nvPr/>
        </p:nvSpPr>
        <p:spPr>
          <a:xfrm>
            <a:off x="324149" y="2934920"/>
            <a:ext cx="744220" cy="185420"/>
          </a:xfrm>
          <a:prstGeom prst="rect">
            <a:avLst/>
          </a:prstGeom>
        </p:spPr>
        <p:txBody>
          <a:bodyPr vert="horz" wrap="square" lIns="0" tIns="12700" rIns="0" bIns="0" rtlCol="0">
            <a:spAutoFit/>
          </a:bodyPr>
          <a:lstStyle/>
          <a:p>
            <a:pPr marL="184150" indent="-171450">
              <a:lnSpc>
                <a:spcPct val="100000"/>
              </a:lnSpc>
              <a:spcBef>
                <a:spcPts val="100"/>
              </a:spcBef>
              <a:buSzPct val="95000"/>
              <a:buFont typeface="Wingdings" panose="05000000000000000000"/>
              <a:buChar char=""/>
              <a:tabLst>
                <a:tab pos="184150" algn="l"/>
              </a:tabLst>
            </a:pPr>
            <a:r>
              <a:rPr sz="1050" dirty="0">
                <a:solidFill>
                  <a:srgbClr val="353535"/>
                </a:solidFill>
                <a:latin typeface="Arial Unicode MS" panose="020B0604020202020204" charset="-122"/>
                <a:cs typeface="Arial Unicode MS" panose="020B0604020202020204" charset="-122"/>
              </a:rPr>
              <a:t>预计</a:t>
            </a:r>
            <a:r>
              <a:rPr sz="1050" spc="-40" dirty="0">
                <a:solidFill>
                  <a:srgbClr val="353535"/>
                </a:solidFill>
                <a:latin typeface="Arial Unicode MS" panose="020B0604020202020204" charset="-122"/>
                <a:cs typeface="Arial Unicode MS" panose="020B0604020202020204" charset="-122"/>
              </a:rPr>
              <a:t>2023</a:t>
            </a:r>
            <a:endParaRPr sz="1050">
              <a:latin typeface="Arial Unicode MS" panose="020B0604020202020204" charset="-122"/>
              <a:cs typeface="Arial Unicode MS" panose="020B0604020202020204" charset="-122"/>
            </a:endParaRPr>
          </a:p>
        </p:txBody>
      </p:sp>
      <p:sp>
        <p:nvSpPr>
          <p:cNvPr id="87" name="object 87"/>
          <p:cNvSpPr txBox="1"/>
          <p:nvPr/>
        </p:nvSpPr>
        <p:spPr>
          <a:xfrm>
            <a:off x="495599" y="3094940"/>
            <a:ext cx="2292350" cy="825500"/>
          </a:xfrm>
          <a:prstGeom prst="rect">
            <a:avLst/>
          </a:prstGeom>
        </p:spPr>
        <p:txBody>
          <a:bodyPr vert="horz" wrap="square" lIns="0" tIns="12700" rIns="0" bIns="0" rtlCol="0">
            <a:spAutoFit/>
          </a:bodyPr>
          <a:lstStyle/>
          <a:p>
            <a:pPr marL="12700" marR="76835">
              <a:lnSpc>
                <a:spcPct val="100000"/>
              </a:lnSpc>
              <a:spcBef>
                <a:spcPts val="100"/>
              </a:spcBef>
            </a:pPr>
            <a:r>
              <a:rPr sz="1050" dirty="0">
                <a:solidFill>
                  <a:srgbClr val="353535"/>
                </a:solidFill>
                <a:latin typeface="Arial Unicode MS" panose="020B0604020202020204" charset="-122"/>
                <a:cs typeface="Arial Unicode MS" panose="020B0604020202020204" charset="-122"/>
              </a:rPr>
              <a:t>年生活服务行业市场规模可约达</a:t>
            </a:r>
            <a:r>
              <a:rPr sz="1050" b="1" spc="-65" dirty="0">
                <a:solidFill>
                  <a:srgbClr val="970201"/>
                </a:solidFill>
                <a:latin typeface="Microsoft YaHei"/>
                <a:cs typeface="Microsoft YaHei"/>
              </a:rPr>
              <a:t>330.6 </a:t>
            </a:r>
            <a:r>
              <a:rPr sz="1050" b="1" dirty="0">
                <a:solidFill>
                  <a:srgbClr val="970201"/>
                </a:solidFill>
                <a:latin typeface="Microsoft YaHei"/>
                <a:cs typeface="Microsoft YaHei"/>
              </a:rPr>
              <a:t>千亿元</a:t>
            </a:r>
            <a:endParaRPr sz="1050">
              <a:latin typeface="Microsoft YaHei"/>
              <a:cs typeface="Microsoft YaHei"/>
            </a:endParaRPr>
          </a:p>
          <a:p>
            <a:pPr marL="12700" marR="5080" algn="just">
              <a:lnSpc>
                <a:spcPct val="100000"/>
              </a:lnSpc>
            </a:pPr>
            <a:r>
              <a:rPr sz="1050" dirty="0">
                <a:solidFill>
                  <a:srgbClr val="353535"/>
                </a:solidFill>
                <a:latin typeface="Arial Unicode MS" panose="020B0604020202020204" charset="-122"/>
                <a:cs typeface="Arial Unicode MS" panose="020B0604020202020204" charset="-122"/>
              </a:rPr>
              <a:t>，同时生活服务电子商务市场规模占生 活服务行业总规模的比例也逐年上升， 预计将于</a:t>
            </a:r>
            <a:r>
              <a:rPr sz="1050" spc="-40" dirty="0">
                <a:solidFill>
                  <a:srgbClr val="353535"/>
                </a:solidFill>
                <a:latin typeface="Arial Unicode MS" panose="020B0604020202020204" charset="-122"/>
                <a:cs typeface="Arial Unicode MS" panose="020B0604020202020204" charset="-122"/>
              </a:rPr>
              <a:t>2023</a:t>
            </a:r>
            <a:r>
              <a:rPr sz="1050" dirty="0">
                <a:solidFill>
                  <a:srgbClr val="353535"/>
                </a:solidFill>
                <a:latin typeface="Arial Unicode MS" panose="020B0604020202020204" charset="-122"/>
                <a:cs typeface="Arial Unicode MS" panose="020B0604020202020204" charset="-122"/>
              </a:rPr>
              <a:t>年可达</a:t>
            </a:r>
            <a:r>
              <a:rPr sz="1050" b="1" spc="-145" dirty="0">
                <a:solidFill>
                  <a:srgbClr val="970201"/>
                </a:solidFill>
                <a:latin typeface="Microsoft YaHei"/>
                <a:cs typeface="Microsoft YaHei"/>
              </a:rPr>
              <a:t>24.2%</a:t>
            </a:r>
            <a:endParaRPr sz="1050">
              <a:latin typeface="Microsoft YaHei"/>
              <a:cs typeface="Microsoft YaHei"/>
            </a:endParaRPr>
          </a:p>
        </p:txBody>
      </p:sp>
      <p:sp>
        <p:nvSpPr>
          <p:cNvPr id="88" name="object 88"/>
          <p:cNvSpPr txBox="1"/>
          <p:nvPr/>
        </p:nvSpPr>
        <p:spPr>
          <a:xfrm>
            <a:off x="2525476" y="5309844"/>
            <a:ext cx="2597150" cy="665480"/>
          </a:xfrm>
          <a:prstGeom prst="rect">
            <a:avLst/>
          </a:prstGeom>
        </p:spPr>
        <p:txBody>
          <a:bodyPr vert="horz" wrap="square" lIns="0" tIns="12700" rIns="0" bIns="0" rtlCol="0">
            <a:spAutoFit/>
          </a:bodyPr>
          <a:lstStyle/>
          <a:p>
            <a:pPr marL="184150" marR="5080" indent="-171450" algn="just">
              <a:lnSpc>
                <a:spcPct val="100000"/>
              </a:lnSpc>
              <a:spcBef>
                <a:spcPts val="100"/>
              </a:spcBef>
              <a:buSzPct val="95000"/>
              <a:buFont typeface="Wingdings" panose="05000000000000000000"/>
              <a:buChar char=""/>
              <a:tabLst>
                <a:tab pos="184150" algn="l"/>
              </a:tabLst>
            </a:pPr>
            <a:r>
              <a:rPr sz="1050" dirty="0">
                <a:solidFill>
                  <a:srgbClr val="353535"/>
                </a:solidFill>
                <a:latin typeface="Arial Unicode MS" panose="020B0604020202020204" charset="-122"/>
                <a:cs typeface="Arial Unicode MS" panose="020B0604020202020204" charset="-122"/>
              </a:rPr>
              <a:t>美团持续加大对大数据、人工智能等技术 的投入，对外卖系统在调度策略、骑手画 像、路线优化等方面进行深度数据挖掘， 提升调度效率，降低配送成本</a:t>
            </a:r>
            <a:endParaRPr sz="1050">
              <a:latin typeface="Arial Unicode MS" panose="020B0604020202020204" charset="-122"/>
              <a:cs typeface="Arial Unicode MS" panose="020B0604020202020204" charset="-122"/>
            </a:endParaRPr>
          </a:p>
        </p:txBody>
      </p:sp>
      <p:sp>
        <p:nvSpPr>
          <p:cNvPr id="89" name="object 89"/>
          <p:cNvSpPr txBox="1"/>
          <p:nvPr/>
        </p:nvSpPr>
        <p:spPr>
          <a:xfrm>
            <a:off x="6956431" y="4267272"/>
            <a:ext cx="292100" cy="185420"/>
          </a:xfrm>
          <a:prstGeom prst="rect">
            <a:avLst/>
          </a:prstGeom>
        </p:spPr>
        <p:txBody>
          <a:bodyPr vert="horz" wrap="square" lIns="0" tIns="12700" rIns="0" bIns="0" rtlCol="0">
            <a:spAutoFit/>
          </a:bodyPr>
          <a:lstStyle/>
          <a:p>
            <a:pPr marL="12700">
              <a:lnSpc>
                <a:spcPct val="100000"/>
              </a:lnSpc>
              <a:spcBef>
                <a:spcPts val="100"/>
              </a:spcBef>
            </a:pPr>
            <a:r>
              <a:rPr sz="1050" dirty="0">
                <a:solidFill>
                  <a:srgbClr val="353535"/>
                </a:solidFill>
                <a:latin typeface="Arial Unicode MS" panose="020B0604020202020204" charset="-122"/>
                <a:cs typeface="Arial Unicode MS" panose="020B0604020202020204" charset="-122"/>
              </a:rPr>
              <a:t>美团</a:t>
            </a:r>
            <a:endParaRPr sz="1050">
              <a:latin typeface="Arial Unicode MS" panose="020B0604020202020204" charset="-122"/>
              <a:cs typeface="Arial Unicode MS" panose="020B0604020202020204" charset="-122"/>
            </a:endParaRPr>
          </a:p>
        </p:txBody>
      </p:sp>
      <p:sp>
        <p:nvSpPr>
          <p:cNvPr id="90" name="object 90"/>
          <p:cNvSpPr txBox="1"/>
          <p:nvPr/>
        </p:nvSpPr>
        <p:spPr>
          <a:xfrm>
            <a:off x="5318804" y="4427292"/>
            <a:ext cx="2425700" cy="985519"/>
          </a:xfrm>
          <a:prstGeom prst="rect">
            <a:avLst/>
          </a:prstGeom>
        </p:spPr>
        <p:txBody>
          <a:bodyPr vert="horz" wrap="square" lIns="0" tIns="12700" rIns="0" bIns="0" rtlCol="0">
            <a:spAutoFit/>
          </a:bodyPr>
          <a:lstStyle/>
          <a:p>
            <a:pPr marL="12700" marR="5080">
              <a:lnSpc>
                <a:spcPct val="100000"/>
              </a:lnSpc>
              <a:spcBef>
                <a:spcPts val="100"/>
              </a:spcBef>
            </a:pPr>
            <a:r>
              <a:rPr sz="1050" dirty="0">
                <a:solidFill>
                  <a:srgbClr val="353535"/>
                </a:solidFill>
                <a:latin typeface="Arial Unicode MS" panose="020B0604020202020204" charset="-122"/>
                <a:cs typeface="Arial Unicode MS" panose="020B0604020202020204" charset="-122"/>
              </a:rPr>
              <a:t>包括美团、美团外卖、大众点评、猫眼电 影等。在此基础上</a:t>
            </a:r>
            <a:endParaRPr sz="1050">
              <a:latin typeface="Arial Unicode MS" panose="020B0604020202020204" charset="-122"/>
              <a:cs typeface="Arial Unicode MS" panose="020B0604020202020204" charset="-122"/>
            </a:endParaRPr>
          </a:p>
          <a:p>
            <a:pPr marL="12700">
              <a:lnSpc>
                <a:spcPct val="100000"/>
              </a:lnSpc>
            </a:pPr>
            <a:r>
              <a:rPr sz="1050" b="1" dirty="0">
                <a:solidFill>
                  <a:srgbClr val="353535"/>
                </a:solidFill>
                <a:latin typeface="Microsoft YaHei"/>
                <a:cs typeface="Microsoft YaHei"/>
              </a:rPr>
              <a:t>，美团持续进行产品创新</a:t>
            </a:r>
            <a:endParaRPr sz="1050">
              <a:latin typeface="Microsoft YaHei"/>
              <a:cs typeface="Microsoft YaHei"/>
            </a:endParaRPr>
          </a:p>
          <a:p>
            <a:pPr marL="12700" marR="5080">
              <a:lnSpc>
                <a:spcPct val="100000"/>
              </a:lnSpc>
            </a:pPr>
            <a:r>
              <a:rPr sz="1050" dirty="0">
                <a:solidFill>
                  <a:srgbClr val="353535"/>
                </a:solidFill>
                <a:latin typeface="Arial Unicode MS" panose="020B0604020202020204" charset="-122"/>
                <a:cs typeface="Arial Unicode MS" panose="020B0604020202020204" charset="-122"/>
              </a:rPr>
              <a:t>，比如推出美团闪购、快驴进货、美团买 菜等，</a:t>
            </a:r>
            <a:endParaRPr sz="1050">
              <a:latin typeface="Arial Unicode MS" panose="020B0604020202020204" charset="-122"/>
              <a:cs typeface="Arial Unicode MS" panose="020B0604020202020204" charset="-122"/>
            </a:endParaRPr>
          </a:p>
          <a:p>
            <a:pPr marL="12700">
              <a:lnSpc>
                <a:spcPct val="100000"/>
              </a:lnSpc>
            </a:pPr>
            <a:r>
              <a:rPr sz="1050" b="1" dirty="0">
                <a:solidFill>
                  <a:srgbClr val="353535"/>
                </a:solidFill>
                <a:latin typeface="Microsoft YaHei"/>
                <a:cs typeface="Microsoft YaHei"/>
              </a:rPr>
              <a:t>满足用户的多元需求，进而扩大用户群</a:t>
            </a:r>
            <a:endParaRPr sz="1050">
              <a:latin typeface="Microsoft YaHei"/>
              <a:cs typeface="Microsoft YaHei"/>
            </a:endParaRPr>
          </a:p>
        </p:txBody>
      </p:sp>
      <p:sp>
        <p:nvSpPr>
          <p:cNvPr id="91" name="object 91"/>
          <p:cNvSpPr txBox="1"/>
          <p:nvPr/>
        </p:nvSpPr>
        <p:spPr>
          <a:xfrm>
            <a:off x="4610194" y="1678905"/>
            <a:ext cx="2730500" cy="581660"/>
          </a:xfrm>
          <a:prstGeom prst="rect">
            <a:avLst/>
          </a:prstGeom>
        </p:spPr>
        <p:txBody>
          <a:bodyPr vert="horz" wrap="square" lIns="0" tIns="12700" rIns="0" bIns="0" rtlCol="0">
            <a:spAutoFit/>
          </a:bodyPr>
          <a:lstStyle/>
          <a:p>
            <a:pPr marL="184150" indent="-171450">
              <a:lnSpc>
                <a:spcPct val="100000"/>
              </a:lnSpc>
              <a:spcBef>
                <a:spcPts val="100"/>
              </a:spcBef>
              <a:buSzPct val="95000"/>
              <a:buFont typeface="Wingdings" panose="05000000000000000000"/>
              <a:buChar char=""/>
              <a:tabLst>
                <a:tab pos="184150" algn="l"/>
              </a:tabLst>
            </a:pPr>
            <a:r>
              <a:rPr sz="1050" spc="-40" dirty="0">
                <a:solidFill>
                  <a:srgbClr val="353535"/>
                </a:solidFill>
                <a:latin typeface="Arial Unicode MS" panose="020B0604020202020204" charset="-122"/>
                <a:cs typeface="Arial Unicode MS" panose="020B0604020202020204" charset="-122"/>
              </a:rPr>
              <a:t>2020Q3</a:t>
            </a:r>
            <a:r>
              <a:rPr sz="1050" dirty="0">
                <a:solidFill>
                  <a:srgbClr val="353535"/>
                </a:solidFill>
                <a:latin typeface="Arial Unicode MS" panose="020B0604020202020204" charset="-122"/>
                <a:cs typeface="Arial Unicode MS" panose="020B0604020202020204" charset="-122"/>
              </a:rPr>
              <a:t>的总营收为</a:t>
            </a:r>
            <a:r>
              <a:rPr sz="1050" b="1" spc="-65" dirty="0">
                <a:solidFill>
                  <a:srgbClr val="970201"/>
                </a:solidFill>
                <a:latin typeface="Microsoft YaHei"/>
                <a:cs typeface="Microsoft YaHei"/>
              </a:rPr>
              <a:t>354.0</a:t>
            </a:r>
            <a:r>
              <a:rPr sz="1050" b="1" dirty="0">
                <a:solidFill>
                  <a:srgbClr val="970201"/>
                </a:solidFill>
                <a:latin typeface="Microsoft YaHei"/>
                <a:cs typeface="Microsoft YaHei"/>
              </a:rPr>
              <a:t>亿元</a:t>
            </a:r>
            <a:endParaRPr sz="1050">
              <a:latin typeface="Microsoft YaHei"/>
              <a:cs typeface="Microsoft YaHei"/>
            </a:endParaRPr>
          </a:p>
          <a:p>
            <a:pPr marL="184150">
              <a:lnSpc>
                <a:spcPct val="100000"/>
              </a:lnSpc>
            </a:pPr>
            <a:r>
              <a:rPr sz="1050" dirty="0">
                <a:solidFill>
                  <a:srgbClr val="353535"/>
                </a:solidFill>
                <a:latin typeface="Arial Unicode MS" panose="020B0604020202020204" charset="-122"/>
                <a:cs typeface="Arial Unicode MS" panose="020B0604020202020204" charset="-122"/>
              </a:rPr>
              <a:t>，同比上升</a:t>
            </a:r>
            <a:r>
              <a:rPr sz="1050" b="1" spc="-145" dirty="0">
                <a:solidFill>
                  <a:srgbClr val="970201"/>
                </a:solidFill>
                <a:latin typeface="Microsoft YaHei"/>
                <a:cs typeface="Microsoft YaHei"/>
              </a:rPr>
              <a:t>28.8%</a:t>
            </a:r>
            <a:endParaRPr sz="1050">
              <a:latin typeface="Microsoft YaHei"/>
              <a:cs typeface="Microsoft YaHei"/>
            </a:endParaRPr>
          </a:p>
          <a:p>
            <a:pPr marL="184150" indent="-171450">
              <a:lnSpc>
                <a:spcPct val="100000"/>
              </a:lnSpc>
              <a:spcBef>
                <a:spcPts val="600"/>
              </a:spcBef>
              <a:buSzPct val="95000"/>
              <a:buFont typeface="Wingdings" panose="05000000000000000000"/>
              <a:buChar char=""/>
              <a:tabLst>
                <a:tab pos="184150" algn="l"/>
              </a:tabLst>
            </a:pPr>
            <a:r>
              <a:rPr sz="1050" dirty="0">
                <a:solidFill>
                  <a:srgbClr val="353535"/>
                </a:solidFill>
                <a:latin typeface="Arial Unicode MS" panose="020B0604020202020204" charset="-122"/>
                <a:cs typeface="Arial Unicode MS" panose="020B0604020202020204" charset="-122"/>
              </a:rPr>
              <a:t>餐饮外卖、新业务及其他的营收逐年增加，</a:t>
            </a:r>
            <a:endParaRPr sz="1050">
              <a:latin typeface="Arial Unicode MS" panose="020B0604020202020204" charset="-122"/>
              <a:cs typeface="Arial Unicode MS" panose="020B0604020202020204" charset="-122"/>
            </a:endParaRPr>
          </a:p>
        </p:txBody>
      </p:sp>
      <p:sp>
        <p:nvSpPr>
          <p:cNvPr id="92" name="object 92"/>
          <p:cNvSpPr txBox="1"/>
          <p:nvPr/>
        </p:nvSpPr>
        <p:spPr>
          <a:xfrm>
            <a:off x="4781644" y="2235165"/>
            <a:ext cx="2052955" cy="185420"/>
          </a:xfrm>
          <a:prstGeom prst="rect">
            <a:avLst/>
          </a:prstGeom>
        </p:spPr>
        <p:txBody>
          <a:bodyPr vert="horz" wrap="square" lIns="0" tIns="12700" rIns="0" bIns="0" rtlCol="0">
            <a:spAutoFit/>
          </a:bodyPr>
          <a:lstStyle/>
          <a:p>
            <a:pPr marL="12700">
              <a:lnSpc>
                <a:spcPct val="100000"/>
              </a:lnSpc>
              <a:spcBef>
                <a:spcPts val="100"/>
              </a:spcBef>
            </a:pPr>
            <a:r>
              <a:rPr sz="1050" spc="-40" dirty="0">
                <a:solidFill>
                  <a:srgbClr val="353535"/>
                </a:solidFill>
                <a:latin typeface="Arial Unicode MS" panose="020B0604020202020204" charset="-122"/>
                <a:cs typeface="Arial Unicode MS" panose="020B0604020202020204" charset="-122"/>
              </a:rPr>
              <a:t>2020Q3</a:t>
            </a:r>
            <a:r>
              <a:rPr sz="1050" dirty="0">
                <a:solidFill>
                  <a:srgbClr val="353535"/>
                </a:solidFill>
                <a:latin typeface="Arial Unicode MS" panose="020B0604020202020204" charset="-122"/>
                <a:cs typeface="Arial Unicode MS" panose="020B0604020202020204" charset="-122"/>
              </a:rPr>
              <a:t>分别同比上升</a:t>
            </a:r>
            <a:r>
              <a:rPr sz="1050" b="1" spc="-145" dirty="0">
                <a:solidFill>
                  <a:srgbClr val="970201"/>
                </a:solidFill>
                <a:latin typeface="Microsoft YaHei"/>
                <a:cs typeface="Microsoft YaHei"/>
              </a:rPr>
              <a:t>32.8%</a:t>
            </a:r>
            <a:r>
              <a:rPr sz="1050" dirty="0">
                <a:solidFill>
                  <a:srgbClr val="353535"/>
                </a:solidFill>
                <a:latin typeface="Arial Unicode MS" panose="020B0604020202020204" charset="-122"/>
                <a:cs typeface="Arial Unicode MS" panose="020B0604020202020204" charset="-122"/>
              </a:rPr>
              <a:t>、</a:t>
            </a:r>
            <a:r>
              <a:rPr sz="1050" b="1" spc="-145" dirty="0">
                <a:solidFill>
                  <a:srgbClr val="970201"/>
                </a:solidFill>
                <a:latin typeface="Microsoft YaHei"/>
                <a:cs typeface="Microsoft YaHei"/>
              </a:rPr>
              <a:t>43.5%</a:t>
            </a:r>
            <a:endParaRPr sz="1050">
              <a:latin typeface="Microsoft YaHei"/>
              <a:cs typeface="Microsoft YaHei"/>
            </a:endParaRPr>
          </a:p>
        </p:txBody>
      </p:sp>
      <p:sp>
        <p:nvSpPr>
          <p:cNvPr id="93" name="object 93"/>
          <p:cNvSpPr/>
          <p:nvPr/>
        </p:nvSpPr>
        <p:spPr>
          <a:xfrm>
            <a:off x="335360" y="1521919"/>
            <a:ext cx="7487284" cy="0"/>
          </a:xfrm>
          <a:custGeom>
            <a:avLst/>
            <a:gdLst/>
            <a:ahLst/>
            <a:cxnLst/>
            <a:rect l="l" t="t" r="r" b="b"/>
            <a:pathLst>
              <a:path w="7487284">
                <a:moveTo>
                  <a:pt x="0" y="0"/>
                </a:moveTo>
                <a:lnTo>
                  <a:pt x="7486892" y="0"/>
                </a:lnTo>
              </a:path>
            </a:pathLst>
          </a:custGeom>
          <a:ln w="19050">
            <a:solidFill>
              <a:srgbClr val="000000"/>
            </a:solidFill>
          </a:ln>
        </p:spPr>
        <p:txBody>
          <a:bodyPr wrap="square" lIns="0" tIns="0" rIns="0" bIns="0" rtlCol="0"/>
          <a:lstStyle/>
          <a:p/>
        </p:txBody>
      </p:sp>
      <p:sp>
        <p:nvSpPr>
          <p:cNvPr id="94" name="object 94"/>
          <p:cNvSpPr/>
          <p:nvPr/>
        </p:nvSpPr>
        <p:spPr>
          <a:xfrm>
            <a:off x="8035667" y="1521919"/>
            <a:ext cx="3708400" cy="0"/>
          </a:xfrm>
          <a:custGeom>
            <a:avLst/>
            <a:gdLst/>
            <a:ahLst/>
            <a:cxnLst/>
            <a:rect l="l" t="t" r="r" b="b"/>
            <a:pathLst>
              <a:path w="3708400">
                <a:moveTo>
                  <a:pt x="0" y="0"/>
                </a:moveTo>
                <a:lnTo>
                  <a:pt x="3708000" y="0"/>
                </a:lnTo>
              </a:path>
            </a:pathLst>
          </a:custGeom>
          <a:ln w="19050">
            <a:solidFill>
              <a:srgbClr val="000000"/>
            </a:solidFill>
          </a:ln>
        </p:spPr>
        <p:txBody>
          <a:bodyPr wrap="square" lIns="0" tIns="0" rIns="0" bIns="0" rtlCol="0"/>
          <a:lstStyle/>
          <a:p/>
        </p:txBody>
      </p:sp>
      <p:sp>
        <p:nvSpPr>
          <p:cNvPr id="95" name="object 95"/>
          <p:cNvSpPr txBox="1"/>
          <p:nvPr/>
        </p:nvSpPr>
        <p:spPr>
          <a:xfrm>
            <a:off x="334963" y="4427512"/>
            <a:ext cx="2730500" cy="505459"/>
          </a:xfrm>
          <a:prstGeom prst="rect">
            <a:avLst/>
          </a:prstGeom>
        </p:spPr>
        <p:txBody>
          <a:bodyPr vert="horz" wrap="square" lIns="0" tIns="12700" rIns="0" bIns="0" rtlCol="0">
            <a:spAutoFit/>
          </a:bodyPr>
          <a:lstStyle/>
          <a:p>
            <a:pPr marL="184150" marR="5080" indent="-171450">
              <a:lnSpc>
                <a:spcPct val="100000"/>
              </a:lnSpc>
              <a:spcBef>
                <a:spcPts val="100"/>
              </a:spcBef>
              <a:buSzPct val="95000"/>
              <a:buFont typeface="Wingdings" panose="05000000000000000000"/>
              <a:buChar char=""/>
              <a:tabLst>
                <a:tab pos="184150" algn="l"/>
              </a:tabLst>
            </a:pPr>
            <a:r>
              <a:rPr sz="1050" dirty="0">
                <a:solidFill>
                  <a:srgbClr val="353535"/>
                </a:solidFill>
                <a:latin typeface="Arial Unicode MS" panose="020B0604020202020204" charset="-122"/>
                <a:cs typeface="Arial Unicode MS" panose="020B0604020202020204" charset="-122"/>
              </a:rPr>
              <a:t>当前美团已布局餐饮全产业链（食材供应、 外卖配送、餐饮收银系统等）业务，议价 能力强，对美团系业务具有积极的作用</a:t>
            </a:r>
            <a:endParaRPr sz="1050">
              <a:latin typeface="Arial Unicode MS" panose="020B0604020202020204" charset="-122"/>
              <a:cs typeface="Arial Unicode MS" panose="020B0604020202020204" charset="-122"/>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268560" y="2877775"/>
            <a:ext cx="2463800" cy="756920"/>
          </a:xfrm>
          <a:prstGeom prst="rect">
            <a:avLst/>
          </a:prstGeom>
        </p:spPr>
        <p:txBody>
          <a:bodyPr vert="horz" wrap="square" lIns="0" tIns="12700" rIns="0" bIns="0" rtlCol="0">
            <a:spAutoFit/>
          </a:bodyPr>
          <a:lstStyle/>
          <a:p>
            <a:pPr marL="12700">
              <a:lnSpc>
                <a:spcPct val="100000"/>
              </a:lnSpc>
              <a:spcBef>
                <a:spcPts val="100"/>
              </a:spcBef>
            </a:pPr>
            <a:r>
              <a:rPr sz="4800" dirty="0">
                <a:solidFill>
                  <a:srgbClr val="970201"/>
                </a:solidFill>
              </a:rPr>
              <a:t>投资风险</a:t>
            </a:r>
            <a:endParaRPr sz="4800"/>
          </a:p>
        </p:txBody>
      </p:sp>
      <p:sp>
        <p:nvSpPr>
          <p:cNvPr id="3" name="object 3"/>
          <p:cNvSpPr txBox="1"/>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b="1" spc="110" dirty="0">
                <a:solidFill>
                  <a:srgbClr val="970201"/>
                </a:solidFill>
                <a:latin typeface="Arial" panose="020B0604020202090204"/>
                <a:cs typeface="Arial" panose="020B0604020202090204"/>
              </a:rPr>
              <a:t>0</a:t>
            </a:r>
            <a:r>
              <a:rPr sz="13800" b="1" dirty="0">
                <a:solidFill>
                  <a:srgbClr val="970201"/>
                </a:solidFill>
                <a:latin typeface="Arial" panose="020B0604020202090204"/>
                <a:cs typeface="Arial" panose="020B0604020202090204"/>
              </a:rPr>
              <a:t>6</a:t>
            </a:r>
            <a:endParaRPr sz="13800">
              <a:latin typeface="Arial" panose="020B0604020202090204"/>
              <a:cs typeface="Arial" panose="020B0604020202090204"/>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11747381" y="6487822"/>
            <a:ext cx="182245" cy="185420"/>
          </a:xfrm>
          <a:prstGeom prst="rect">
            <a:avLst/>
          </a:prstGeom>
        </p:spPr>
        <p:txBody>
          <a:bodyPr vert="horz" wrap="square" lIns="0" tIns="12700" rIns="0" bIns="0" rtlCol="0">
            <a:spAutoFit/>
          </a:bodyPr>
          <a:lstStyle/>
          <a:p>
            <a:pPr marL="12700">
              <a:lnSpc>
                <a:spcPct val="100000"/>
              </a:lnSpc>
              <a:spcBef>
                <a:spcPts val="100"/>
              </a:spcBef>
            </a:pPr>
            <a:r>
              <a:rPr sz="1050" spc="-5" dirty="0">
                <a:solidFill>
                  <a:srgbClr val="333333"/>
                </a:solidFill>
                <a:latin typeface="Microsoft YaHei"/>
                <a:cs typeface="Microsoft YaHei"/>
              </a:rPr>
              <a:t>35</a:t>
            </a:r>
            <a:endParaRPr sz="1050">
              <a:latin typeface="Microsoft YaHei"/>
              <a:cs typeface="Microsoft YaHei"/>
            </a:endParaRPr>
          </a:p>
        </p:txBody>
      </p:sp>
      <p:pic>
        <p:nvPicPr>
          <p:cNvPr id="3" name="object 3"/>
          <p:cNvPicPr/>
          <p:nvPr/>
        </p:nvPicPr>
        <p:blipFill>
          <a:blip r:embed="rId1" cstate="print"/>
          <a:stretch>
            <a:fillRect/>
          </a:stretch>
        </p:blipFill>
        <p:spPr>
          <a:xfrm>
            <a:off x="5628891" y="6408216"/>
            <a:ext cx="952935" cy="385600"/>
          </a:xfrm>
          <a:prstGeom prst="rect">
            <a:avLst/>
          </a:prstGeom>
        </p:spPr>
      </p:pic>
      <p:sp>
        <p:nvSpPr>
          <p:cNvPr id="4" name="object 4"/>
          <p:cNvSpPr txBox="1"/>
          <p:nvPr/>
        </p:nvSpPr>
        <p:spPr>
          <a:xfrm>
            <a:off x="335778" y="6362579"/>
            <a:ext cx="1701800" cy="377825"/>
          </a:xfrm>
          <a:prstGeom prst="rect">
            <a:avLst/>
          </a:prstGeom>
        </p:spPr>
        <p:txBody>
          <a:bodyPr vert="horz" wrap="square" lIns="0" tIns="29209" rIns="0" bIns="0" rtlCol="0">
            <a:spAutoFit/>
          </a:bodyPr>
          <a:lstStyle/>
          <a:p>
            <a:pPr marL="12700">
              <a:lnSpc>
                <a:spcPct val="100000"/>
              </a:lnSpc>
              <a:spcBef>
                <a:spcPts val="230"/>
              </a:spcBef>
            </a:pPr>
            <a:r>
              <a:rPr sz="1100" dirty="0">
                <a:latin typeface="Arial Unicode MS" panose="020B0604020202020204" charset="-122"/>
                <a:cs typeface="Arial Unicode MS" panose="020B0604020202020204" charset="-122"/>
              </a:rPr>
              <a:t>来源：头豹研究院编辑整理</a:t>
            </a:r>
            <a:endParaRPr sz="1100">
              <a:latin typeface="Arial Unicode MS" panose="020B0604020202020204" charset="-122"/>
              <a:cs typeface="Arial Unicode MS" panose="020B0604020202020204" charset="-122"/>
            </a:endParaRPr>
          </a:p>
          <a:p>
            <a:pPr marL="304165">
              <a:lnSpc>
                <a:spcPct val="100000"/>
              </a:lnSpc>
              <a:spcBef>
                <a:spcPts val="125"/>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5" name="object 5"/>
          <p:cNvSpPr txBox="1"/>
          <p:nvPr/>
        </p:nvSpPr>
        <p:spPr>
          <a:xfrm>
            <a:off x="10570793" y="6562521"/>
            <a:ext cx="98044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6698767" y="6465663"/>
            <a:ext cx="1099820" cy="208279"/>
          </a:xfrm>
          <a:prstGeom prst="rect">
            <a:avLst/>
          </a:prstGeom>
        </p:spPr>
        <p:txBody>
          <a:bodyPr vert="horz" wrap="square" lIns="0" tIns="12700" rIns="0" bIns="0" rtlCol="0">
            <a:spAutoFit/>
          </a:bodyPr>
          <a:lstStyle/>
          <a:p>
            <a:pPr marL="12700">
              <a:lnSpc>
                <a:spcPct val="100000"/>
              </a:lnSpc>
              <a:spcBef>
                <a:spcPts val="100"/>
              </a:spcBef>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7" name="object 7"/>
          <p:cNvSpPr txBox="1">
            <a:spLocks noGrp="1"/>
          </p:cNvSpPr>
          <p:nvPr>
            <p:ph type="title"/>
          </p:nvPr>
        </p:nvSpPr>
        <p:spPr>
          <a:xfrm>
            <a:off x="312740" y="69472"/>
            <a:ext cx="1854200" cy="391160"/>
          </a:xfrm>
          <a:prstGeom prst="rect">
            <a:avLst/>
          </a:prstGeom>
        </p:spPr>
        <p:txBody>
          <a:bodyPr vert="horz" wrap="square" lIns="0" tIns="12700" rIns="0" bIns="0" rtlCol="0">
            <a:spAutoFit/>
          </a:bodyPr>
          <a:lstStyle/>
          <a:p>
            <a:pPr marL="12700">
              <a:lnSpc>
                <a:spcPct val="100000"/>
              </a:lnSpc>
              <a:spcBef>
                <a:spcPts val="100"/>
              </a:spcBef>
            </a:pPr>
            <a:r>
              <a:rPr dirty="0"/>
              <a:t>美团投资风险</a:t>
            </a:r>
            <a:endParaRPr dirty="0"/>
          </a:p>
        </p:txBody>
      </p:sp>
      <p:sp>
        <p:nvSpPr>
          <p:cNvPr id="8" name="object 8"/>
          <p:cNvSpPr txBox="1"/>
          <p:nvPr/>
        </p:nvSpPr>
        <p:spPr>
          <a:xfrm>
            <a:off x="313033" y="432336"/>
            <a:ext cx="11455400" cy="1055370"/>
          </a:xfrm>
          <a:prstGeom prst="rect">
            <a:avLst/>
          </a:prstGeom>
        </p:spPr>
        <p:txBody>
          <a:bodyPr vert="horz" wrap="square" lIns="0" tIns="46990" rIns="0" bIns="0" rtlCol="0">
            <a:spAutoFit/>
          </a:bodyPr>
          <a:lstStyle/>
          <a:p>
            <a:pPr marL="1270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美团存在新业务发展不及预期、业务运营不及预期、需求不及预期、行业竞争加剧、宏观风险等多项风 险，其中新业务发展不及预期风险的概率及影响程度相对较高</a:t>
            </a:r>
            <a:endParaRPr sz="2000">
              <a:latin typeface="Arial Unicode MS" panose="020B0604020202020204" charset="-122"/>
              <a:cs typeface="Arial Unicode MS" panose="020B0604020202020204" charset="-122"/>
            </a:endParaRPr>
          </a:p>
          <a:p>
            <a:pPr marL="33655">
              <a:lnSpc>
                <a:spcPct val="100000"/>
              </a:lnSpc>
              <a:spcBef>
                <a:spcPts val="1840"/>
              </a:spcBef>
            </a:pPr>
            <a:r>
              <a:rPr sz="1400" b="1" dirty="0">
                <a:latin typeface="Microsoft YaHei"/>
                <a:cs typeface="Microsoft YaHei"/>
              </a:rPr>
              <a:t>美团投资风险</a:t>
            </a:r>
            <a:endParaRPr sz="1400">
              <a:latin typeface="Microsoft YaHei"/>
              <a:cs typeface="Microsoft YaHei"/>
            </a:endParaRPr>
          </a:p>
        </p:txBody>
      </p:sp>
      <p:sp>
        <p:nvSpPr>
          <p:cNvPr id="9" name="object 9"/>
          <p:cNvSpPr/>
          <p:nvPr/>
        </p:nvSpPr>
        <p:spPr>
          <a:xfrm>
            <a:off x="335360" y="1521919"/>
            <a:ext cx="11408410" cy="0"/>
          </a:xfrm>
          <a:custGeom>
            <a:avLst/>
            <a:gdLst/>
            <a:ahLst/>
            <a:cxnLst/>
            <a:rect l="l" t="t" r="r" b="b"/>
            <a:pathLst>
              <a:path w="11408410">
                <a:moveTo>
                  <a:pt x="0" y="0"/>
                </a:moveTo>
                <a:lnTo>
                  <a:pt x="11408305" y="0"/>
                </a:lnTo>
              </a:path>
            </a:pathLst>
          </a:custGeom>
          <a:ln w="19050">
            <a:solidFill>
              <a:srgbClr val="000000"/>
            </a:solidFill>
          </a:ln>
        </p:spPr>
        <p:txBody>
          <a:bodyPr wrap="square" lIns="0" tIns="0" rIns="0" bIns="0" rtlCol="0"/>
          <a:lstStyle/>
          <a:p/>
        </p:txBody>
      </p:sp>
      <p:graphicFrame>
        <p:nvGraphicFramePr>
          <p:cNvPr id="10" name="object 10"/>
          <p:cNvGraphicFramePr>
            <a:graphicFrameLocks noGrp="1"/>
          </p:cNvGraphicFramePr>
          <p:nvPr/>
        </p:nvGraphicFramePr>
        <p:xfrm>
          <a:off x="330537" y="1801812"/>
          <a:ext cx="11539220" cy="4211320"/>
        </p:xfrm>
        <a:graphic>
          <a:graphicData uri="http://schemas.openxmlformats.org/drawingml/2006/table">
            <a:tbl>
              <a:tblPr firstRow="1" bandRow="1">
                <a:tableStyleId>{2D5ABB26-0587-4C30-8999-92F81FD0307C}</a:tableStyleId>
              </a:tblPr>
              <a:tblGrid>
                <a:gridCol w="1113155"/>
                <a:gridCol w="4103370"/>
                <a:gridCol w="1345565"/>
                <a:gridCol w="1345565"/>
                <a:gridCol w="3611245"/>
              </a:tblGrid>
              <a:tr h="393144">
                <a:tc>
                  <a:txBody>
                    <a:bodyPr/>
                    <a:lstStyle/>
                    <a:p>
                      <a:pPr algn="ctr">
                        <a:lnSpc>
                          <a:spcPct val="100000"/>
                        </a:lnSpc>
                        <a:spcBef>
                          <a:spcPts val="800"/>
                        </a:spcBef>
                      </a:pPr>
                      <a:r>
                        <a:rPr sz="1200" b="1" dirty="0">
                          <a:latin typeface="Microsoft YaHei"/>
                          <a:cs typeface="Microsoft YaHei"/>
                        </a:rPr>
                        <a:t>风险分类</a:t>
                      </a:r>
                      <a:endParaRPr sz="1200">
                        <a:latin typeface="Microsoft YaHei"/>
                        <a:cs typeface="Microsoft YaHei"/>
                      </a:endParaRPr>
                    </a:p>
                  </a:txBody>
                  <a:tcPr marL="0" marR="0" marT="1016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00"/>
                        </a:spcBef>
                      </a:pPr>
                      <a:r>
                        <a:rPr sz="1200" b="1" dirty="0">
                          <a:latin typeface="Microsoft YaHei"/>
                          <a:cs typeface="Microsoft YaHei"/>
                        </a:rPr>
                        <a:t>具体风险与来源</a:t>
                      </a:r>
                      <a:endParaRPr sz="1200">
                        <a:latin typeface="Microsoft YaHei"/>
                        <a:cs typeface="Microsoft YaHei"/>
                      </a:endParaRPr>
                    </a:p>
                  </a:txBody>
                  <a:tcPr marL="0" marR="0" marT="1016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00"/>
                        </a:spcBef>
                      </a:pPr>
                      <a:r>
                        <a:rPr sz="1200" b="1" dirty="0">
                          <a:latin typeface="Microsoft YaHei"/>
                          <a:cs typeface="Microsoft YaHei"/>
                        </a:rPr>
                        <a:t>风险发生概率</a:t>
                      </a:r>
                      <a:endParaRPr sz="1200">
                        <a:latin typeface="Microsoft YaHei"/>
                        <a:cs typeface="Microsoft YaHei"/>
                      </a:endParaRPr>
                    </a:p>
                  </a:txBody>
                  <a:tcPr marL="0" marR="0" marT="1016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00"/>
                        </a:spcBef>
                      </a:pPr>
                      <a:r>
                        <a:rPr sz="1200" b="1" dirty="0">
                          <a:latin typeface="Microsoft YaHei"/>
                          <a:cs typeface="Microsoft YaHei"/>
                        </a:rPr>
                        <a:t>风险影响程度</a:t>
                      </a:r>
                      <a:endParaRPr sz="1200">
                        <a:latin typeface="Microsoft YaHei"/>
                        <a:cs typeface="Microsoft YaHei"/>
                      </a:endParaRPr>
                    </a:p>
                  </a:txBody>
                  <a:tcPr marL="0" marR="0" marT="1016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c>
                  <a:txBody>
                    <a:bodyPr/>
                    <a:lstStyle/>
                    <a:p>
                      <a:pPr algn="ctr">
                        <a:lnSpc>
                          <a:spcPct val="100000"/>
                        </a:lnSpc>
                        <a:spcBef>
                          <a:spcPts val="800"/>
                        </a:spcBef>
                      </a:pPr>
                      <a:r>
                        <a:rPr sz="1200" b="1" dirty="0">
                          <a:latin typeface="Microsoft YaHei"/>
                          <a:cs typeface="Microsoft YaHei"/>
                        </a:rPr>
                        <a:t>风险规避方法</a:t>
                      </a:r>
                      <a:endParaRPr sz="1200">
                        <a:latin typeface="Microsoft YaHei"/>
                        <a:cs typeface="Microsoft YaHei"/>
                      </a:endParaRPr>
                    </a:p>
                  </a:txBody>
                  <a:tcPr marL="0" marR="0" marT="10160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solidFill>
                      <a:srgbClr val="F2F2F2"/>
                    </a:solidFill>
                  </a:tcPr>
                </a:tc>
              </a:tr>
              <a:tr h="826726">
                <a:tc>
                  <a:txBody>
                    <a:bodyPr/>
                    <a:lstStyle/>
                    <a:p>
                      <a:pPr>
                        <a:lnSpc>
                          <a:spcPct val="100000"/>
                        </a:lnSpc>
                        <a:spcBef>
                          <a:spcPts val="30"/>
                        </a:spcBef>
                      </a:pPr>
                      <a:endParaRPr sz="1150">
                        <a:latin typeface="Times New Roman" panose="02020603050405020304"/>
                        <a:cs typeface="Times New Roman" panose="02020603050405020304"/>
                      </a:endParaRPr>
                    </a:p>
                    <a:p>
                      <a:pPr marL="327660" marR="91440" indent="-228600">
                        <a:lnSpc>
                          <a:spcPct val="120000"/>
                        </a:lnSpc>
                        <a:spcBef>
                          <a:spcPts val="5"/>
                        </a:spcBef>
                      </a:pPr>
                      <a:r>
                        <a:rPr sz="1200" dirty="0">
                          <a:latin typeface="Arial Unicode MS" panose="020B0604020202020204" charset="-122"/>
                          <a:cs typeface="Arial Unicode MS" panose="020B0604020202020204" charset="-122"/>
                        </a:rPr>
                        <a:t>新业务进展不 及预期</a:t>
                      </a:r>
                      <a:endParaRPr sz="1200">
                        <a:latin typeface="Arial Unicode MS" panose="020B0604020202020204" charset="-122"/>
                        <a:cs typeface="Arial Unicode MS" panose="020B0604020202020204" charset="-122"/>
                      </a:endParaRPr>
                    </a:p>
                  </a:txBody>
                  <a:tcPr marL="0" marR="0" marT="381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25425" marR="60325" indent="-171450">
                        <a:lnSpc>
                          <a:spcPct val="120000"/>
                        </a:lnSpc>
                        <a:spcBef>
                          <a:spcPts val="490"/>
                        </a:spcBef>
                        <a:buSzPct val="104000"/>
                        <a:buFont typeface="Arial" panose="020B0604020202090204"/>
                        <a:buChar char="•"/>
                        <a:tabLst>
                          <a:tab pos="226060" algn="l"/>
                        </a:tabLst>
                      </a:pPr>
                      <a:r>
                        <a:rPr sz="1200" b="1" dirty="0">
                          <a:latin typeface="Microsoft YaHei"/>
                          <a:cs typeface="Microsoft YaHei"/>
                        </a:rPr>
                        <a:t>新业务盈利不及预期的风险。</a:t>
                      </a:r>
                      <a:r>
                        <a:rPr sz="1200" dirty="0">
                          <a:latin typeface="Arial Unicode MS" panose="020B0604020202020204" charset="-122"/>
                          <a:cs typeface="Arial Unicode MS" panose="020B0604020202020204" charset="-122"/>
                        </a:rPr>
                        <a:t>美团持续拓展</a:t>
                      </a:r>
                      <a:r>
                        <a:rPr sz="1200" spc="-135" dirty="0">
                          <a:latin typeface="Arial Unicode MS" panose="020B0604020202020204" charset="-122"/>
                          <a:cs typeface="Arial Unicode MS" panose="020B0604020202020204" charset="-122"/>
                        </a:rPr>
                        <a:t>B</a:t>
                      </a:r>
                      <a:r>
                        <a:rPr sz="1200" dirty="0">
                          <a:latin typeface="Arial Unicode MS" panose="020B0604020202020204" charset="-122"/>
                          <a:cs typeface="Arial Unicode MS" panose="020B0604020202020204" charset="-122"/>
                        </a:rPr>
                        <a:t>端和</a:t>
                      </a:r>
                      <a:r>
                        <a:rPr sz="1200" spc="-120" dirty="0">
                          <a:latin typeface="Arial Unicode MS" panose="020B0604020202020204" charset="-122"/>
                          <a:cs typeface="Arial Unicode MS" panose="020B0604020202020204" charset="-122"/>
                        </a:rPr>
                        <a:t>C</a:t>
                      </a:r>
                      <a:r>
                        <a:rPr sz="1200" dirty="0">
                          <a:latin typeface="Arial Unicode MS" panose="020B0604020202020204" charset="-122"/>
                          <a:cs typeface="Arial Unicode MS" panose="020B0604020202020204" charset="-122"/>
                        </a:rPr>
                        <a:t>端的 新业务，若新业务的发展不及预期，可能对美团原有的竞 争优势造成损害，影响盈利</a:t>
                      </a:r>
                      <a:endParaRPr sz="1200">
                        <a:latin typeface="Arial Unicode MS" panose="020B0604020202020204" charset="-122"/>
                        <a:cs typeface="Arial Unicode MS" panose="020B0604020202020204" charset="-122"/>
                      </a:endParaRPr>
                    </a:p>
                  </a:txBody>
                  <a:tcPr marL="0" marR="0" marT="6223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35"/>
                        </a:spcBef>
                      </a:pPr>
                      <a:endParaRPr sz="95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高</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nSpc>
                          <a:spcPct val="100000"/>
                        </a:lnSpc>
                        <a:spcBef>
                          <a:spcPts val="35"/>
                        </a:spcBef>
                      </a:pPr>
                      <a:endParaRPr sz="950">
                        <a:latin typeface="Times New Roman" panose="02020603050405020304"/>
                        <a:cs typeface="Times New Roman" panose="02020603050405020304"/>
                      </a:endParaRPr>
                    </a:p>
                    <a:p>
                      <a:pPr algn="ctr">
                        <a:lnSpc>
                          <a:spcPct val="100000"/>
                        </a:lnSpc>
                      </a:pPr>
                      <a:r>
                        <a:rPr sz="1200" dirty="0">
                          <a:latin typeface="Arial Unicode MS" panose="020B0604020202020204" charset="-122"/>
                          <a:cs typeface="Arial Unicode MS" panose="020B0604020202020204" charset="-122"/>
                        </a:rPr>
                        <a:t>高</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35"/>
                        </a:spcBef>
                      </a:pPr>
                      <a:endParaRPr sz="1400">
                        <a:latin typeface="Times New Roman" panose="02020603050405020304"/>
                        <a:cs typeface="Times New Roman" panose="02020603050405020304"/>
                      </a:endParaRPr>
                    </a:p>
                    <a:p>
                      <a:pPr marL="225425" indent="-172085">
                        <a:lnSpc>
                          <a:spcPct val="100000"/>
                        </a:lnSpc>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持续巩固护城河，提高市场占有率</a:t>
                      </a:r>
                      <a:endParaRPr sz="1200">
                        <a:latin typeface="Arial Unicode MS" panose="020B0604020202020204" charset="-122"/>
                        <a:cs typeface="Arial Unicode MS" panose="020B0604020202020204" charset="-122"/>
                      </a:endParaRPr>
                    </a:p>
                    <a:p>
                      <a:pPr marL="225425" indent="-172085">
                        <a:lnSpc>
                          <a:spcPct val="100000"/>
                        </a:lnSpc>
                        <a:spcBef>
                          <a:spcPts val="285"/>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加强培育消费者的习惯，增强粘性</a:t>
                      </a:r>
                      <a:endParaRPr sz="1200">
                        <a:latin typeface="Arial Unicode MS" panose="020B0604020202020204" charset="-122"/>
                        <a:cs typeface="Arial Unicode MS" panose="020B0604020202020204" charset="-122"/>
                      </a:endParaRPr>
                    </a:p>
                  </a:txBody>
                  <a:tcPr marL="0" marR="0" marT="444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49385">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业务运营风险</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25425" marR="60325" indent="-171450" algn="just">
                        <a:lnSpc>
                          <a:spcPct val="120000"/>
                        </a:lnSpc>
                        <a:spcBef>
                          <a:spcPts val="185"/>
                        </a:spcBef>
                        <a:buSzPct val="104000"/>
                        <a:buFont typeface="Arial" panose="020B0604020202090204"/>
                        <a:buChar char="•"/>
                        <a:tabLst>
                          <a:tab pos="226060" algn="l"/>
                        </a:tabLst>
                      </a:pPr>
                      <a:r>
                        <a:rPr sz="1200" b="1" dirty="0">
                          <a:latin typeface="Microsoft YaHei"/>
                          <a:cs typeface="Microsoft YaHei"/>
                        </a:rPr>
                        <a:t>业务运营不佳导致的风险。</a:t>
                      </a:r>
                      <a:r>
                        <a:rPr sz="1200" dirty="0">
                          <a:latin typeface="Arial Unicode MS" panose="020B0604020202020204" charset="-122"/>
                          <a:cs typeface="Arial Unicode MS" panose="020B0604020202020204" charset="-122"/>
                        </a:rPr>
                        <a:t>美团众多业务面向消费者，食 品安全、旅行安全等方面的负面问题将极大影响美团的口 碑，进而影响其相关业务的市场占有率</a:t>
                      </a:r>
                      <a:endParaRPr sz="1200">
                        <a:latin typeface="Arial Unicode MS" panose="020B0604020202020204" charset="-122"/>
                        <a:cs typeface="Arial Unicode MS" panose="020B0604020202020204" charset="-122"/>
                      </a:endParaRPr>
                    </a:p>
                  </a:txBody>
                  <a:tcPr marL="0" marR="0" marT="234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中</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高</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25425" marR="177800" indent="-171450">
                        <a:lnSpc>
                          <a:spcPct val="120000"/>
                        </a:lnSpc>
                        <a:spcBef>
                          <a:spcPts val="185"/>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加强内部管理，对企业的管理架构、制度、机制 进行完善补充</a:t>
                      </a:r>
                      <a:endParaRPr sz="1200">
                        <a:latin typeface="Arial Unicode MS" panose="020B0604020202020204" charset="-122"/>
                        <a:cs typeface="Arial Unicode MS" panose="020B0604020202020204" charset="-122"/>
                      </a:endParaRPr>
                    </a:p>
                    <a:p>
                      <a:pPr marL="225425" indent="-172085">
                        <a:lnSpc>
                          <a:spcPct val="100000"/>
                        </a:lnSpc>
                        <a:spcBef>
                          <a:spcPts val="290"/>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提升人才储备，加强员工培训</a:t>
                      </a:r>
                      <a:endParaRPr sz="1200">
                        <a:latin typeface="Arial Unicode MS" panose="020B0604020202020204" charset="-122"/>
                        <a:cs typeface="Arial Unicode MS" panose="020B0604020202020204" charset="-122"/>
                      </a:endParaRPr>
                    </a:p>
                  </a:txBody>
                  <a:tcPr marL="0" marR="0" marT="234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49386">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需求不及预期</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25425" marR="60325" indent="-171450" algn="just">
                        <a:lnSpc>
                          <a:spcPct val="120000"/>
                        </a:lnSpc>
                        <a:spcBef>
                          <a:spcPts val="185"/>
                        </a:spcBef>
                        <a:buSzPct val="104000"/>
                        <a:buFont typeface="Arial" panose="020B0604020202090204"/>
                        <a:buChar char="•"/>
                        <a:tabLst>
                          <a:tab pos="226060" algn="l"/>
                        </a:tabLst>
                      </a:pPr>
                      <a:r>
                        <a:rPr sz="1200" b="1" dirty="0">
                          <a:latin typeface="Microsoft YaHei"/>
                          <a:cs typeface="Microsoft YaHei"/>
                        </a:rPr>
                        <a:t>外卖、到店的需求不及预期的风险。</a:t>
                      </a:r>
                      <a:r>
                        <a:rPr sz="1200" dirty="0">
                          <a:latin typeface="Arial Unicode MS" panose="020B0604020202020204" charset="-122"/>
                          <a:cs typeface="Arial Unicode MS" panose="020B0604020202020204" charset="-122"/>
                        </a:rPr>
                        <a:t>消费者的习惯培育不 及预期，或其他不可抗力因素导致消费者降低对外卖、到 店的需求，影响美团的盈利</a:t>
                      </a:r>
                      <a:endParaRPr sz="1200">
                        <a:latin typeface="Arial Unicode MS" panose="020B0604020202020204" charset="-122"/>
                        <a:cs typeface="Arial Unicode MS" panose="020B0604020202020204" charset="-122"/>
                      </a:endParaRPr>
                    </a:p>
                  </a:txBody>
                  <a:tcPr marL="0" marR="0" marT="234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中</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中</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15"/>
                        </a:spcBef>
                      </a:pPr>
                      <a:endParaRPr sz="1150">
                        <a:latin typeface="Times New Roman" panose="02020603050405020304"/>
                        <a:cs typeface="Times New Roman" panose="02020603050405020304"/>
                      </a:endParaRPr>
                    </a:p>
                    <a:p>
                      <a:pPr marL="225425" indent="-172085">
                        <a:lnSpc>
                          <a:spcPct val="100000"/>
                        </a:lnSpc>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加强培育消费者的习惯，增强粘性</a:t>
                      </a:r>
                      <a:endParaRPr sz="1200">
                        <a:latin typeface="Arial Unicode MS" panose="020B0604020202020204" charset="-122"/>
                        <a:cs typeface="Arial Unicode MS" panose="020B0604020202020204" charset="-122"/>
                      </a:endParaRPr>
                    </a:p>
                    <a:p>
                      <a:pPr marL="225425" indent="-172085">
                        <a:lnSpc>
                          <a:spcPct val="100000"/>
                        </a:lnSpc>
                        <a:spcBef>
                          <a:spcPts val="290"/>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在一定程度上加大营销支出，增强自身品牌形象</a:t>
                      </a:r>
                      <a:endParaRPr sz="1200">
                        <a:latin typeface="Arial Unicode MS" panose="020B0604020202020204" charset="-122"/>
                        <a:cs typeface="Arial Unicode MS" panose="020B0604020202020204" charset="-122"/>
                      </a:endParaRPr>
                    </a:p>
                  </a:txBody>
                  <a:tcPr marL="0" marR="0" marT="190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49386">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行业竞争风险</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43205" marR="194310" indent="-171450" algn="just">
                        <a:lnSpc>
                          <a:spcPct val="120000"/>
                        </a:lnSpc>
                        <a:spcBef>
                          <a:spcPts val="185"/>
                        </a:spcBef>
                        <a:buSzPct val="104000"/>
                        <a:buFont typeface="Arial" panose="020B0604020202090204"/>
                        <a:buChar char="•"/>
                        <a:tabLst>
                          <a:tab pos="243840" algn="l"/>
                        </a:tabLst>
                      </a:pPr>
                      <a:r>
                        <a:rPr sz="1200" b="1" dirty="0">
                          <a:latin typeface="Microsoft YaHei"/>
                          <a:cs typeface="Microsoft YaHei"/>
                        </a:rPr>
                        <a:t>行业竞争加剧导致的风险。</a:t>
                      </a:r>
                      <a:r>
                        <a:rPr sz="1200" dirty="0">
                          <a:latin typeface="Arial Unicode MS" panose="020B0604020202020204" charset="-122"/>
                          <a:cs typeface="Arial Unicode MS" panose="020B0604020202020204" charset="-122"/>
                        </a:rPr>
                        <a:t>中国互联网红利趋近尾声， 各细分行业竞争趋于白热化，若其他互联网巨头进入美 团相关业务的领域，可能对美团的业绩造成冲击</a:t>
                      </a:r>
                      <a:endParaRPr sz="1200">
                        <a:latin typeface="Arial Unicode MS" panose="020B0604020202020204" charset="-122"/>
                        <a:cs typeface="Arial Unicode MS" panose="020B0604020202020204" charset="-122"/>
                      </a:endParaRPr>
                    </a:p>
                  </a:txBody>
                  <a:tcPr marL="0" marR="0" marT="2349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中</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825"/>
                        </a:spcBef>
                      </a:pPr>
                      <a:r>
                        <a:rPr sz="1200" dirty="0">
                          <a:latin typeface="Arial Unicode MS" panose="020B0604020202020204" charset="-122"/>
                          <a:cs typeface="Arial Unicode MS" panose="020B0604020202020204" charset="-122"/>
                        </a:rPr>
                        <a:t>中</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spcBef>
                          <a:spcPts val="15"/>
                        </a:spcBef>
                      </a:pPr>
                      <a:endParaRPr sz="1150">
                        <a:latin typeface="Times New Roman" panose="02020603050405020304"/>
                        <a:cs typeface="Times New Roman" panose="02020603050405020304"/>
                      </a:endParaRPr>
                    </a:p>
                    <a:p>
                      <a:pPr marL="225425" indent="-172085">
                        <a:lnSpc>
                          <a:spcPct val="100000"/>
                        </a:lnSpc>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加强与产业链商家的合作关系</a:t>
                      </a:r>
                      <a:endParaRPr sz="1200">
                        <a:latin typeface="Arial Unicode MS" panose="020B0604020202020204" charset="-122"/>
                        <a:cs typeface="Arial Unicode MS" panose="020B0604020202020204" charset="-122"/>
                      </a:endParaRPr>
                    </a:p>
                    <a:p>
                      <a:pPr marL="225425" indent="-172085">
                        <a:lnSpc>
                          <a:spcPct val="100000"/>
                        </a:lnSpc>
                        <a:spcBef>
                          <a:spcPts val="290"/>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持续提升产品和服务质量</a:t>
                      </a:r>
                      <a:endParaRPr sz="1200">
                        <a:latin typeface="Arial Unicode MS" panose="020B0604020202020204" charset="-122"/>
                        <a:cs typeface="Arial Unicode MS" panose="020B0604020202020204" charset="-122"/>
                      </a:endParaRPr>
                    </a:p>
                  </a:txBody>
                  <a:tcPr marL="0" marR="0" marT="1905"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r h="730368">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750"/>
                        </a:spcBef>
                      </a:pPr>
                      <a:r>
                        <a:rPr sz="1200" dirty="0">
                          <a:latin typeface="Arial Unicode MS" panose="020B0604020202020204" charset="-122"/>
                          <a:cs typeface="Arial Unicode MS" panose="020B0604020202020204" charset="-122"/>
                        </a:rPr>
                        <a:t>宏观风险</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marL="225425" marR="60325" indent="-171450" algn="just">
                        <a:lnSpc>
                          <a:spcPct val="120000"/>
                        </a:lnSpc>
                        <a:spcBef>
                          <a:spcPts val="110"/>
                        </a:spcBef>
                        <a:buSzPct val="104000"/>
                        <a:buFont typeface="Arial" panose="020B0604020202090204"/>
                        <a:buChar char="•"/>
                        <a:tabLst>
                          <a:tab pos="226060" algn="l"/>
                        </a:tabLst>
                      </a:pPr>
                      <a:r>
                        <a:rPr sz="1200" b="1" dirty="0">
                          <a:latin typeface="Microsoft YaHei"/>
                          <a:cs typeface="Microsoft YaHei"/>
                        </a:rPr>
                        <a:t>新冠疫情持续发展的风险。</a:t>
                      </a:r>
                      <a:r>
                        <a:rPr sz="1200" dirty="0">
                          <a:latin typeface="Arial Unicode MS" panose="020B0604020202020204" charset="-122"/>
                          <a:cs typeface="Arial Unicode MS" panose="020B0604020202020204" charset="-122"/>
                        </a:rPr>
                        <a:t>疫情在中国地区已得到明显控 制，但海外疫情仍持续蔓延，疫情对众多领域均造成一定 冲击</a:t>
                      </a:r>
                      <a:endParaRPr sz="1200">
                        <a:latin typeface="Arial Unicode MS" panose="020B0604020202020204" charset="-122"/>
                        <a:cs typeface="Arial Unicode MS" panose="020B0604020202020204" charset="-122"/>
                      </a:endParaRPr>
                    </a:p>
                  </a:txBody>
                  <a:tcPr marL="0" marR="0" marT="1397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750"/>
                        </a:spcBef>
                      </a:pPr>
                      <a:r>
                        <a:rPr sz="1200" dirty="0">
                          <a:latin typeface="Arial Unicode MS" panose="020B0604020202020204" charset="-122"/>
                          <a:cs typeface="Arial Unicode MS" panose="020B0604020202020204" charset="-122"/>
                        </a:rPr>
                        <a:t>低</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200">
                        <a:latin typeface="Times New Roman" panose="02020603050405020304"/>
                        <a:cs typeface="Times New Roman" panose="02020603050405020304"/>
                      </a:endParaRPr>
                    </a:p>
                    <a:p>
                      <a:pPr algn="ctr">
                        <a:lnSpc>
                          <a:spcPct val="100000"/>
                        </a:lnSpc>
                        <a:spcBef>
                          <a:spcPts val="750"/>
                        </a:spcBef>
                      </a:pPr>
                      <a:r>
                        <a:rPr sz="1200" dirty="0">
                          <a:latin typeface="Arial Unicode MS" panose="020B0604020202020204" charset="-122"/>
                          <a:cs typeface="Arial Unicode MS" panose="020B0604020202020204" charset="-122"/>
                        </a:rPr>
                        <a:t>低</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c>
                  <a:txBody>
                    <a:bodyPr/>
                    <a:lstStyle/>
                    <a:p>
                      <a:pPr>
                        <a:lnSpc>
                          <a:spcPct val="100000"/>
                        </a:lnSpc>
                      </a:pPr>
                      <a:endParaRPr sz="1100">
                        <a:latin typeface="Times New Roman" panose="02020603050405020304"/>
                        <a:cs typeface="Times New Roman" panose="02020603050405020304"/>
                      </a:endParaRPr>
                    </a:p>
                    <a:p>
                      <a:pPr marL="225425" indent="-172085">
                        <a:lnSpc>
                          <a:spcPct val="100000"/>
                        </a:lnSpc>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加强企业员工的健康管理</a:t>
                      </a:r>
                      <a:endParaRPr sz="1200">
                        <a:latin typeface="Arial Unicode MS" panose="020B0604020202020204" charset="-122"/>
                        <a:cs typeface="Arial Unicode MS" panose="020B0604020202020204" charset="-122"/>
                      </a:endParaRPr>
                    </a:p>
                    <a:p>
                      <a:pPr marL="225425" indent="-172085">
                        <a:lnSpc>
                          <a:spcPct val="100000"/>
                        </a:lnSpc>
                        <a:spcBef>
                          <a:spcPts val="285"/>
                        </a:spcBef>
                        <a:buSzPct val="104000"/>
                        <a:buFont typeface="Arial" panose="020B0604020202090204"/>
                        <a:buChar char="•"/>
                        <a:tabLst>
                          <a:tab pos="226060" algn="l"/>
                        </a:tabLst>
                      </a:pPr>
                      <a:r>
                        <a:rPr sz="1200" dirty="0">
                          <a:latin typeface="Arial Unicode MS" panose="020B0604020202020204" charset="-122"/>
                          <a:cs typeface="Arial Unicode MS" panose="020B0604020202020204" charset="-122"/>
                        </a:rPr>
                        <a:t>提前制定应对不同突发情况的计划</a:t>
                      </a:r>
                      <a:endParaRPr sz="1200">
                        <a:latin typeface="Arial Unicode MS" panose="020B0604020202020204" charset="-122"/>
                        <a:cs typeface="Arial Unicode MS" panose="020B0604020202020204" charset="-122"/>
                      </a:endParaRPr>
                    </a:p>
                  </a:txBody>
                  <a:tcPr marL="0" marR="0" marT="0" marB="0">
                    <a:lnL w="12700">
                      <a:solidFill>
                        <a:srgbClr val="D9D9D9"/>
                      </a:solidFill>
                      <a:prstDash val="solid"/>
                    </a:lnL>
                    <a:lnR w="12700">
                      <a:solidFill>
                        <a:srgbClr val="D9D9D9"/>
                      </a:solidFill>
                      <a:prstDash val="solid"/>
                    </a:lnR>
                    <a:lnT w="12700">
                      <a:solidFill>
                        <a:srgbClr val="D9D9D9"/>
                      </a:solidFill>
                      <a:prstDash val="solid"/>
                    </a:lnT>
                    <a:lnB w="12700">
                      <a:solidFill>
                        <a:srgbClr val="D9D9D9"/>
                      </a:solidFill>
                      <a:prstDash val="solid"/>
                    </a:lnB>
                  </a:tcPr>
                </a:tc>
              </a:tr>
            </a:tbl>
          </a:graphicData>
        </a:graphic>
      </p:graphicFrame>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8314525" y="2572714"/>
            <a:ext cx="2463800" cy="1415415"/>
          </a:xfrm>
          <a:prstGeom prst="rect">
            <a:avLst/>
          </a:prstGeom>
        </p:spPr>
        <p:txBody>
          <a:bodyPr vert="horz" wrap="square" lIns="0" tIns="95885" rIns="0" bIns="0" rtlCol="0">
            <a:spAutoFit/>
          </a:bodyPr>
          <a:lstStyle/>
          <a:p>
            <a:pPr marL="12700" marR="5080">
              <a:lnSpc>
                <a:spcPts val="5180"/>
              </a:lnSpc>
              <a:spcBef>
                <a:spcPts val="755"/>
              </a:spcBef>
            </a:pPr>
            <a:r>
              <a:rPr sz="4800" dirty="0">
                <a:solidFill>
                  <a:srgbClr val="970201"/>
                </a:solidFill>
              </a:rPr>
              <a:t>方法论与 法律声明</a:t>
            </a:r>
            <a:endParaRPr sz="4800"/>
          </a:p>
        </p:txBody>
      </p:sp>
      <p:sp>
        <p:nvSpPr>
          <p:cNvPr id="3" name="object 3"/>
          <p:cNvSpPr txBox="1"/>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b="1" spc="110" dirty="0">
                <a:solidFill>
                  <a:srgbClr val="970201"/>
                </a:solidFill>
                <a:latin typeface="Arial" panose="020B0604020202090204"/>
                <a:cs typeface="Arial" panose="020B0604020202090204"/>
              </a:rPr>
              <a:t>0</a:t>
            </a:r>
            <a:r>
              <a:rPr sz="13800" b="1" dirty="0">
                <a:solidFill>
                  <a:srgbClr val="970201"/>
                </a:solidFill>
                <a:latin typeface="Arial" panose="020B0604020202090204"/>
                <a:cs typeface="Arial" panose="020B0604020202090204"/>
              </a:rPr>
              <a:t>7</a:t>
            </a:r>
            <a:endParaRPr sz="13800">
              <a:latin typeface="Arial" panose="020B0604020202090204"/>
              <a:cs typeface="Arial" panose="020B0604020202090204"/>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8103" y="756626"/>
            <a:ext cx="11690350" cy="3851910"/>
          </a:xfrm>
          <a:prstGeom prst="rect">
            <a:avLst/>
          </a:prstGeom>
        </p:spPr>
        <p:txBody>
          <a:bodyPr vert="horz" wrap="square" lIns="0" tIns="12700" rIns="0" bIns="0" rtlCol="0">
            <a:spAutoFit/>
          </a:bodyPr>
          <a:lstStyle/>
          <a:p>
            <a:pPr marL="298450" marR="179705" indent="-285750">
              <a:lnSpc>
                <a:spcPct val="150000"/>
              </a:lnSpc>
              <a:spcBef>
                <a:spcPts val="1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头豹研究院布局中国市场，深入研究</a:t>
            </a:r>
            <a:r>
              <a:rPr sz="1400" spc="-50" dirty="0">
                <a:solidFill>
                  <a:srgbClr val="333333"/>
                </a:solidFill>
                <a:latin typeface="Arial Unicode MS" panose="020B0604020202020204" charset="-122"/>
                <a:cs typeface="Arial Unicode MS" panose="020B0604020202020204" charset="-122"/>
              </a:rPr>
              <a:t>1</a:t>
            </a:r>
            <a:r>
              <a:rPr sz="1400" spc="-45" dirty="0">
                <a:solidFill>
                  <a:srgbClr val="333333"/>
                </a:solidFill>
                <a:latin typeface="Arial Unicode MS" panose="020B0604020202020204" charset="-122"/>
                <a:cs typeface="Arial Unicode MS" panose="020B0604020202020204" charset="-122"/>
              </a:rPr>
              <a:t>0</a:t>
            </a:r>
            <a:r>
              <a:rPr sz="1400" dirty="0">
                <a:solidFill>
                  <a:srgbClr val="333333"/>
                </a:solidFill>
                <a:latin typeface="Arial Unicode MS" panose="020B0604020202020204" charset="-122"/>
                <a:cs typeface="Arial Unicode MS" panose="020B0604020202020204" charset="-122"/>
              </a:rPr>
              <a:t>大行业，</a:t>
            </a:r>
            <a:r>
              <a:rPr sz="1400" spc="-50" dirty="0">
                <a:solidFill>
                  <a:srgbClr val="333333"/>
                </a:solidFill>
                <a:latin typeface="Arial Unicode MS" panose="020B0604020202020204" charset="-122"/>
                <a:cs typeface="Arial Unicode MS" panose="020B0604020202020204" charset="-122"/>
              </a:rPr>
              <a:t>5</a:t>
            </a:r>
            <a:r>
              <a:rPr sz="1400" spc="-45" dirty="0">
                <a:solidFill>
                  <a:srgbClr val="333333"/>
                </a:solidFill>
                <a:latin typeface="Arial Unicode MS" panose="020B0604020202020204" charset="-122"/>
                <a:cs typeface="Arial Unicode MS" panose="020B0604020202020204" charset="-122"/>
              </a:rPr>
              <a:t>4</a:t>
            </a:r>
            <a:r>
              <a:rPr sz="1400" dirty="0">
                <a:solidFill>
                  <a:srgbClr val="333333"/>
                </a:solidFill>
                <a:latin typeface="Arial Unicode MS" panose="020B0604020202020204" charset="-122"/>
                <a:cs typeface="Arial Unicode MS" panose="020B0604020202020204" charset="-122"/>
              </a:rPr>
              <a:t>个垂直行业的市场变化，已经积累了近</a:t>
            </a:r>
            <a:r>
              <a:rPr sz="1400" spc="-50" dirty="0">
                <a:solidFill>
                  <a:srgbClr val="333333"/>
                </a:solidFill>
                <a:latin typeface="Arial Unicode MS" panose="020B0604020202020204" charset="-122"/>
                <a:cs typeface="Arial Unicode MS" panose="020B0604020202020204" charset="-122"/>
              </a:rPr>
              <a:t>5</a:t>
            </a:r>
            <a:r>
              <a:rPr sz="1400" spc="-45" dirty="0">
                <a:solidFill>
                  <a:srgbClr val="333333"/>
                </a:solidFill>
                <a:latin typeface="Arial Unicode MS" panose="020B0604020202020204" charset="-122"/>
                <a:cs typeface="Arial Unicode MS" panose="020B0604020202020204" charset="-122"/>
              </a:rPr>
              <a:t>0</a:t>
            </a:r>
            <a:r>
              <a:rPr sz="1400" dirty="0">
                <a:solidFill>
                  <a:srgbClr val="333333"/>
                </a:solidFill>
                <a:latin typeface="Arial Unicode MS" panose="020B0604020202020204" charset="-122"/>
                <a:cs typeface="Arial Unicode MS" panose="020B0604020202020204" charset="-122"/>
              </a:rPr>
              <a:t>万行业研究样本，完成近</a:t>
            </a:r>
            <a:r>
              <a:rPr sz="1400" spc="-55" dirty="0">
                <a:solidFill>
                  <a:srgbClr val="333333"/>
                </a:solidFill>
                <a:latin typeface="Arial Unicode MS" panose="020B0604020202020204" charset="-122"/>
                <a:cs typeface="Arial Unicode MS" panose="020B0604020202020204" charset="-122"/>
              </a:rPr>
              <a:t>10,00</a:t>
            </a:r>
            <a:r>
              <a:rPr sz="1400" spc="-50" dirty="0">
                <a:solidFill>
                  <a:srgbClr val="333333"/>
                </a:solidFill>
                <a:latin typeface="Arial Unicode MS" panose="020B0604020202020204" charset="-122"/>
                <a:cs typeface="Arial Unicode MS" panose="020B0604020202020204" charset="-122"/>
              </a:rPr>
              <a:t>0</a:t>
            </a:r>
            <a:r>
              <a:rPr sz="1400" dirty="0">
                <a:solidFill>
                  <a:srgbClr val="333333"/>
                </a:solidFill>
                <a:latin typeface="Arial Unicode MS" panose="020B0604020202020204" charset="-122"/>
                <a:cs typeface="Arial Unicode MS" panose="020B0604020202020204" charset="-122"/>
              </a:rPr>
              <a:t>多个独立的研究咨询 项目。</a:t>
            </a:r>
            <a:endParaRPr sz="1400">
              <a:latin typeface="Arial Unicode MS" panose="020B0604020202020204" charset="-122"/>
              <a:cs typeface="Arial Unicode MS" panose="020B0604020202020204" charset="-122"/>
            </a:endParaRPr>
          </a:p>
          <a:p>
            <a:pPr marL="298450" marR="5080" indent="-285750">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研究院依托中国活跃的经济环境，从美团、外卖、到店、酒店、旅游等领域着手，研究内容覆盖整个行业的发展周期，伴随着行业中企业的创立， 发展，扩张，到企业走向上市及上市后的成熟期，研究院的各行业研究员探索和评估行业中多变的产业模式，企业的商业模式和运营模式，以专 业的视野解读行业的沿革。</a:t>
            </a:r>
            <a:endParaRPr sz="1400">
              <a:latin typeface="Arial Unicode MS" panose="020B0604020202020204" charset="-122"/>
              <a:cs typeface="Arial Unicode MS" panose="020B0604020202020204" charset="-122"/>
            </a:endParaRPr>
          </a:p>
          <a:p>
            <a:pPr marL="298450" marR="182880" indent="-285750" algn="just">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研究院融合传统与新型的研究方法，采用自主研发的算法，结合行业交叉的大数据，以多元化的调研方法，挖掘定量数据背后的逻辑，分析定性 内容背后的观点，客观和真实地阐述行业的现状，前瞻性地预测行业未来的发展趋势，在研究院的每一份研究报告中，完整地呈现行业的过去， 现在和未来。</a:t>
            </a:r>
            <a:endParaRPr sz="1400">
              <a:latin typeface="Arial Unicode MS" panose="020B0604020202020204" charset="-122"/>
              <a:cs typeface="Arial Unicode MS" panose="020B0604020202020204" charset="-122"/>
            </a:endParaRPr>
          </a:p>
          <a:p>
            <a:pPr marL="298450" marR="182880" indent="-285750" algn="just">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研究院密切关注行业发展最新动向，报告内容及数据会随着行业发展、技术革新、竞争格局变化、政策法规颁布、市场调研深入，保持不断更新 与优化。</a:t>
            </a:r>
            <a:endParaRPr sz="1400">
              <a:latin typeface="Arial Unicode MS" panose="020B0604020202020204" charset="-122"/>
              <a:cs typeface="Arial Unicode MS" panose="020B0604020202020204" charset="-122"/>
            </a:endParaRPr>
          </a:p>
          <a:p>
            <a:pPr>
              <a:lnSpc>
                <a:spcPct val="100000"/>
              </a:lnSpc>
              <a:spcBef>
                <a:spcPts val="45"/>
              </a:spcBef>
              <a:buClr>
                <a:srgbClr val="970201"/>
              </a:buClr>
              <a:buFont typeface="Wingdings" panose="05000000000000000000"/>
              <a:buChar char=""/>
            </a:pPr>
            <a:endParaRPr sz="800">
              <a:latin typeface="Arial Unicode MS" panose="020B0604020202020204" charset="-122"/>
              <a:cs typeface="Arial Unicode MS" panose="020B0604020202020204" charset="-122"/>
            </a:endParaRPr>
          </a:p>
          <a:p>
            <a:pPr marL="298450" indent="-285750">
              <a:lnSpc>
                <a:spcPct val="100000"/>
              </a:lnSpc>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研究院秉承匠心研究，砥砺前行的宗旨，从战略的角度分析行业，从执行的层面阅读行业，为每一个行业的报告阅读者提供值得品鉴的研究报告。</a:t>
            </a:r>
            <a:endParaRPr sz="1400">
              <a:latin typeface="Arial Unicode MS" panose="020B0604020202020204" charset="-122"/>
              <a:cs typeface="Arial Unicode MS" panose="020B0604020202020204" charset="-122"/>
            </a:endParaRPr>
          </a:p>
        </p:txBody>
      </p:sp>
      <p:sp>
        <p:nvSpPr>
          <p:cNvPr id="4" name="object 4"/>
          <p:cNvSpPr txBox="1">
            <a:spLocks noGrp="1"/>
          </p:cNvSpPr>
          <p:nvPr>
            <p:ph type="sldNum" sz="quarter" idx="7"/>
          </p:nvPr>
        </p:nvSpPr>
        <p:spPr>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dirty="0"/>
            </a:fld>
            <a:endParaRPr dirty="0"/>
          </a:p>
        </p:txBody>
      </p:sp>
      <p:sp>
        <p:nvSpPr>
          <p:cNvPr id="5" name="object 5"/>
          <p:cNvSpPr txBox="1"/>
          <p:nvPr/>
        </p:nvSpPr>
        <p:spPr>
          <a:xfrm>
            <a:off x="6684526" y="6507385"/>
            <a:ext cx="1050925" cy="196215"/>
          </a:xfrm>
          <a:prstGeom prst="rect">
            <a:avLst/>
          </a:prstGeom>
        </p:spPr>
        <p:txBody>
          <a:bodyPr vert="horz" wrap="square" lIns="0" tIns="0" rIns="0" bIns="0" rtlCol="0">
            <a:spAutoFit/>
          </a:bodyPr>
          <a:lstStyle/>
          <a:p>
            <a:pPr marL="12700">
              <a:lnSpc>
                <a:spcPts val="1425"/>
              </a:lnSpc>
            </a:pPr>
            <a:r>
              <a:rPr sz="1200" spc="4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sp>
        <p:nvSpPr>
          <p:cNvPr id="6" name="object 6"/>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7" name="object 7"/>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3" name="object 3"/>
          <p:cNvSpPr txBox="1"/>
          <p:nvPr/>
        </p:nvSpPr>
        <p:spPr>
          <a:xfrm>
            <a:off x="313033" y="35759"/>
            <a:ext cx="109220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970201"/>
                </a:solidFill>
                <a:latin typeface="Microsoft YaHei"/>
                <a:cs typeface="Microsoft YaHei"/>
              </a:rPr>
              <a:t>方法论</a:t>
            </a:r>
            <a:endParaRPr sz="2800">
              <a:latin typeface="Microsoft YaHei"/>
              <a:cs typeface="Microsoft YaHei"/>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07204" y="745351"/>
            <a:ext cx="11512550" cy="4094479"/>
          </a:xfrm>
          <a:prstGeom prst="rect">
            <a:avLst/>
          </a:prstGeom>
        </p:spPr>
        <p:txBody>
          <a:bodyPr vert="horz" wrap="square" lIns="0" tIns="12700" rIns="0" bIns="0" rtlCol="0">
            <a:spAutoFit/>
          </a:bodyPr>
          <a:lstStyle/>
          <a:p>
            <a:pPr marL="298450" marR="5080" indent="-285750" algn="just">
              <a:lnSpc>
                <a:spcPct val="150000"/>
              </a:lnSpc>
              <a:spcBef>
                <a:spcPts val="1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本报告著作权归头豹所有，未经书面许可，任何机构或个人不得以任何形式翻版、复刻、发表或引用。若征得头豹同意进行引用、刊发的，需在 允许的范围内使用，并注明出处为</a:t>
            </a:r>
            <a:r>
              <a:rPr sz="1400" dirty="0">
                <a:solidFill>
                  <a:srgbClr val="333333"/>
                </a:solidFill>
                <a:latin typeface="Calibri"/>
                <a:cs typeface="Calibri"/>
              </a:rPr>
              <a:t>“</a:t>
            </a:r>
            <a:r>
              <a:rPr sz="1400" dirty="0">
                <a:solidFill>
                  <a:srgbClr val="333333"/>
                </a:solidFill>
                <a:latin typeface="Arial Unicode MS" panose="020B0604020202020204" charset="-122"/>
                <a:cs typeface="Arial Unicode MS" panose="020B0604020202020204" charset="-122"/>
              </a:rPr>
              <a:t>头豹研究院</a:t>
            </a:r>
            <a:r>
              <a:rPr sz="1400" dirty="0">
                <a:solidFill>
                  <a:srgbClr val="333333"/>
                </a:solidFill>
                <a:latin typeface="Calibri"/>
                <a:cs typeface="Calibri"/>
              </a:rPr>
              <a:t>”</a:t>
            </a:r>
            <a:r>
              <a:rPr sz="1400" dirty="0">
                <a:solidFill>
                  <a:srgbClr val="333333"/>
                </a:solidFill>
                <a:latin typeface="Arial Unicode MS" panose="020B0604020202020204" charset="-122"/>
                <a:cs typeface="Arial Unicode MS" panose="020B0604020202020204" charset="-122"/>
              </a:rPr>
              <a:t>，且不得对本报告进行任何有悖原意的引用、删节或修改。</a:t>
            </a:r>
            <a:endParaRPr sz="1400">
              <a:latin typeface="Arial Unicode MS" panose="020B0604020202020204" charset="-122"/>
              <a:cs typeface="Arial Unicode MS" panose="020B0604020202020204" charset="-122"/>
            </a:endParaRPr>
          </a:p>
          <a:p>
            <a:pPr marL="298450" marR="5080" indent="-285750" algn="just">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本报告分析师具有专业研究能力，保证报告数据均来自合法合规渠道，观点产出及数据分析基于分析师对行业的客观理解，本报告不受任何第三 方授意或影响。</a:t>
            </a:r>
            <a:endParaRPr sz="1400">
              <a:latin typeface="Arial Unicode MS" panose="020B0604020202020204" charset="-122"/>
              <a:cs typeface="Arial Unicode MS" panose="020B0604020202020204" charset="-122"/>
            </a:endParaRPr>
          </a:p>
          <a:p>
            <a:pPr marL="298450" marR="5080" indent="-285750" algn="just">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本报告所涉及的观点或信息仅供参考，不构成任何投资建议。本报告仅在相关法律许可的情况下发放，并仅为提供信息而发放，概不构成任何广 告。在法律许可的情况下，头豹可能会为报告中提及的企业提供或争取提供投融资或咨询等相关服务。本报告所指的公司或投资标的的价值、价 格及投资收入可升可跌。</a:t>
            </a:r>
            <a:endParaRPr sz="1400">
              <a:latin typeface="Arial Unicode MS" panose="020B0604020202020204" charset="-122"/>
              <a:cs typeface="Arial Unicode MS" panose="020B0604020202020204" charset="-122"/>
            </a:endParaRPr>
          </a:p>
          <a:p>
            <a:pPr marL="298450" marR="5080" indent="-285750" algn="just">
              <a:lnSpc>
                <a:spcPct val="150000"/>
              </a:lnSpc>
              <a:spcBef>
                <a:spcPts val="600"/>
              </a:spcBef>
              <a:buClr>
                <a:srgbClr val="970201"/>
              </a:buClr>
              <a:buSzPct val="104000"/>
              <a:buFont typeface="Wingdings" panose="05000000000000000000"/>
              <a:buChar char=""/>
              <a:tabLst>
                <a:tab pos="298450" algn="l"/>
              </a:tabLst>
            </a:pPr>
            <a:r>
              <a:rPr sz="1400" dirty="0">
                <a:solidFill>
                  <a:srgbClr val="333333"/>
                </a:solidFill>
                <a:latin typeface="Arial Unicode MS" panose="020B0604020202020204" charset="-122"/>
                <a:cs typeface="Arial Unicode MS" panose="020B0604020202020204" charset="-122"/>
              </a:rPr>
              <a:t>本报告的部分信息来源于公开资料，头豹对该等信息的准确性、完整性或可靠性不做任何保证。本文所载的资料、意见及推测仅反映头豹于发布 本报告当日的判断，过往报告中的描述不应作为日后的表现依据。在不同时期，头豹可发出与本文所载资料、意见及推测不一致的报告和文章。 头豹不保证本报告所含信息保持在最新状态。同时，头豹对本报告所含信息可在不发出通知的情形下做出修改，读者应当自行关注相应的更新或 修改。任何机构或个人应对其利用本报告的数据、分析、研究、部分或者全部内容所进行的一切活动负责并承担该等活动所导致的任何损失或伤 害。</a:t>
            </a:r>
            <a:endParaRPr sz="1400">
              <a:latin typeface="Arial Unicode MS" panose="020B0604020202020204" charset="-122"/>
              <a:cs typeface="Arial Unicode MS" panose="020B0604020202020204" charset="-122"/>
            </a:endParaRPr>
          </a:p>
        </p:txBody>
      </p:sp>
      <p:sp>
        <p:nvSpPr>
          <p:cNvPr id="4" name="object 4"/>
          <p:cNvSpPr txBox="1">
            <a:spLocks noGrp="1"/>
          </p:cNvSpPr>
          <p:nvPr>
            <p:ph type="sldNum" sz="quarter" idx="7"/>
          </p:nvPr>
        </p:nvSpPr>
        <p:spPr>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dirty="0"/>
            </a:fld>
            <a:endParaRPr dirty="0"/>
          </a:p>
        </p:txBody>
      </p:sp>
      <p:sp>
        <p:nvSpPr>
          <p:cNvPr id="5" name="object 5"/>
          <p:cNvSpPr txBox="1"/>
          <p:nvPr/>
        </p:nvSpPr>
        <p:spPr>
          <a:xfrm>
            <a:off x="6684526" y="6507385"/>
            <a:ext cx="1050925" cy="196215"/>
          </a:xfrm>
          <a:prstGeom prst="rect">
            <a:avLst/>
          </a:prstGeom>
        </p:spPr>
        <p:txBody>
          <a:bodyPr vert="horz" wrap="square" lIns="0" tIns="0" rIns="0" bIns="0" rtlCol="0">
            <a:spAutoFit/>
          </a:bodyPr>
          <a:lstStyle/>
          <a:p>
            <a:pPr marL="12700">
              <a:lnSpc>
                <a:spcPts val="1425"/>
              </a:lnSpc>
            </a:pPr>
            <a:r>
              <a:rPr sz="1200" spc="4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sp>
        <p:nvSpPr>
          <p:cNvPr id="6" name="object 6"/>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7" name="object 7"/>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3" name="object 3"/>
          <p:cNvSpPr txBox="1">
            <a:spLocks noGrp="1"/>
          </p:cNvSpPr>
          <p:nvPr>
            <p:ph type="title"/>
          </p:nvPr>
        </p:nvSpPr>
        <p:spPr>
          <a:xfrm>
            <a:off x="313033" y="35759"/>
            <a:ext cx="14478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970201"/>
                </a:solidFill>
              </a:rPr>
              <a:t>法律声明</a:t>
            </a:r>
            <a:endParaRPr sz="2800"/>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9059" y="6492975"/>
            <a:ext cx="97472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grpSp>
        <p:nvGrpSpPr>
          <p:cNvPr id="3" name="object 3"/>
          <p:cNvGrpSpPr/>
          <p:nvPr/>
        </p:nvGrpSpPr>
        <p:grpSpPr>
          <a:xfrm>
            <a:off x="430650" y="817129"/>
            <a:ext cx="11761470" cy="6041390"/>
            <a:chOff x="430650" y="817129"/>
            <a:chExt cx="11761470" cy="6041390"/>
          </a:xfrm>
        </p:grpSpPr>
        <p:pic>
          <p:nvPicPr>
            <p:cNvPr id="4" name="object 4"/>
            <p:cNvPicPr/>
            <p:nvPr/>
          </p:nvPicPr>
          <p:blipFill>
            <a:blip r:embed="rId1" cstate="print"/>
            <a:stretch>
              <a:fillRect/>
            </a:stretch>
          </p:blipFill>
          <p:spPr>
            <a:xfrm>
              <a:off x="6605835" y="1777335"/>
              <a:ext cx="5586164" cy="5080664"/>
            </a:xfrm>
            <a:prstGeom prst="rect">
              <a:avLst/>
            </a:prstGeom>
          </p:spPr>
        </p:pic>
        <p:pic>
          <p:nvPicPr>
            <p:cNvPr id="5" name="object 5"/>
            <p:cNvPicPr/>
            <p:nvPr/>
          </p:nvPicPr>
          <p:blipFill>
            <a:blip r:embed="rId2" cstate="print"/>
            <a:stretch>
              <a:fillRect/>
            </a:stretch>
          </p:blipFill>
          <p:spPr>
            <a:xfrm>
              <a:off x="7676002" y="2832148"/>
              <a:ext cx="4515997" cy="4025851"/>
            </a:xfrm>
            <a:prstGeom prst="rect">
              <a:avLst/>
            </a:prstGeom>
          </p:spPr>
        </p:pic>
        <p:pic>
          <p:nvPicPr>
            <p:cNvPr id="6" name="object 6"/>
            <p:cNvPicPr/>
            <p:nvPr/>
          </p:nvPicPr>
          <p:blipFill>
            <a:blip r:embed="rId3" cstate="print"/>
            <a:stretch>
              <a:fillRect/>
            </a:stretch>
          </p:blipFill>
          <p:spPr>
            <a:xfrm>
              <a:off x="430650" y="817129"/>
              <a:ext cx="7346509" cy="5376061"/>
            </a:xfrm>
            <a:prstGeom prst="rect">
              <a:avLst/>
            </a:prstGeom>
          </p:spPr>
        </p:pic>
      </p:grpSp>
      <p:sp>
        <p:nvSpPr>
          <p:cNvPr id="7" name="object 7"/>
          <p:cNvSpPr txBox="1">
            <a:spLocks noGrp="1"/>
          </p:cNvSpPr>
          <p:nvPr>
            <p:ph type="title"/>
          </p:nvPr>
        </p:nvSpPr>
        <p:spPr>
          <a:xfrm>
            <a:off x="486857" y="296779"/>
            <a:ext cx="5363210" cy="391160"/>
          </a:xfrm>
          <a:prstGeom prst="rect">
            <a:avLst/>
          </a:prstGeom>
        </p:spPr>
        <p:txBody>
          <a:bodyPr vert="horz" wrap="square" lIns="0" tIns="12700" rIns="0" bIns="0" rtlCol="0">
            <a:spAutoFit/>
          </a:bodyPr>
          <a:lstStyle/>
          <a:p>
            <a:pPr marL="12700">
              <a:lnSpc>
                <a:spcPct val="100000"/>
              </a:lnSpc>
              <a:spcBef>
                <a:spcPts val="100"/>
              </a:spcBef>
            </a:pPr>
            <a:r>
              <a:rPr dirty="0">
                <a:solidFill>
                  <a:srgbClr val="970201"/>
                </a:solidFill>
              </a:rPr>
              <a:t>头豹</a:t>
            </a:r>
            <a:r>
              <a:rPr spc="-90" dirty="0">
                <a:solidFill>
                  <a:srgbClr val="970201"/>
                </a:solidFill>
              </a:rPr>
              <a:t> </a:t>
            </a:r>
            <a:r>
              <a:rPr spc="-135" dirty="0">
                <a:solidFill>
                  <a:srgbClr val="970201"/>
                </a:solidFill>
              </a:rPr>
              <a:t>Project</a:t>
            </a:r>
            <a:r>
              <a:rPr spc="-85" dirty="0">
                <a:solidFill>
                  <a:srgbClr val="970201"/>
                </a:solidFill>
              </a:rPr>
              <a:t> </a:t>
            </a:r>
            <a:r>
              <a:rPr spc="-145" dirty="0">
                <a:solidFill>
                  <a:srgbClr val="970201"/>
                </a:solidFill>
              </a:rPr>
              <a:t>Navigator</a:t>
            </a:r>
            <a:r>
              <a:rPr spc="-60" dirty="0">
                <a:solidFill>
                  <a:srgbClr val="970201"/>
                </a:solidFill>
              </a:rPr>
              <a:t> </a:t>
            </a:r>
            <a:r>
              <a:rPr dirty="0">
                <a:solidFill>
                  <a:srgbClr val="970201"/>
                </a:solidFill>
              </a:rPr>
              <a:t>领航者计划介绍</a:t>
            </a:r>
            <a:endParaRPr dirty="0">
              <a:solidFill>
                <a:srgbClr val="970201"/>
              </a:solidFill>
            </a:endParaRPr>
          </a:p>
        </p:txBody>
      </p:sp>
      <p:sp>
        <p:nvSpPr>
          <p:cNvPr id="8" name="object 8"/>
          <p:cNvSpPr txBox="1"/>
          <p:nvPr/>
        </p:nvSpPr>
        <p:spPr>
          <a:xfrm>
            <a:off x="10570793" y="6562521"/>
            <a:ext cx="98044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BFBFBF"/>
                </a:solidFill>
                <a:latin typeface="Arial Unicode MS" panose="020B0604020202020204" charset="-122"/>
                <a:cs typeface="Arial Unicode MS" panose="020B0604020202020204" charset="-122"/>
                <a:hlinkClick r:id="rId4"/>
              </a:rPr>
              <a:t>www.leadleo.com</a:t>
            </a:r>
            <a:endParaRPr sz="1000">
              <a:latin typeface="Arial Unicode MS" panose="020B0604020202020204" charset="-122"/>
              <a:cs typeface="Arial Unicode MS" panose="020B0604020202020204" charset="-122"/>
            </a:endParaRPr>
          </a:p>
        </p:txBody>
      </p:sp>
      <p:sp>
        <p:nvSpPr>
          <p:cNvPr id="9" name="object 9"/>
          <p:cNvSpPr txBox="1"/>
          <p:nvPr/>
        </p:nvSpPr>
        <p:spPr>
          <a:xfrm>
            <a:off x="627409" y="6339766"/>
            <a:ext cx="3568700" cy="400685"/>
          </a:xfrm>
          <a:prstGeom prst="rect">
            <a:avLst/>
          </a:prstGeom>
        </p:spPr>
        <p:txBody>
          <a:bodyPr vert="horz" wrap="square" lIns="0" tIns="53340" rIns="0" bIns="0" rtlCol="0">
            <a:spAutoFit/>
          </a:bodyPr>
          <a:lstStyle/>
          <a:p>
            <a:pPr marL="12700">
              <a:lnSpc>
                <a:spcPct val="100000"/>
              </a:lnSpc>
              <a:spcBef>
                <a:spcPts val="420"/>
              </a:spcBef>
            </a:pPr>
            <a:r>
              <a:rPr sz="900" dirty="0">
                <a:solidFill>
                  <a:srgbClr val="808080"/>
                </a:solidFill>
                <a:latin typeface="Arial Unicode MS" panose="020B0604020202020204" charset="-122"/>
                <a:cs typeface="Arial Unicode MS" panose="020B0604020202020204" charset="-122"/>
              </a:rPr>
              <a:t>备注：活动解释权均归头豹所有，活动细则将根据实际情况作出调整。</a:t>
            </a:r>
            <a:endParaRPr sz="900">
              <a:latin typeface="Arial Unicode MS" panose="020B0604020202020204" charset="-122"/>
              <a:cs typeface="Arial Unicode MS" panose="020B0604020202020204" charset="-122"/>
            </a:endParaRPr>
          </a:p>
          <a:p>
            <a:pPr marL="12700">
              <a:lnSpc>
                <a:spcPct val="100000"/>
              </a:lnSpc>
              <a:spcBef>
                <a:spcPts val="35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10" name="object 10"/>
          <p:cNvSpPr txBox="1"/>
          <p:nvPr/>
        </p:nvSpPr>
        <p:spPr>
          <a:xfrm>
            <a:off x="922425" y="1480166"/>
            <a:ext cx="1625600" cy="1488440"/>
          </a:xfrm>
          <a:prstGeom prst="rect">
            <a:avLst/>
          </a:prstGeom>
        </p:spPr>
        <p:txBody>
          <a:bodyPr vert="horz" wrap="square" lIns="0" tIns="12700" rIns="0" bIns="0" rtlCol="0">
            <a:spAutoFit/>
          </a:bodyPr>
          <a:lstStyle/>
          <a:p>
            <a:pPr marL="12700" marR="5080" algn="just">
              <a:lnSpc>
                <a:spcPct val="100000"/>
              </a:lnSpc>
              <a:spcBef>
                <a:spcPts val="100"/>
              </a:spcBef>
            </a:pPr>
            <a:r>
              <a:rPr sz="1400" b="1" dirty="0">
                <a:solidFill>
                  <a:srgbClr val="333E50"/>
                </a:solidFill>
                <a:latin typeface="Microsoft YaHei"/>
                <a:cs typeface="Microsoft YaHei"/>
              </a:rPr>
              <a:t>每个季度，头豹将于 网站、公众号、各自 媒体公开发布</a:t>
            </a:r>
            <a:r>
              <a:rPr sz="1400" b="1" dirty="0">
                <a:solidFill>
                  <a:srgbClr val="970201"/>
                </a:solidFill>
                <a:latin typeface="Microsoft YaHei"/>
                <a:cs typeface="Microsoft YaHei"/>
              </a:rPr>
              <a:t>季度招 募令</a:t>
            </a:r>
            <a:r>
              <a:rPr sz="1400" b="1" dirty="0">
                <a:solidFill>
                  <a:srgbClr val="333E50"/>
                </a:solidFill>
                <a:latin typeface="Microsoft YaHei"/>
                <a:cs typeface="Microsoft YaHei"/>
              </a:rPr>
              <a:t>，每季公开</a:t>
            </a:r>
            <a:endParaRPr sz="1400">
              <a:latin typeface="Microsoft YaHei"/>
              <a:cs typeface="Microsoft YaHei"/>
            </a:endParaRPr>
          </a:p>
          <a:p>
            <a:pPr marL="28575" algn="ctr">
              <a:lnSpc>
                <a:spcPct val="100000"/>
              </a:lnSpc>
              <a:spcBef>
                <a:spcPts val="585"/>
              </a:spcBef>
            </a:pPr>
            <a:r>
              <a:rPr sz="1600" b="1" spc="-105" dirty="0">
                <a:solidFill>
                  <a:srgbClr val="970201"/>
                </a:solidFill>
                <a:latin typeface="Microsoft YaHei"/>
                <a:cs typeface="Microsoft YaHei"/>
              </a:rPr>
              <a:t>12</a:t>
            </a:r>
            <a:r>
              <a:rPr sz="1600" b="1" spc="-100" dirty="0">
                <a:solidFill>
                  <a:srgbClr val="970201"/>
                </a:solidFill>
                <a:latin typeface="Microsoft YaHei"/>
                <a:cs typeface="Microsoft YaHei"/>
              </a:rPr>
              <a:t>5</a:t>
            </a:r>
            <a:r>
              <a:rPr sz="1400" b="1" dirty="0">
                <a:solidFill>
                  <a:srgbClr val="970201"/>
                </a:solidFill>
                <a:latin typeface="Microsoft YaHei"/>
                <a:cs typeface="Microsoft YaHei"/>
              </a:rPr>
              <a:t>个</a:t>
            </a:r>
            <a:endParaRPr sz="1400">
              <a:latin typeface="Microsoft YaHei"/>
              <a:cs typeface="Microsoft YaHei"/>
            </a:endParaRPr>
          </a:p>
          <a:p>
            <a:pPr marR="1270" algn="ctr">
              <a:lnSpc>
                <a:spcPct val="100000"/>
              </a:lnSpc>
              <a:spcBef>
                <a:spcPts val="615"/>
              </a:spcBef>
            </a:pPr>
            <a:r>
              <a:rPr sz="1400" b="1" dirty="0">
                <a:solidFill>
                  <a:srgbClr val="333E50"/>
                </a:solidFill>
                <a:latin typeface="Microsoft YaHei"/>
                <a:cs typeface="Microsoft YaHei"/>
              </a:rPr>
              <a:t>招募名额</a:t>
            </a:r>
            <a:endParaRPr sz="1400">
              <a:latin typeface="Microsoft YaHei"/>
              <a:cs typeface="Microsoft YaHei"/>
            </a:endParaRPr>
          </a:p>
        </p:txBody>
      </p:sp>
      <p:grpSp>
        <p:nvGrpSpPr>
          <p:cNvPr id="11" name="object 11"/>
          <p:cNvGrpSpPr/>
          <p:nvPr/>
        </p:nvGrpSpPr>
        <p:grpSpPr>
          <a:xfrm>
            <a:off x="2132312" y="1917803"/>
            <a:ext cx="3161030" cy="3161030"/>
            <a:chOff x="2132312" y="1917803"/>
            <a:chExt cx="3161030" cy="3161030"/>
          </a:xfrm>
        </p:grpSpPr>
        <p:pic>
          <p:nvPicPr>
            <p:cNvPr id="12" name="object 12"/>
            <p:cNvPicPr/>
            <p:nvPr/>
          </p:nvPicPr>
          <p:blipFill>
            <a:blip r:embed="rId5" cstate="print"/>
            <a:stretch>
              <a:fillRect/>
            </a:stretch>
          </p:blipFill>
          <p:spPr>
            <a:xfrm>
              <a:off x="2164062" y="1949553"/>
              <a:ext cx="3097069" cy="3097068"/>
            </a:xfrm>
            <a:prstGeom prst="rect">
              <a:avLst/>
            </a:prstGeom>
          </p:spPr>
        </p:pic>
        <p:sp>
          <p:nvSpPr>
            <p:cNvPr id="13" name="object 13"/>
            <p:cNvSpPr/>
            <p:nvPr/>
          </p:nvSpPr>
          <p:spPr>
            <a:xfrm>
              <a:off x="2164062" y="1949553"/>
              <a:ext cx="3097530" cy="3097530"/>
            </a:xfrm>
            <a:custGeom>
              <a:avLst/>
              <a:gdLst/>
              <a:ahLst/>
              <a:cxnLst/>
              <a:rect l="l" t="t" r="r" b="b"/>
              <a:pathLst>
                <a:path w="3097529" h="3097529">
                  <a:moveTo>
                    <a:pt x="3" y="1548535"/>
                  </a:moveTo>
                  <a:lnTo>
                    <a:pt x="740" y="1500302"/>
                  </a:lnTo>
                  <a:lnTo>
                    <a:pt x="2936" y="1452437"/>
                  </a:lnTo>
                  <a:lnTo>
                    <a:pt x="6571" y="1404960"/>
                  </a:lnTo>
                  <a:lnTo>
                    <a:pt x="11622" y="1357893"/>
                  </a:lnTo>
                  <a:lnTo>
                    <a:pt x="18068" y="1311258"/>
                  </a:lnTo>
                  <a:lnTo>
                    <a:pt x="25888" y="1265076"/>
                  </a:lnTo>
                  <a:lnTo>
                    <a:pt x="35060" y="1219368"/>
                  </a:lnTo>
                  <a:lnTo>
                    <a:pt x="45564" y="1174156"/>
                  </a:lnTo>
                  <a:lnTo>
                    <a:pt x="57377" y="1129461"/>
                  </a:lnTo>
                  <a:lnTo>
                    <a:pt x="70478" y="1085305"/>
                  </a:lnTo>
                  <a:lnTo>
                    <a:pt x="84846" y="1041709"/>
                  </a:lnTo>
                  <a:lnTo>
                    <a:pt x="100459" y="998694"/>
                  </a:lnTo>
                  <a:lnTo>
                    <a:pt x="117296" y="956282"/>
                  </a:lnTo>
                  <a:lnTo>
                    <a:pt x="135336" y="914494"/>
                  </a:lnTo>
                  <a:lnTo>
                    <a:pt x="154556" y="873352"/>
                  </a:lnTo>
                  <a:lnTo>
                    <a:pt x="174937" y="832877"/>
                  </a:lnTo>
                  <a:lnTo>
                    <a:pt x="196455" y="793091"/>
                  </a:lnTo>
                  <a:lnTo>
                    <a:pt x="219091" y="754015"/>
                  </a:lnTo>
                  <a:lnTo>
                    <a:pt x="242821" y="715670"/>
                  </a:lnTo>
                  <a:lnTo>
                    <a:pt x="267626" y="678078"/>
                  </a:lnTo>
                  <a:lnTo>
                    <a:pt x="293484" y="641260"/>
                  </a:lnTo>
                  <a:lnTo>
                    <a:pt x="320372" y="605237"/>
                  </a:lnTo>
                  <a:lnTo>
                    <a:pt x="348271" y="570032"/>
                  </a:lnTo>
                  <a:lnTo>
                    <a:pt x="377157" y="535665"/>
                  </a:lnTo>
                  <a:lnTo>
                    <a:pt x="407011" y="502157"/>
                  </a:lnTo>
                  <a:lnTo>
                    <a:pt x="437810" y="469532"/>
                  </a:lnTo>
                  <a:lnTo>
                    <a:pt x="469533" y="437808"/>
                  </a:lnTo>
                  <a:lnTo>
                    <a:pt x="502159" y="407009"/>
                  </a:lnTo>
                  <a:lnTo>
                    <a:pt x="535666" y="377156"/>
                  </a:lnTo>
                  <a:lnTo>
                    <a:pt x="570033" y="348269"/>
                  </a:lnTo>
                  <a:lnTo>
                    <a:pt x="605238" y="320370"/>
                  </a:lnTo>
                  <a:lnTo>
                    <a:pt x="641261" y="293482"/>
                  </a:lnTo>
                  <a:lnTo>
                    <a:pt x="678079" y="267624"/>
                  </a:lnTo>
                  <a:lnTo>
                    <a:pt x="715671" y="242819"/>
                  </a:lnTo>
                  <a:lnTo>
                    <a:pt x="754016" y="219089"/>
                  </a:lnTo>
                  <a:lnTo>
                    <a:pt x="793092" y="196453"/>
                  </a:lnTo>
                  <a:lnTo>
                    <a:pt x="832878" y="174934"/>
                  </a:lnTo>
                  <a:lnTo>
                    <a:pt x="873353" y="154554"/>
                  </a:lnTo>
                  <a:lnTo>
                    <a:pt x="914495" y="135333"/>
                  </a:lnTo>
                  <a:lnTo>
                    <a:pt x="956283" y="117294"/>
                  </a:lnTo>
                  <a:lnTo>
                    <a:pt x="998695" y="100457"/>
                  </a:lnTo>
                  <a:lnTo>
                    <a:pt x="1041709" y="84843"/>
                  </a:lnTo>
                  <a:lnTo>
                    <a:pt x="1085306" y="70475"/>
                  </a:lnTo>
                  <a:lnTo>
                    <a:pt x="1129462" y="57374"/>
                  </a:lnTo>
                  <a:lnTo>
                    <a:pt x="1174157" y="45561"/>
                  </a:lnTo>
                  <a:lnTo>
                    <a:pt x="1219369" y="35058"/>
                  </a:lnTo>
                  <a:lnTo>
                    <a:pt x="1265076" y="25885"/>
                  </a:lnTo>
                  <a:lnTo>
                    <a:pt x="1311259" y="18065"/>
                  </a:lnTo>
                  <a:lnTo>
                    <a:pt x="1357894" y="11619"/>
                  </a:lnTo>
                  <a:lnTo>
                    <a:pt x="1404960" y="6567"/>
                  </a:lnTo>
                  <a:lnTo>
                    <a:pt x="1452437" y="2933"/>
                  </a:lnTo>
                  <a:lnTo>
                    <a:pt x="1500303" y="737"/>
                  </a:lnTo>
                  <a:lnTo>
                    <a:pt x="1548536" y="0"/>
                  </a:lnTo>
                  <a:lnTo>
                    <a:pt x="1596765" y="736"/>
                  </a:lnTo>
                  <a:lnTo>
                    <a:pt x="1644631" y="2933"/>
                  </a:lnTo>
                  <a:lnTo>
                    <a:pt x="1692108" y="6567"/>
                  </a:lnTo>
                  <a:lnTo>
                    <a:pt x="1739174" y="11618"/>
                  </a:lnTo>
                  <a:lnTo>
                    <a:pt x="1785810" y="18064"/>
                  </a:lnTo>
                  <a:lnTo>
                    <a:pt x="1831992" y="25884"/>
                  </a:lnTo>
                  <a:lnTo>
                    <a:pt x="1877700" y="35056"/>
                  </a:lnTo>
                  <a:lnTo>
                    <a:pt x="1922912" y="45560"/>
                  </a:lnTo>
                  <a:lnTo>
                    <a:pt x="1967607" y="57373"/>
                  </a:lnTo>
                  <a:lnTo>
                    <a:pt x="2011763" y="70474"/>
                  </a:lnTo>
                  <a:lnTo>
                    <a:pt x="2055359" y="84842"/>
                  </a:lnTo>
                  <a:lnTo>
                    <a:pt x="2098374" y="100455"/>
                  </a:lnTo>
                  <a:lnTo>
                    <a:pt x="2140786" y="117292"/>
                  </a:lnTo>
                  <a:lnTo>
                    <a:pt x="2182573" y="135332"/>
                  </a:lnTo>
                  <a:lnTo>
                    <a:pt x="2223715" y="154552"/>
                  </a:lnTo>
                  <a:lnTo>
                    <a:pt x="2264190" y="174932"/>
                  </a:lnTo>
                  <a:lnTo>
                    <a:pt x="2303977" y="196451"/>
                  </a:lnTo>
                  <a:lnTo>
                    <a:pt x="2343053" y="219086"/>
                  </a:lnTo>
                  <a:lnTo>
                    <a:pt x="2381398" y="242817"/>
                  </a:lnTo>
                  <a:lnTo>
                    <a:pt x="2418990" y="267622"/>
                  </a:lnTo>
                  <a:lnTo>
                    <a:pt x="2455808" y="293479"/>
                  </a:lnTo>
                  <a:lnTo>
                    <a:pt x="2491831" y="320368"/>
                  </a:lnTo>
                  <a:lnTo>
                    <a:pt x="2527036" y="348266"/>
                  </a:lnTo>
                  <a:lnTo>
                    <a:pt x="2561403" y="377153"/>
                  </a:lnTo>
                  <a:lnTo>
                    <a:pt x="2594911" y="407007"/>
                  </a:lnTo>
                  <a:lnTo>
                    <a:pt x="2627537" y="437806"/>
                  </a:lnTo>
                  <a:lnTo>
                    <a:pt x="2659260" y="469529"/>
                  </a:lnTo>
                  <a:lnTo>
                    <a:pt x="2690059" y="502155"/>
                  </a:lnTo>
                  <a:lnTo>
                    <a:pt x="2719913" y="535662"/>
                  </a:lnTo>
                  <a:lnTo>
                    <a:pt x="2748799" y="570029"/>
                  </a:lnTo>
                  <a:lnTo>
                    <a:pt x="2776698" y="605234"/>
                  </a:lnTo>
                  <a:lnTo>
                    <a:pt x="2803586" y="641257"/>
                  </a:lnTo>
                  <a:lnTo>
                    <a:pt x="2829444" y="678075"/>
                  </a:lnTo>
                  <a:lnTo>
                    <a:pt x="2854249" y="715667"/>
                  </a:lnTo>
                  <a:lnTo>
                    <a:pt x="2877980" y="754012"/>
                  </a:lnTo>
                  <a:lnTo>
                    <a:pt x="2900615" y="793088"/>
                  </a:lnTo>
                  <a:lnTo>
                    <a:pt x="2922134" y="832875"/>
                  </a:lnTo>
                  <a:lnTo>
                    <a:pt x="2942514" y="873349"/>
                  </a:lnTo>
                  <a:lnTo>
                    <a:pt x="2961735" y="914491"/>
                  </a:lnTo>
                  <a:lnTo>
                    <a:pt x="2979775" y="956279"/>
                  </a:lnTo>
                  <a:lnTo>
                    <a:pt x="2996612" y="998691"/>
                  </a:lnTo>
                  <a:lnTo>
                    <a:pt x="3012225" y="1041706"/>
                  </a:lnTo>
                  <a:lnTo>
                    <a:pt x="3026593" y="1085302"/>
                  </a:lnTo>
                  <a:lnTo>
                    <a:pt x="3039695" y="1129458"/>
                  </a:lnTo>
                  <a:lnTo>
                    <a:pt x="3051508" y="1174153"/>
                  </a:lnTo>
                  <a:lnTo>
                    <a:pt x="3062011" y="1219365"/>
                  </a:lnTo>
                  <a:lnTo>
                    <a:pt x="3071184" y="1265073"/>
                  </a:lnTo>
                  <a:lnTo>
                    <a:pt x="3079004" y="1311255"/>
                  </a:lnTo>
                  <a:lnTo>
                    <a:pt x="3085450" y="1357891"/>
                  </a:lnTo>
                  <a:lnTo>
                    <a:pt x="3090501" y="1404958"/>
                  </a:lnTo>
                  <a:lnTo>
                    <a:pt x="3094136" y="1452434"/>
                  </a:lnTo>
                  <a:lnTo>
                    <a:pt x="3096332" y="1500300"/>
                  </a:lnTo>
                  <a:lnTo>
                    <a:pt x="3097069" y="1548533"/>
                  </a:lnTo>
                  <a:lnTo>
                    <a:pt x="3096332" y="1596766"/>
                  </a:lnTo>
                  <a:lnTo>
                    <a:pt x="3094135" y="1644632"/>
                  </a:lnTo>
                  <a:lnTo>
                    <a:pt x="3090501" y="1692109"/>
                  </a:lnTo>
                  <a:lnTo>
                    <a:pt x="3085450" y="1739175"/>
                  </a:lnTo>
                  <a:lnTo>
                    <a:pt x="3079004" y="1785811"/>
                  </a:lnTo>
                  <a:lnTo>
                    <a:pt x="3071184" y="1831993"/>
                  </a:lnTo>
                  <a:lnTo>
                    <a:pt x="3062011" y="1877701"/>
                  </a:lnTo>
                  <a:lnTo>
                    <a:pt x="3051508" y="1922913"/>
                  </a:lnTo>
                  <a:lnTo>
                    <a:pt x="3039695" y="1967608"/>
                  </a:lnTo>
                  <a:lnTo>
                    <a:pt x="3026593" y="2011764"/>
                  </a:lnTo>
                  <a:lnTo>
                    <a:pt x="3012225" y="2055360"/>
                  </a:lnTo>
                  <a:lnTo>
                    <a:pt x="2996612" y="2098375"/>
                  </a:lnTo>
                  <a:lnTo>
                    <a:pt x="2979775" y="2140787"/>
                  </a:lnTo>
                  <a:lnTo>
                    <a:pt x="2961735" y="2182574"/>
                  </a:lnTo>
                  <a:lnTo>
                    <a:pt x="2942515" y="2223716"/>
                  </a:lnTo>
                  <a:lnTo>
                    <a:pt x="2922134" y="2264191"/>
                  </a:lnTo>
                  <a:lnTo>
                    <a:pt x="2900616" y="2303977"/>
                  </a:lnTo>
                  <a:lnTo>
                    <a:pt x="2877980" y="2343054"/>
                  </a:lnTo>
                  <a:lnTo>
                    <a:pt x="2854249" y="2381399"/>
                  </a:lnTo>
                  <a:lnTo>
                    <a:pt x="2829445" y="2418991"/>
                  </a:lnTo>
                  <a:lnTo>
                    <a:pt x="2803587" y="2455809"/>
                  </a:lnTo>
                  <a:lnTo>
                    <a:pt x="2776699" y="2491831"/>
                  </a:lnTo>
                  <a:lnTo>
                    <a:pt x="2748800" y="2527037"/>
                  </a:lnTo>
                  <a:lnTo>
                    <a:pt x="2719914" y="2561404"/>
                  </a:lnTo>
                  <a:lnTo>
                    <a:pt x="2690060" y="2594911"/>
                  </a:lnTo>
                  <a:lnTo>
                    <a:pt x="2659261" y="2627537"/>
                  </a:lnTo>
                  <a:lnTo>
                    <a:pt x="2627538" y="2659260"/>
                  </a:lnTo>
                  <a:lnTo>
                    <a:pt x="2594912" y="2690059"/>
                  </a:lnTo>
                  <a:lnTo>
                    <a:pt x="2561405" y="2719913"/>
                  </a:lnTo>
                  <a:lnTo>
                    <a:pt x="2527038" y="2748799"/>
                  </a:lnTo>
                  <a:lnTo>
                    <a:pt x="2491832" y="2776698"/>
                  </a:lnTo>
                  <a:lnTo>
                    <a:pt x="2455810" y="2803586"/>
                  </a:lnTo>
                  <a:lnTo>
                    <a:pt x="2418992" y="2829444"/>
                  </a:lnTo>
                  <a:lnTo>
                    <a:pt x="2381399" y="2854249"/>
                  </a:lnTo>
                  <a:lnTo>
                    <a:pt x="2343054" y="2877980"/>
                  </a:lnTo>
                  <a:lnTo>
                    <a:pt x="2303978" y="2900615"/>
                  </a:lnTo>
                  <a:lnTo>
                    <a:pt x="2264192" y="2922134"/>
                  </a:lnTo>
                  <a:lnTo>
                    <a:pt x="2223717" y="2942514"/>
                  </a:lnTo>
                  <a:lnTo>
                    <a:pt x="2182575" y="2961735"/>
                  </a:lnTo>
                  <a:lnTo>
                    <a:pt x="2140787" y="2979774"/>
                  </a:lnTo>
                  <a:lnTo>
                    <a:pt x="2098376" y="2996611"/>
                  </a:lnTo>
                  <a:lnTo>
                    <a:pt x="2055361" y="3012225"/>
                  </a:lnTo>
                  <a:lnTo>
                    <a:pt x="2011765" y="3026593"/>
                  </a:lnTo>
                  <a:lnTo>
                    <a:pt x="1967608" y="3039694"/>
                  </a:lnTo>
                  <a:lnTo>
                    <a:pt x="1922914" y="3051507"/>
                  </a:lnTo>
                  <a:lnTo>
                    <a:pt x="1877701" y="3062010"/>
                  </a:lnTo>
                  <a:lnTo>
                    <a:pt x="1831994" y="3071183"/>
                  </a:lnTo>
                  <a:lnTo>
                    <a:pt x="1785811" y="3079003"/>
                  </a:lnTo>
                  <a:lnTo>
                    <a:pt x="1739176" y="3085449"/>
                  </a:lnTo>
                  <a:lnTo>
                    <a:pt x="1692110" y="3090500"/>
                  </a:lnTo>
                  <a:lnTo>
                    <a:pt x="1644633" y="3094135"/>
                  </a:lnTo>
                  <a:lnTo>
                    <a:pt x="1596767" y="3096331"/>
                  </a:lnTo>
                  <a:lnTo>
                    <a:pt x="1548534" y="3097068"/>
                  </a:lnTo>
                  <a:lnTo>
                    <a:pt x="1500302" y="3096330"/>
                  </a:lnTo>
                  <a:lnTo>
                    <a:pt x="1452436" y="3094134"/>
                  </a:lnTo>
                  <a:lnTo>
                    <a:pt x="1404959" y="3090500"/>
                  </a:lnTo>
                  <a:lnTo>
                    <a:pt x="1357893" y="3085449"/>
                  </a:lnTo>
                  <a:lnTo>
                    <a:pt x="1311257" y="3079002"/>
                  </a:lnTo>
                  <a:lnTo>
                    <a:pt x="1265075" y="3071182"/>
                  </a:lnTo>
                  <a:lnTo>
                    <a:pt x="1219367" y="3062010"/>
                  </a:lnTo>
                  <a:lnTo>
                    <a:pt x="1174155" y="3051506"/>
                  </a:lnTo>
                  <a:lnTo>
                    <a:pt x="1129460" y="3039693"/>
                  </a:lnTo>
                  <a:lnTo>
                    <a:pt x="1085304" y="3026592"/>
                  </a:lnTo>
                  <a:lnTo>
                    <a:pt x="1041708" y="3012224"/>
                  </a:lnTo>
                  <a:lnTo>
                    <a:pt x="998693" y="2996611"/>
                  </a:lnTo>
                  <a:lnTo>
                    <a:pt x="956281" y="2979774"/>
                  </a:lnTo>
                  <a:lnTo>
                    <a:pt x="914494" y="2961734"/>
                  </a:lnTo>
                  <a:lnTo>
                    <a:pt x="873352" y="2942514"/>
                  </a:lnTo>
                  <a:lnTo>
                    <a:pt x="832877" y="2922133"/>
                  </a:lnTo>
                  <a:lnTo>
                    <a:pt x="793091" y="2900615"/>
                  </a:lnTo>
                  <a:lnTo>
                    <a:pt x="754014" y="2877979"/>
                  </a:lnTo>
                  <a:lnTo>
                    <a:pt x="715669" y="2854248"/>
                  </a:lnTo>
                  <a:lnTo>
                    <a:pt x="678077" y="2829444"/>
                  </a:lnTo>
                  <a:lnTo>
                    <a:pt x="641259" y="2803586"/>
                  </a:lnTo>
                  <a:lnTo>
                    <a:pt x="605237" y="2776698"/>
                  </a:lnTo>
                  <a:lnTo>
                    <a:pt x="570031" y="2748799"/>
                  </a:lnTo>
                  <a:lnTo>
                    <a:pt x="535664" y="2719913"/>
                  </a:lnTo>
                  <a:lnTo>
                    <a:pt x="502157" y="2690059"/>
                  </a:lnTo>
                  <a:lnTo>
                    <a:pt x="469531" y="2659260"/>
                  </a:lnTo>
                  <a:lnTo>
                    <a:pt x="437808" y="2627537"/>
                  </a:lnTo>
                  <a:lnTo>
                    <a:pt x="407009" y="2594911"/>
                  </a:lnTo>
                  <a:lnTo>
                    <a:pt x="377155" y="2561404"/>
                  </a:lnTo>
                  <a:lnTo>
                    <a:pt x="348268" y="2527037"/>
                  </a:lnTo>
                  <a:lnTo>
                    <a:pt x="320370" y="2491831"/>
                  </a:lnTo>
                  <a:lnTo>
                    <a:pt x="293481" y="2455809"/>
                  </a:lnTo>
                  <a:lnTo>
                    <a:pt x="267624" y="2418991"/>
                  </a:lnTo>
                  <a:lnTo>
                    <a:pt x="242819" y="2381399"/>
                  </a:lnTo>
                  <a:lnTo>
                    <a:pt x="219088" y="2343054"/>
                  </a:lnTo>
                  <a:lnTo>
                    <a:pt x="196453" y="2303977"/>
                  </a:lnTo>
                  <a:lnTo>
                    <a:pt x="174934" y="2264191"/>
                  </a:lnTo>
                  <a:lnTo>
                    <a:pt x="154554" y="2223716"/>
                  </a:lnTo>
                  <a:lnTo>
                    <a:pt x="135333" y="2182574"/>
                  </a:lnTo>
                  <a:lnTo>
                    <a:pt x="117293" y="2140787"/>
                  </a:lnTo>
                  <a:lnTo>
                    <a:pt x="100456" y="2098375"/>
                  </a:lnTo>
                  <a:lnTo>
                    <a:pt x="84843" y="2055360"/>
                  </a:lnTo>
                  <a:lnTo>
                    <a:pt x="70475" y="2011764"/>
                  </a:lnTo>
                  <a:lnTo>
                    <a:pt x="57374" y="1967608"/>
                  </a:lnTo>
                  <a:lnTo>
                    <a:pt x="45561" y="1922913"/>
                  </a:lnTo>
                  <a:lnTo>
                    <a:pt x="35057" y="1877701"/>
                  </a:lnTo>
                  <a:lnTo>
                    <a:pt x="25885" y="1831993"/>
                  </a:lnTo>
                  <a:lnTo>
                    <a:pt x="18065" y="1785811"/>
                  </a:lnTo>
                  <a:lnTo>
                    <a:pt x="11618" y="1739175"/>
                  </a:lnTo>
                  <a:lnTo>
                    <a:pt x="6567" y="1692109"/>
                  </a:lnTo>
                  <a:lnTo>
                    <a:pt x="2933" y="1644632"/>
                  </a:lnTo>
                  <a:lnTo>
                    <a:pt x="736" y="1596766"/>
                  </a:lnTo>
                  <a:lnTo>
                    <a:pt x="0" y="1548533"/>
                  </a:lnTo>
                  <a:close/>
                </a:path>
              </a:pathLst>
            </a:custGeom>
            <a:ln w="63500">
              <a:solidFill>
                <a:srgbClr val="FFFFFF"/>
              </a:solidFill>
            </a:ln>
          </p:spPr>
          <p:txBody>
            <a:bodyPr wrap="square" lIns="0" tIns="0" rIns="0" bIns="0" rtlCol="0"/>
            <a:lstStyle/>
            <a:p/>
          </p:txBody>
        </p:sp>
      </p:grpSp>
      <p:sp>
        <p:nvSpPr>
          <p:cNvPr id="14" name="object 14"/>
          <p:cNvSpPr txBox="1"/>
          <p:nvPr/>
        </p:nvSpPr>
        <p:spPr>
          <a:xfrm>
            <a:off x="2655871" y="2592043"/>
            <a:ext cx="2113915" cy="816610"/>
          </a:xfrm>
          <a:prstGeom prst="rect">
            <a:avLst/>
          </a:prstGeom>
        </p:spPr>
        <p:txBody>
          <a:bodyPr vert="horz" wrap="square" lIns="0" tIns="12700" rIns="0" bIns="0" rtlCol="0">
            <a:spAutoFit/>
          </a:bodyPr>
          <a:lstStyle/>
          <a:p>
            <a:pPr algn="ctr">
              <a:lnSpc>
                <a:spcPct val="100000"/>
              </a:lnSpc>
              <a:spcBef>
                <a:spcPts val="100"/>
              </a:spcBef>
            </a:pPr>
            <a:r>
              <a:rPr sz="2000" b="1" dirty="0">
                <a:solidFill>
                  <a:srgbClr val="970201"/>
                </a:solidFill>
                <a:latin typeface="Microsoft YaHei"/>
                <a:cs typeface="Microsoft YaHei"/>
              </a:rPr>
              <a:t>头豹共建报告</a:t>
            </a:r>
            <a:endParaRPr sz="2000">
              <a:latin typeface="Microsoft YaHei"/>
              <a:cs typeface="Microsoft YaHei"/>
            </a:endParaRPr>
          </a:p>
          <a:p>
            <a:pPr algn="ctr">
              <a:lnSpc>
                <a:spcPct val="100000"/>
              </a:lnSpc>
              <a:spcBef>
                <a:spcPts val="1425"/>
              </a:spcBef>
            </a:pPr>
            <a:r>
              <a:rPr sz="2000" b="1" spc="-130" dirty="0">
                <a:solidFill>
                  <a:srgbClr val="970201"/>
                </a:solidFill>
                <a:latin typeface="Microsoft YaHei"/>
                <a:cs typeface="Microsoft YaHei"/>
              </a:rPr>
              <a:t>2021</a:t>
            </a:r>
            <a:r>
              <a:rPr sz="2000" b="1" dirty="0">
                <a:solidFill>
                  <a:srgbClr val="970201"/>
                </a:solidFill>
                <a:latin typeface="Microsoft YaHei"/>
                <a:cs typeface="Microsoft YaHei"/>
              </a:rPr>
              <a:t>年度特别策划</a:t>
            </a:r>
            <a:endParaRPr sz="2000">
              <a:latin typeface="Microsoft YaHei"/>
              <a:cs typeface="Microsoft YaHei"/>
            </a:endParaRPr>
          </a:p>
        </p:txBody>
      </p:sp>
      <p:sp>
        <p:nvSpPr>
          <p:cNvPr id="15" name="object 15"/>
          <p:cNvSpPr txBox="1"/>
          <p:nvPr/>
        </p:nvSpPr>
        <p:spPr>
          <a:xfrm>
            <a:off x="2688799" y="3488259"/>
            <a:ext cx="2045335" cy="882015"/>
          </a:xfrm>
          <a:prstGeom prst="rect">
            <a:avLst/>
          </a:prstGeom>
        </p:spPr>
        <p:txBody>
          <a:bodyPr vert="horz" wrap="square" lIns="0" tIns="12700" rIns="0" bIns="0" rtlCol="0">
            <a:spAutoFit/>
          </a:bodyPr>
          <a:lstStyle/>
          <a:p>
            <a:pPr marL="388620" marR="5080" indent="-376555">
              <a:lnSpc>
                <a:spcPct val="141000"/>
              </a:lnSpc>
              <a:spcBef>
                <a:spcPts val="100"/>
              </a:spcBef>
            </a:pPr>
            <a:r>
              <a:rPr sz="2000" b="1" spc="-114" dirty="0">
                <a:solidFill>
                  <a:srgbClr val="970201"/>
                </a:solidFill>
                <a:latin typeface="Microsoft YaHei"/>
                <a:cs typeface="Microsoft YaHei"/>
              </a:rPr>
              <a:t>Project</a:t>
            </a:r>
            <a:r>
              <a:rPr sz="2000" b="1" spc="-95" dirty="0">
                <a:solidFill>
                  <a:srgbClr val="970201"/>
                </a:solidFill>
                <a:latin typeface="Microsoft YaHei"/>
                <a:cs typeface="Microsoft YaHei"/>
              </a:rPr>
              <a:t> </a:t>
            </a:r>
            <a:r>
              <a:rPr sz="2000" b="1" spc="-125" dirty="0">
                <a:solidFill>
                  <a:srgbClr val="970201"/>
                </a:solidFill>
                <a:latin typeface="Microsoft YaHei"/>
                <a:cs typeface="Microsoft YaHei"/>
              </a:rPr>
              <a:t>Navigator</a:t>
            </a:r>
            <a:r>
              <a:rPr sz="2000" b="1" spc="-1975" dirty="0">
                <a:solidFill>
                  <a:srgbClr val="970201"/>
                </a:solidFill>
                <a:latin typeface="Microsoft YaHei"/>
                <a:cs typeface="Microsoft YaHei"/>
              </a:rPr>
              <a:t>领 </a:t>
            </a:r>
            <a:r>
              <a:rPr sz="2000" b="1" dirty="0">
                <a:solidFill>
                  <a:srgbClr val="970201"/>
                </a:solidFill>
                <a:latin typeface="Microsoft YaHei"/>
                <a:cs typeface="Microsoft YaHei"/>
              </a:rPr>
              <a:t>航者计划</a:t>
            </a:r>
            <a:endParaRPr sz="2000">
              <a:latin typeface="Microsoft YaHei"/>
              <a:cs typeface="Microsoft YaHei"/>
            </a:endParaRPr>
          </a:p>
        </p:txBody>
      </p:sp>
      <p:sp>
        <p:nvSpPr>
          <p:cNvPr id="16" name="object 16"/>
          <p:cNvSpPr txBox="1"/>
          <p:nvPr/>
        </p:nvSpPr>
        <p:spPr>
          <a:xfrm>
            <a:off x="5205904" y="3855253"/>
            <a:ext cx="2159000" cy="1945639"/>
          </a:xfrm>
          <a:prstGeom prst="rect">
            <a:avLst/>
          </a:prstGeom>
        </p:spPr>
        <p:txBody>
          <a:bodyPr vert="horz" wrap="square" lIns="0" tIns="12700" rIns="0" bIns="0" rtlCol="0">
            <a:spAutoFit/>
          </a:bodyPr>
          <a:lstStyle/>
          <a:p>
            <a:pPr marL="12700" marR="5080">
              <a:lnSpc>
                <a:spcPct val="100000"/>
              </a:lnSpc>
              <a:spcBef>
                <a:spcPts val="100"/>
              </a:spcBef>
            </a:pPr>
            <a:r>
              <a:rPr sz="1400" b="1" dirty="0">
                <a:solidFill>
                  <a:srgbClr val="333E50"/>
                </a:solidFill>
                <a:latin typeface="Microsoft YaHei"/>
                <a:cs typeface="Microsoft YaHei"/>
              </a:rPr>
              <a:t>头豹邀请</a:t>
            </a:r>
            <a:r>
              <a:rPr sz="1400" b="1" dirty="0">
                <a:solidFill>
                  <a:srgbClr val="970201"/>
                </a:solidFill>
                <a:latin typeface="Microsoft YaHei"/>
                <a:cs typeface="Microsoft YaHei"/>
              </a:rPr>
              <a:t>沙利文</a:t>
            </a:r>
            <a:r>
              <a:rPr sz="1400" b="1" dirty="0">
                <a:solidFill>
                  <a:srgbClr val="333E50"/>
                </a:solidFill>
                <a:latin typeface="Microsoft YaHei"/>
                <a:cs typeface="Microsoft YaHei"/>
              </a:rPr>
              <a:t>担任计划</a:t>
            </a:r>
            <a:r>
              <a:rPr sz="1400" b="1" dirty="0">
                <a:solidFill>
                  <a:srgbClr val="970201"/>
                </a:solidFill>
                <a:latin typeface="Microsoft YaHei"/>
                <a:cs typeface="Microsoft YaHei"/>
              </a:rPr>
              <a:t>首 席增长咨询官</a:t>
            </a:r>
            <a:r>
              <a:rPr sz="1400" b="1" dirty="0">
                <a:solidFill>
                  <a:srgbClr val="333E50"/>
                </a:solidFill>
                <a:latin typeface="Microsoft YaHei"/>
                <a:cs typeface="Microsoft YaHei"/>
              </a:rPr>
              <a:t>、</a:t>
            </a:r>
            <a:r>
              <a:rPr sz="1400" b="1" dirty="0">
                <a:solidFill>
                  <a:srgbClr val="970201"/>
                </a:solidFill>
                <a:latin typeface="Microsoft YaHei"/>
                <a:cs typeface="Microsoft YaHei"/>
              </a:rPr>
              <a:t>江苏中科院 智能院</a:t>
            </a:r>
            <a:r>
              <a:rPr sz="1400" b="1" dirty="0">
                <a:solidFill>
                  <a:srgbClr val="333E50"/>
                </a:solidFill>
                <a:latin typeface="Microsoft YaHei"/>
                <a:cs typeface="Microsoft YaHei"/>
              </a:rPr>
              <a:t>担任计划</a:t>
            </a:r>
            <a:r>
              <a:rPr sz="1400" b="1" dirty="0">
                <a:solidFill>
                  <a:srgbClr val="970201"/>
                </a:solidFill>
                <a:latin typeface="Microsoft YaHei"/>
                <a:cs typeface="Microsoft YaHei"/>
              </a:rPr>
              <a:t>首席科创辅 导官</a:t>
            </a:r>
            <a:r>
              <a:rPr sz="1400" b="1" dirty="0">
                <a:solidFill>
                  <a:srgbClr val="333E50"/>
                </a:solidFill>
                <a:latin typeface="Microsoft YaHei"/>
                <a:cs typeface="Microsoft YaHei"/>
              </a:rPr>
              <a:t>、</a:t>
            </a:r>
            <a:r>
              <a:rPr sz="1400" b="1" dirty="0">
                <a:solidFill>
                  <a:srgbClr val="970201"/>
                </a:solidFill>
                <a:latin typeface="Microsoft YaHei"/>
                <a:cs typeface="Microsoft YaHei"/>
              </a:rPr>
              <a:t>财联社</a:t>
            </a:r>
            <a:r>
              <a:rPr sz="1400" b="1" dirty="0">
                <a:solidFill>
                  <a:srgbClr val="333E50"/>
                </a:solidFill>
                <a:latin typeface="Microsoft YaHei"/>
                <a:cs typeface="Microsoft YaHei"/>
              </a:rPr>
              <a:t>担任计划</a:t>
            </a:r>
            <a:r>
              <a:rPr sz="1400" b="1" dirty="0">
                <a:solidFill>
                  <a:srgbClr val="970201"/>
                </a:solidFill>
                <a:latin typeface="Microsoft YaHei"/>
                <a:cs typeface="Microsoft YaHei"/>
              </a:rPr>
              <a:t>首席 媒体助力官</a:t>
            </a:r>
            <a:r>
              <a:rPr sz="1400" b="1" dirty="0">
                <a:solidFill>
                  <a:srgbClr val="333E50"/>
                </a:solidFill>
                <a:latin typeface="Microsoft YaHei"/>
                <a:cs typeface="Microsoft YaHei"/>
              </a:rPr>
              <a:t>、</a:t>
            </a:r>
            <a:r>
              <a:rPr sz="1400" b="1" dirty="0">
                <a:solidFill>
                  <a:srgbClr val="970201"/>
                </a:solidFill>
                <a:latin typeface="Microsoft YaHei"/>
                <a:cs typeface="Microsoft YaHei"/>
              </a:rPr>
              <a:t>无锋科技</a:t>
            </a:r>
            <a:r>
              <a:rPr sz="1400" b="1" dirty="0">
                <a:solidFill>
                  <a:srgbClr val="333E50"/>
                </a:solidFill>
                <a:latin typeface="Microsoft YaHei"/>
                <a:cs typeface="Microsoft YaHei"/>
              </a:rPr>
              <a:t>担任 计划</a:t>
            </a:r>
            <a:r>
              <a:rPr sz="1400" b="1" dirty="0">
                <a:solidFill>
                  <a:srgbClr val="970201"/>
                </a:solidFill>
                <a:latin typeface="Microsoft YaHei"/>
                <a:cs typeface="Microsoft YaHei"/>
              </a:rPr>
              <a:t>首席新媒体造势官</a:t>
            </a:r>
            <a:r>
              <a:rPr sz="1400" b="1" dirty="0">
                <a:solidFill>
                  <a:srgbClr val="333E50"/>
                </a:solidFill>
                <a:latin typeface="Microsoft YaHei"/>
                <a:cs typeface="Microsoft YaHei"/>
              </a:rPr>
              <a:t>、 </a:t>
            </a:r>
            <a:r>
              <a:rPr sz="1400" b="1" spc="-80" dirty="0">
                <a:solidFill>
                  <a:srgbClr val="970201"/>
                </a:solidFill>
                <a:latin typeface="Microsoft YaHei"/>
                <a:cs typeface="Microsoft YaHei"/>
              </a:rPr>
              <a:t>iDeals</a:t>
            </a:r>
            <a:r>
              <a:rPr sz="1400" b="1" dirty="0">
                <a:solidFill>
                  <a:srgbClr val="333E50"/>
                </a:solidFill>
                <a:latin typeface="Microsoft YaHei"/>
                <a:cs typeface="Microsoft YaHei"/>
              </a:rPr>
              <a:t>担任计划</a:t>
            </a:r>
            <a:r>
              <a:rPr sz="1400" b="1" dirty="0">
                <a:solidFill>
                  <a:srgbClr val="970201"/>
                </a:solidFill>
                <a:latin typeface="Microsoft YaHei"/>
                <a:cs typeface="Microsoft YaHei"/>
              </a:rPr>
              <a:t>首席</a:t>
            </a:r>
            <a:r>
              <a:rPr sz="1400" b="1" spc="-110" dirty="0">
                <a:solidFill>
                  <a:srgbClr val="970201"/>
                </a:solidFill>
                <a:latin typeface="Microsoft YaHei"/>
                <a:cs typeface="Microsoft YaHei"/>
              </a:rPr>
              <a:t>VDR</a:t>
            </a:r>
            <a:r>
              <a:rPr sz="1400" b="1" dirty="0">
                <a:solidFill>
                  <a:srgbClr val="970201"/>
                </a:solidFill>
                <a:latin typeface="Microsoft YaHei"/>
                <a:cs typeface="Microsoft YaHei"/>
              </a:rPr>
              <a:t>技 术支持官</a:t>
            </a:r>
            <a:r>
              <a:rPr sz="1400" b="1" dirty="0">
                <a:solidFill>
                  <a:srgbClr val="333E50"/>
                </a:solidFill>
                <a:latin typeface="Microsoft YaHei"/>
                <a:cs typeface="Microsoft YaHei"/>
              </a:rPr>
              <a:t>、</a:t>
            </a:r>
            <a:r>
              <a:rPr sz="1400" b="1" dirty="0">
                <a:solidFill>
                  <a:srgbClr val="970201"/>
                </a:solidFill>
                <a:latin typeface="Microsoft YaHei"/>
                <a:cs typeface="Microsoft YaHei"/>
              </a:rPr>
              <a:t>友品荟</a:t>
            </a:r>
            <a:r>
              <a:rPr sz="1400" b="1" dirty="0">
                <a:solidFill>
                  <a:srgbClr val="333E50"/>
                </a:solidFill>
                <a:latin typeface="Microsoft YaHei"/>
                <a:cs typeface="Microsoft YaHei"/>
              </a:rPr>
              <a:t>担任计划 </a:t>
            </a:r>
            <a:r>
              <a:rPr sz="1400" b="1" dirty="0">
                <a:solidFill>
                  <a:srgbClr val="970201"/>
                </a:solidFill>
                <a:latin typeface="Microsoft YaHei"/>
                <a:cs typeface="Microsoft YaHei"/>
              </a:rPr>
              <a:t>首席生态合作官</a:t>
            </a:r>
            <a:endParaRPr sz="1400">
              <a:latin typeface="Microsoft YaHei"/>
              <a:cs typeface="Microsoft YaHei"/>
            </a:endParaRPr>
          </a:p>
        </p:txBody>
      </p:sp>
      <p:sp>
        <p:nvSpPr>
          <p:cNvPr id="17" name="object 17"/>
          <p:cNvSpPr txBox="1"/>
          <p:nvPr/>
        </p:nvSpPr>
        <p:spPr>
          <a:xfrm>
            <a:off x="8892557" y="296779"/>
            <a:ext cx="1854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970201"/>
                </a:solidFill>
                <a:latin typeface="Microsoft YaHei"/>
                <a:cs typeface="Microsoft YaHei"/>
              </a:rPr>
              <a:t>共建报告流程</a:t>
            </a:r>
            <a:endParaRPr sz="2400">
              <a:latin typeface="Microsoft YaHei"/>
              <a:cs typeface="Microsoft YaHei"/>
            </a:endParaRPr>
          </a:p>
        </p:txBody>
      </p:sp>
      <p:sp>
        <p:nvSpPr>
          <p:cNvPr id="18" name="object 18"/>
          <p:cNvSpPr/>
          <p:nvPr/>
        </p:nvSpPr>
        <p:spPr>
          <a:xfrm>
            <a:off x="8865548" y="1490167"/>
            <a:ext cx="1995170" cy="459740"/>
          </a:xfrm>
          <a:custGeom>
            <a:avLst/>
            <a:gdLst/>
            <a:ahLst/>
            <a:cxnLst/>
            <a:rect l="l" t="t" r="r" b="b"/>
            <a:pathLst>
              <a:path w="1995170" h="459739">
                <a:moveTo>
                  <a:pt x="1994806" y="459386"/>
                </a:moveTo>
                <a:lnTo>
                  <a:pt x="0" y="459386"/>
                </a:lnTo>
                <a:lnTo>
                  <a:pt x="0" y="0"/>
                </a:lnTo>
                <a:lnTo>
                  <a:pt x="1994806" y="0"/>
                </a:lnTo>
                <a:lnTo>
                  <a:pt x="1994806" y="459386"/>
                </a:lnTo>
                <a:close/>
              </a:path>
            </a:pathLst>
          </a:custGeom>
          <a:solidFill>
            <a:srgbClr val="FFFFFF"/>
          </a:solidFill>
        </p:spPr>
        <p:txBody>
          <a:bodyPr wrap="square" lIns="0" tIns="0" rIns="0" bIns="0" rtlCol="0"/>
          <a:lstStyle/>
          <a:p/>
        </p:txBody>
      </p:sp>
      <p:sp>
        <p:nvSpPr>
          <p:cNvPr id="19" name="object 19"/>
          <p:cNvSpPr txBox="1"/>
          <p:nvPr/>
        </p:nvSpPr>
        <p:spPr>
          <a:xfrm>
            <a:off x="8865548" y="1490167"/>
            <a:ext cx="1995170" cy="459740"/>
          </a:xfrm>
          <a:prstGeom prst="rect">
            <a:avLst/>
          </a:prstGeom>
          <a:ln w="19050">
            <a:solidFill>
              <a:srgbClr val="970201"/>
            </a:solidFill>
          </a:ln>
        </p:spPr>
        <p:txBody>
          <a:bodyPr vert="horz" wrap="square" lIns="0" tIns="92075" rIns="0" bIns="0" rtlCol="0">
            <a:spAutoFit/>
          </a:bodyPr>
          <a:lstStyle/>
          <a:p>
            <a:pPr marL="384810">
              <a:lnSpc>
                <a:spcPct val="100000"/>
              </a:lnSpc>
              <a:spcBef>
                <a:spcPts val="725"/>
              </a:spcBef>
            </a:pPr>
            <a:r>
              <a:rPr sz="1600" b="1" dirty="0">
                <a:solidFill>
                  <a:srgbClr val="333E50"/>
                </a:solidFill>
                <a:latin typeface="Microsoft YaHei"/>
                <a:cs typeface="Microsoft YaHei"/>
              </a:rPr>
              <a:t>企业申请共建</a:t>
            </a:r>
            <a:endParaRPr sz="1600">
              <a:latin typeface="Microsoft YaHei"/>
              <a:cs typeface="Microsoft YaHei"/>
            </a:endParaRPr>
          </a:p>
        </p:txBody>
      </p:sp>
      <p:sp>
        <p:nvSpPr>
          <p:cNvPr id="20" name="object 20"/>
          <p:cNvSpPr txBox="1"/>
          <p:nvPr/>
        </p:nvSpPr>
        <p:spPr>
          <a:xfrm>
            <a:off x="8855513" y="2262514"/>
            <a:ext cx="2004695" cy="459740"/>
          </a:xfrm>
          <a:prstGeom prst="rect">
            <a:avLst/>
          </a:prstGeom>
          <a:solidFill>
            <a:srgbClr val="FFFFFF"/>
          </a:solidFill>
          <a:ln w="19050">
            <a:solidFill>
              <a:srgbClr val="970201"/>
            </a:solidFill>
          </a:ln>
        </p:spPr>
        <p:txBody>
          <a:bodyPr vert="horz" wrap="square" lIns="0" tIns="72390" rIns="0" bIns="0" rtlCol="0">
            <a:spAutoFit/>
          </a:bodyPr>
          <a:lstStyle/>
          <a:p>
            <a:pPr marL="394970">
              <a:lnSpc>
                <a:spcPct val="100000"/>
              </a:lnSpc>
              <a:spcBef>
                <a:spcPts val="570"/>
              </a:spcBef>
            </a:pPr>
            <a:r>
              <a:rPr sz="1600" b="1" dirty="0">
                <a:solidFill>
                  <a:srgbClr val="333E50"/>
                </a:solidFill>
                <a:latin typeface="Microsoft YaHei"/>
                <a:cs typeface="Microsoft YaHei"/>
              </a:rPr>
              <a:t>头豹审核资质</a:t>
            </a:r>
            <a:endParaRPr sz="1600">
              <a:latin typeface="Microsoft YaHei"/>
              <a:cs typeface="Microsoft YaHei"/>
            </a:endParaRPr>
          </a:p>
        </p:txBody>
      </p:sp>
      <p:sp>
        <p:nvSpPr>
          <p:cNvPr id="21" name="object 21"/>
          <p:cNvSpPr txBox="1"/>
          <p:nvPr/>
        </p:nvSpPr>
        <p:spPr>
          <a:xfrm>
            <a:off x="8855513" y="3040937"/>
            <a:ext cx="2004695" cy="459740"/>
          </a:xfrm>
          <a:prstGeom prst="rect">
            <a:avLst/>
          </a:prstGeom>
          <a:solidFill>
            <a:srgbClr val="FFFFFF"/>
          </a:solidFill>
          <a:ln w="19050">
            <a:solidFill>
              <a:srgbClr val="970201"/>
            </a:solidFill>
          </a:ln>
        </p:spPr>
        <p:txBody>
          <a:bodyPr vert="horz" wrap="square" lIns="0" tIns="92075" rIns="0" bIns="0" rtlCol="0">
            <a:spAutoFit/>
          </a:bodyPr>
          <a:lstStyle/>
          <a:p>
            <a:pPr marL="394970">
              <a:lnSpc>
                <a:spcPct val="100000"/>
              </a:lnSpc>
              <a:spcBef>
                <a:spcPts val="725"/>
              </a:spcBef>
            </a:pPr>
            <a:r>
              <a:rPr sz="1600" b="1" dirty="0">
                <a:solidFill>
                  <a:srgbClr val="333E50"/>
                </a:solidFill>
                <a:latin typeface="Microsoft YaHei"/>
                <a:cs typeface="Microsoft YaHei"/>
              </a:rPr>
              <a:t>确定合作细项</a:t>
            </a:r>
            <a:endParaRPr sz="1600">
              <a:latin typeface="Microsoft YaHei"/>
              <a:cs typeface="Microsoft YaHei"/>
            </a:endParaRPr>
          </a:p>
        </p:txBody>
      </p:sp>
      <p:sp>
        <p:nvSpPr>
          <p:cNvPr id="22" name="object 22"/>
          <p:cNvSpPr txBox="1"/>
          <p:nvPr/>
        </p:nvSpPr>
        <p:spPr>
          <a:xfrm>
            <a:off x="8850811" y="3819359"/>
            <a:ext cx="2004695" cy="459740"/>
          </a:xfrm>
          <a:prstGeom prst="rect">
            <a:avLst/>
          </a:prstGeom>
          <a:solidFill>
            <a:srgbClr val="FFFFFF"/>
          </a:solidFill>
          <a:ln w="19050">
            <a:solidFill>
              <a:srgbClr val="970201"/>
            </a:solidFill>
          </a:ln>
        </p:spPr>
        <p:txBody>
          <a:bodyPr vert="horz" wrap="square" lIns="0" tIns="92075" rIns="0" bIns="0" rtlCol="0">
            <a:spAutoFit/>
          </a:bodyPr>
          <a:lstStyle/>
          <a:p>
            <a:pPr marL="95885">
              <a:lnSpc>
                <a:spcPct val="100000"/>
              </a:lnSpc>
              <a:spcBef>
                <a:spcPts val="725"/>
              </a:spcBef>
            </a:pPr>
            <a:r>
              <a:rPr sz="1600" b="1" dirty="0">
                <a:solidFill>
                  <a:srgbClr val="333E50"/>
                </a:solidFill>
                <a:latin typeface="Microsoft YaHei"/>
                <a:cs typeface="Microsoft YaHei"/>
              </a:rPr>
              <a:t>信息共享、内容共建</a:t>
            </a:r>
            <a:endParaRPr sz="1600">
              <a:latin typeface="Microsoft YaHei"/>
              <a:cs typeface="Microsoft YaHei"/>
            </a:endParaRPr>
          </a:p>
        </p:txBody>
      </p:sp>
      <p:sp>
        <p:nvSpPr>
          <p:cNvPr id="23" name="object 23"/>
          <p:cNvSpPr txBox="1"/>
          <p:nvPr/>
        </p:nvSpPr>
        <p:spPr>
          <a:xfrm>
            <a:off x="8850914" y="4599592"/>
            <a:ext cx="2008505" cy="459740"/>
          </a:xfrm>
          <a:prstGeom prst="rect">
            <a:avLst/>
          </a:prstGeom>
          <a:solidFill>
            <a:srgbClr val="FFFFFF"/>
          </a:solidFill>
          <a:ln w="19050">
            <a:solidFill>
              <a:srgbClr val="970201"/>
            </a:solidFill>
          </a:ln>
        </p:spPr>
        <p:txBody>
          <a:bodyPr vert="horz" wrap="square" lIns="0" tIns="80645" rIns="0" bIns="0" rtlCol="0">
            <a:spAutoFit/>
          </a:bodyPr>
          <a:lstStyle/>
          <a:p>
            <a:pPr marL="403860">
              <a:lnSpc>
                <a:spcPct val="100000"/>
              </a:lnSpc>
              <a:spcBef>
                <a:spcPts val="635"/>
              </a:spcBef>
            </a:pPr>
            <a:r>
              <a:rPr sz="1600" b="1" dirty="0">
                <a:solidFill>
                  <a:srgbClr val="333E50"/>
                </a:solidFill>
                <a:latin typeface="Microsoft YaHei"/>
                <a:cs typeface="Microsoft YaHei"/>
              </a:rPr>
              <a:t>报告发布投放</a:t>
            </a:r>
            <a:endParaRPr sz="1600">
              <a:latin typeface="Microsoft YaHei"/>
              <a:cs typeface="Microsoft YaHei"/>
            </a:endParaRPr>
          </a:p>
        </p:txBody>
      </p:sp>
      <p:sp>
        <p:nvSpPr>
          <p:cNvPr id="24" name="object 24"/>
          <p:cNvSpPr/>
          <p:nvPr/>
        </p:nvSpPr>
        <p:spPr>
          <a:xfrm>
            <a:off x="9823043" y="1949373"/>
            <a:ext cx="86995" cy="2642870"/>
          </a:xfrm>
          <a:custGeom>
            <a:avLst/>
            <a:gdLst/>
            <a:ahLst/>
            <a:cxnLst/>
            <a:rect l="l" t="t" r="r" b="b"/>
            <a:pathLst>
              <a:path w="86995" h="2642870">
                <a:moveTo>
                  <a:pt x="85712" y="226872"/>
                </a:moveTo>
                <a:lnTo>
                  <a:pt x="57150" y="227241"/>
                </a:lnTo>
                <a:lnTo>
                  <a:pt x="54190" y="0"/>
                </a:lnTo>
                <a:lnTo>
                  <a:pt x="25615" y="368"/>
                </a:lnTo>
                <a:lnTo>
                  <a:pt x="28575" y="227609"/>
                </a:lnTo>
                <a:lnTo>
                  <a:pt x="0" y="227990"/>
                </a:lnTo>
                <a:lnTo>
                  <a:pt x="43980" y="313143"/>
                </a:lnTo>
                <a:lnTo>
                  <a:pt x="81216" y="236181"/>
                </a:lnTo>
                <a:lnTo>
                  <a:pt x="85712" y="226872"/>
                </a:lnTo>
                <a:close/>
              </a:path>
              <a:path w="86995" h="2642870">
                <a:moveTo>
                  <a:pt x="86842" y="2556611"/>
                </a:moveTo>
                <a:lnTo>
                  <a:pt x="58267" y="2556611"/>
                </a:lnTo>
                <a:lnTo>
                  <a:pt x="58267" y="2329383"/>
                </a:lnTo>
                <a:lnTo>
                  <a:pt x="29692" y="2329383"/>
                </a:lnTo>
                <a:lnTo>
                  <a:pt x="29692" y="2556611"/>
                </a:lnTo>
                <a:lnTo>
                  <a:pt x="1117" y="2556611"/>
                </a:lnTo>
                <a:lnTo>
                  <a:pt x="43980" y="2642336"/>
                </a:lnTo>
                <a:lnTo>
                  <a:pt x="82550" y="2565184"/>
                </a:lnTo>
                <a:lnTo>
                  <a:pt x="86842" y="2556611"/>
                </a:lnTo>
                <a:close/>
              </a:path>
              <a:path w="86995" h="2642870">
                <a:moveTo>
                  <a:pt x="86842" y="1784261"/>
                </a:moveTo>
                <a:lnTo>
                  <a:pt x="58267" y="1784261"/>
                </a:lnTo>
                <a:lnTo>
                  <a:pt x="58267" y="1557032"/>
                </a:lnTo>
                <a:lnTo>
                  <a:pt x="29692" y="1557032"/>
                </a:lnTo>
                <a:lnTo>
                  <a:pt x="29692" y="1784261"/>
                </a:lnTo>
                <a:lnTo>
                  <a:pt x="1117" y="1784261"/>
                </a:lnTo>
                <a:lnTo>
                  <a:pt x="43980" y="1869986"/>
                </a:lnTo>
                <a:lnTo>
                  <a:pt x="82550" y="1792833"/>
                </a:lnTo>
                <a:lnTo>
                  <a:pt x="86842" y="1784261"/>
                </a:lnTo>
                <a:close/>
              </a:path>
              <a:path w="86995" h="2642870">
                <a:moveTo>
                  <a:pt x="86842" y="1005840"/>
                </a:moveTo>
                <a:lnTo>
                  <a:pt x="58267" y="1005840"/>
                </a:lnTo>
                <a:lnTo>
                  <a:pt x="58267" y="778611"/>
                </a:lnTo>
                <a:lnTo>
                  <a:pt x="29692" y="778611"/>
                </a:lnTo>
                <a:lnTo>
                  <a:pt x="29692" y="1005840"/>
                </a:lnTo>
                <a:lnTo>
                  <a:pt x="1117" y="1005840"/>
                </a:lnTo>
                <a:lnTo>
                  <a:pt x="43980" y="1091565"/>
                </a:lnTo>
                <a:lnTo>
                  <a:pt x="82550" y="1014412"/>
                </a:lnTo>
                <a:lnTo>
                  <a:pt x="86842" y="1005840"/>
                </a:lnTo>
                <a:close/>
              </a:path>
            </a:pathLst>
          </a:custGeom>
          <a:solidFill>
            <a:srgbClr val="970201"/>
          </a:solidFill>
        </p:spPr>
        <p:txBody>
          <a:bodyPr wrap="square" lIns="0" tIns="0" rIns="0" bIns="0" rtlCol="0"/>
          <a:lstStyle/>
          <a:p/>
        </p:txBody>
      </p:sp>
      <p:sp>
        <p:nvSpPr>
          <p:cNvPr id="25" name="object 25"/>
          <p:cNvSpPr txBox="1"/>
          <p:nvPr/>
        </p:nvSpPr>
        <p:spPr>
          <a:xfrm>
            <a:off x="4887166" y="1501987"/>
            <a:ext cx="1625600" cy="939800"/>
          </a:xfrm>
          <a:prstGeom prst="rect">
            <a:avLst/>
          </a:prstGeom>
        </p:spPr>
        <p:txBody>
          <a:bodyPr vert="horz" wrap="square" lIns="0" tIns="13335" rIns="0" bIns="0" rtlCol="0">
            <a:spAutoFit/>
          </a:bodyPr>
          <a:lstStyle/>
          <a:p>
            <a:pPr marL="100965" marR="93980" algn="ctr">
              <a:lnSpc>
                <a:spcPct val="100000"/>
              </a:lnSpc>
              <a:spcBef>
                <a:spcPts val="105"/>
              </a:spcBef>
            </a:pPr>
            <a:r>
              <a:rPr sz="1400" b="1" dirty="0">
                <a:solidFill>
                  <a:srgbClr val="333E50"/>
                </a:solidFill>
                <a:latin typeface="Microsoft YaHei"/>
                <a:cs typeface="Microsoft YaHei"/>
              </a:rPr>
              <a:t>头豹诚邀各行业 </a:t>
            </a:r>
            <a:r>
              <a:rPr sz="1600" b="1" dirty="0">
                <a:solidFill>
                  <a:srgbClr val="970201"/>
                </a:solidFill>
                <a:latin typeface="Microsoft YaHei"/>
                <a:cs typeface="Microsoft YaHei"/>
              </a:rPr>
              <a:t>创造者、颠覆者 领航者</a:t>
            </a:r>
            <a:endParaRPr sz="1600">
              <a:latin typeface="Microsoft YaHei"/>
              <a:cs typeface="Microsoft YaHei"/>
            </a:endParaRPr>
          </a:p>
          <a:p>
            <a:pPr algn="ctr">
              <a:lnSpc>
                <a:spcPct val="100000"/>
              </a:lnSpc>
              <a:spcBef>
                <a:spcPts val="15"/>
              </a:spcBef>
            </a:pPr>
            <a:r>
              <a:rPr sz="1400" b="1" dirty="0">
                <a:solidFill>
                  <a:srgbClr val="333E50"/>
                </a:solidFill>
                <a:latin typeface="Microsoft YaHei"/>
                <a:cs typeface="Microsoft YaHei"/>
              </a:rPr>
              <a:t>知识共享、内容共建</a:t>
            </a:r>
            <a:endParaRPr sz="1400">
              <a:latin typeface="Microsoft YaHei"/>
              <a:cs typeface="Microsoft YaHei"/>
            </a:endParaRPr>
          </a:p>
        </p:txBody>
      </p:sp>
      <p:sp>
        <p:nvSpPr>
          <p:cNvPr id="26" name="object 26"/>
          <p:cNvSpPr txBox="1"/>
          <p:nvPr/>
        </p:nvSpPr>
        <p:spPr>
          <a:xfrm>
            <a:off x="885553" y="4466152"/>
            <a:ext cx="1651000" cy="1000760"/>
          </a:xfrm>
          <a:prstGeom prst="rect">
            <a:avLst/>
          </a:prstGeom>
        </p:spPr>
        <p:txBody>
          <a:bodyPr vert="horz" wrap="square" lIns="0" tIns="12700" rIns="0" bIns="0" rtlCol="0">
            <a:spAutoFit/>
          </a:bodyPr>
          <a:lstStyle/>
          <a:p>
            <a:pPr marL="12700" marR="5080">
              <a:lnSpc>
                <a:spcPct val="100000"/>
              </a:lnSpc>
              <a:spcBef>
                <a:spcPts val="100"/>
              </a:spcBef>
            </a:pPr>
            <a:r>
              <a:rPr sz="1400" b="1" dirty="0">
                <a:solidFill>
                  <a:srgbClr val="333E50"/>
                </a:solidFill>
                <a:latin typeface="Microsoft YaHei"/>
                <a:cs typeface="Microsoft YaHei"/>
              </a:rPr>
              <a:t>头豹诚邀</a:t>
            </a:r>
            <a:r>
              <a:rPr sz="1600" b="1" dirty="0">
                <a:solidFill>
                  <a:srgbClr val="970201"/>
                </a:solidFill>
                <a:latin typeface="Microsoft YaHei"/>
                <a:cs typeface="Microsoft YaHei"/>
              </a:rPr>
              <a:t>政府及园 区、金融及投资机 构、顶流财经媒体 及大</a:t>
            </a:r>
            <a:r>
              <a:rPr sz="1600" b="1" spc="-120" dirty="0">
                <a:solidFill>
                  <a:srgbClr val="970201"/>
                </a:solidFill>
                <a:latin typeface="Microsoft YaHei"/>
                <a:cs typeface="Microsoft YaHei"/>
              </a:rPr>
              <a:t>V</a:t>
            </a:r>
            <a:r>
              <a:rPr sz="1400" b="1" dirty="0">
                <a:solidFill>
                  <a:srgbClr val="333E50"/>
                </a:solidFill>
                <a:latin typeface="Microsoft YaHei"/>
                <a:cs typeface="Microsoft YaHei"/>
              </a:rPr>
              <a:t>推荐共建企业</a:t>
            </a:r>
            <a:endParaRPr sz="1400">
              <a:latin typeface="Microsoft YaHei"/>
              <a:cs typeface="Microsoft YaHei"/>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txBox="1"/>
          <p:nvPr/>
        </p:nvSpPr>
        <p:spPr>
          <a:xfrm>
            <a:off x="929640" y="748504"/>
            <a:ext cx="10908665" cy="5920740"/>
          </a:xfrm>
          <a:prstGeom prst="rect">
            <a:avLst/>
          </a:prstGeom>
        </p:spPr>
        <p:txBody>
          <a:bodyPr vert="horz" wrap="square" lIns="0" tIns="0" rIns="0" bIns="0" rtlCol="0">
            <a:spAutoFit/>
          </a:bodyPr>
          <a:lstStyle/>
          <a:p>
            <a:pPr>
              <a:lnSpc>
                <a:spcPts val="4445"/>
              </a:lnSpc>
            </a:pPr>
            <a:r>
              <a:rPr sz="4400" dirty="0">
                <a:latin typeface="Arial Unicode MS" panose="020B0604020202020204" charset="-122"/>
                <a:cs typeface="Arial Unicode MS" panose="020B0604020202020204" charset="-122"/>
              </a:rPr>
              <a:t>受</a:t>
            </a:r>
            <a:endParaRPr sz="4400">
              <a:latin typeface="Arial Unicode MS" panose="020B0604020202020204" charset="-122"/>
              <a:cs typeface="Arial Unicode MS" panose="020B0604020202020204" charset="-122"/>
            </a:endParaRPr>
          </a:p>
          <a:p>
            <a:pPr>
              <a:lnSpc>
                <a:spcPct val="100000"/>
              </a:lnSpc>
            </a:pPr>
            <a:endParaRPr sz="4600">
              <a:latin typeface="Arial Unicode MS" panose="020B0604020202020204" charset="-122"/>
              <a:cs typeface="Arial Unicode MS" panose="020B0604020202020204" charset="-122"/>
            </a:endParaRPr>
          </a:p>
          <a:p>
            <a:pPr>
              <a:lnSpc>
                <a:spcPct val="100000"/>
              </a:lnSpc>
            </a:pPr>
            <a:endParaRPr sz="4600">
              <a:latin typeface="Arial Unicode MS" panose="020B0604020202020204" charset="-122"/>
              <a:cs typeface="Arial Unicode MS" panose="020B0604020202020204" charset="-122"/>
            </a:endParaRPr>
          </a:p>
          <a:p>
            <a:pPr>
              <a:lnSpc>
                <a:spcPct val="100000"/>
              </a:lnSpc>
            </a:pPr>
            <a:endParaRPr sz="4600">
              <a:latin typeface="Arial Unicode MS" panose="020B0604020202020204" charset="-122"/>
              <a:cs typeface="Arial Unicode MS" panose="020B0604020202020204" charset="-122"/>
            </a:endParaRPr>
          </a:p>
          <a:p>
            <a:pPr>
              <a:lnSpc>
                <a:spcPct val="100000"/>
              </a:lnSpc>
            </a:pPr>
            <a:endParaRPr sz="4600">
              <a:latin typeface="Arial Unicode MS" panose="020B0604020202020204" charset="-122"/>
              <a:cs typeface="Arial Unicode MS" panose="020B0604020202020204" charset="-122"/>
            </a:endParaRPr>
          </a:p>
          <a:p>
            <a:pPr>
              <a:lnSpc>
                <a:spcPct val="100000"/>
              </a:lnSpc>
              <a:spcBef>
                <a:spcPts val="25"/>
              </a:spcBef>
            </a:pPr>
            <a:endParaRPr sz="5050">
              <a:latin typeface="Arial Unicode MS" panose="020B0604020202020204" charset="-122"/>
              <a:cs typeface="Arial Unicode MS" panose="020B0604020202020204" charset="-122"/>
            </a:endParaRPr>
          </a:p>
          <a:p>
            <a:pPr algn="r">
              <a:lnSpc>
                <a:spcPct val="100000"/>
              </a:lnSpc>
            </a:pPr>
            <a:r>
              <a:rPr sz="1050" dirty="0">
                <a:solidFill>
                  <a:srgbClr val="333333"/>
                </a:solidFill>
                <a:latin typeface="Microsoft YaHei"/>
                <a:cs typeface="Microsoft YaHei"/>
              </a:rPr>
              <a:t>4</a:t>
            </a:r>
            <a:endParaRPr sz="1050">
              <a:latin typeface="Microsoft YaHei"/>
              <a:cs typeface="Microsoft YaHei"/>
            </a:endParaRPr>
          </a:p>
        </p:txBody>
      </p:sp>
      <p:pic>
        <p:nvPicPr>
          <p:cNvPr id="3" name="object 3"/>
          <p:cNvPicPr/>
          <p:nvPr/>
        </p:nvPicPr>
        <p:blipFill>
          <a:blip r:embed="rId1" cstate="print"/>
          <a:stretch>
            <a:fillRect/>
          </a:stretch>
        </p:blipFill>
        <p:spPr>
          <a:xfrm>
            <a:off x="0" y="0"/>
            <a:ext cx="12192000" cy="6858000"/>
          </a:xfrm>
          <a:prstGeom prst="rect">
            <a:avLst/>
          </a:prstGeom>
        </p:spPr>
      </p:pic>
      <p:sp>
        <p:nvSpPr>
          <p:cNvPr id="4" name="object 4"/>
          <p:cNvSpPr/>
          <p:nvPr/>
        </p:nvSpPr>
        <p:spPr>
          <a:xfrm>
            <a:off x="0" y="0"/>
            <a:ext cx="12192000" cy="68580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F2F2F2">
              <a:alpha val="79998"/>
            </a:srgbClr>
          </a:solidFill>
        </p:spPr>
        <p:txBody>
          <a:bodyPr wrap="square" lIns="0" tIns="0" rIns="0" bIns="0" rtlCol="0"/>
          <a:lstStyle/>
          <a:p/>
        </p:txBody>
      </p:sp>
      <p:sp>
        <p:nvSpPr>
          <p:cNvPr id="5" name="object 5"/>
          <p:cNvSpPr txBox="1"/>
          <p:nvPr/>
        </p:nvSpPr>
        <p:spPr>
          <a:xfrm>
            <a:off x="313033" y="35759"/>
            <a:ext cx="73660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970201"/>
                </a:solidFill>
                <a:latin typeface="Microsoft YaHei"/>
                <a:cs typeface="Microsoft YaHei"/>
              </a:rPr>
              <a:t>概要</a:t>
            </a:r>
            <a:endParaRPr sz="2800">
              <a:latin typeface="Microsoft YaHei"/>
              <a:cs typeface="Microsoft YaHei"/>
            </a:endParaRPr>
          </a:p>
        </p:txBody>
      </p:sp>
      <p:grpSp>
        <p:nvGrpSpPr>
          <p:cNvPr id="6" name="object 6"/>
          <p:cNvGrpSpPr/>
          <p:nvPr/>
        </p:nvGrpSpPr>
        <p:grpSpPr>
          <a:xfrm>
            <a:off x="368426" y="1291545"/>
            <a:ext cx="5566410" cy="4618355"/>
            <a:chOff x="368426" y="1291545"/>
            <a:chExt cx="5566410" cy="4618355"/>
          </a:xfrm>
        </p:grpSpPr>
        <p:pic>
          <p:nvPicPr>
            <p:cNvPr id="7" name="object 7"/>
            <p:cNvPicPr/>
            <p:nvPr/>
          </p:nvPicPr>
          <p:blipFill>
            <a:blip r:embed="rId2" cstate="print"/>
            <a:stretch>
              <a:fillRect/>
            </a:stretch>
          </p:blipFill>
          <p:spPr>
            <a:xfrm>
              <a:off x="368426" y="1291545"/>
              <a:ext cx="5566110" cy="4616926"/>
            </a:xfrm>
            <a:prstGeom prst="rect">
              <a:avLst/>
            </a:prstGeom>
          </p:spPr>
        </p:pic>
        <p:sp>
          <p:nvSpPr>
            <p:cNvPr id="8" name="object 8"/>
            <p:cNvSpPr/>
            <p:nvPr/>
          </p:nvSpPr>
          <p:spPr>
            <a:xfrm>
              <a:off x="368711" y="1292397"/>
              <a:ext cx="5566410" cy="4617085"/>
            </a:xfrm>
            <a:custGeom>
              <a:avLst/>
              <a:gdLst/>
              <a:ahLst/>
              <a:cxnLst/>
              <a:rect l="l" t="t" r="r" b="b"/>
              <a:pathLst>
                <a:path w="5566410" h="4617085">
                  <a:moveTo>
                    <a:pt x="196173" y="4616926"/>
                  </a:moveTo>
                  <a:lnTo>
                    <a:pt x="151192" y="4611744"/>
                  </a:lnTo>
                  <a:lnTo>
                    <a:pt x="109901" y="4596986"/>
                  </a:lnTo>
                  <a:lnTo>
                    <a:pt x="73476" y="4573828"/>
                  </a:lnTo>
                  <a:lnTo>
                    <a:pt x="43097" y="4543449"/>
                  </a:lnTo>
                  <a:lnTo>
                    <a:pt x="19939" y="4507024"/>
                  </a:lnTo>
                  <a:lnTo>
                    <a:pt x="5181" y="4465733"/>
                  </a:lnTo>
                  <a:lnTo>
                    <a:pt x="0" y="4420753"/>
                  </a:lnTo>
                  <a:lnTo>
                    <a:pt x="0" y="196173"/>
                  </a:lnTo>
                  <a:lnTo>
                    <a:pt x="5181" y="151192"/>
                  </a:lnTo>
                  <a:lnTo>
                    <a:pt x="19939" y="109901"/>
                  </a:lnTo>
                  <a:lnTo>
                    <a:pt x="43097" y="73476"/>
                  </a:lnTo>
                  <a:lnTo>
                    <a:pt x="73477" y="43096"/>
                  </a:lnTo>
                  <a:lnTo>
                    <a:pt x="109901" y="19939"/>
                  </a:lnTo>
                  <a:lnTo>
                    <a:pt x="151192" y="5181"/>
                  </a:lnTo>
                  <a:lnTo>
                    <a:pt x="196172" y="0"/>
                  </a:lnTo>
                  <a:lnTo>
                    <a:pt x="5369939" y="0"/>
                  </a:lnTo>
                  <a:lnTo>
                    <a:pt x="5414919" y="5181"/>
                  </a:lnTo>
                  <a:lnTo>
                    <a:pt x="5456210" y="19939"/>
                  </a:lnTo>
                  <a:lnTo>
                    <a:pt x="5492634" y="43097"/>
                  </a:lnTo>
                  <a:lnTo>
                    <a:pt x="5523014" y="73477"/>
                  </a:lnTo>
                  <a:lnTo>
                    <a:pt x="5546172" y="109901"/>
                  </a:lnTo>
                  <a:lnTo>
                    <a:pt x="5560930" y="151192"/>
                  </a:lnTo>
                  <a:lnTo>
                    <a:pt x="5566111" y="196173"/>
                  </a:lnTo>
                  <a:lnTo>
                    <a:pt x="5566111" y="4420753"/>
                  </a:lnTo>
                  <a:lnTo>
                    <a:pt x="5560930" y="4465733"/>
                  </a:lnTo>
                  <a:lnTo>
                    <a:pt x="5546172" y="4507024"/>
                  </a:lnTo>
                  <a:lnTo>
                    <a:pt x="5523014" y="4543449"/>
                  </a:lnTo>
                  <a:lnTo>
                    <a:pt x="5492634" y="4573829"/>
                  </a:lnTo>
                  <a:lnTo>
                    <a:pt x="5456210" y="4596986"/>
                  </a:lnTo>
                  <a:lnTo>
                    <a:pt x="5414919" y="4611745"/>
                  </a:lnTo>
                  <a:lnTo>
                    <a:pt x="5369938" y="4616926"/>
                  </a:lnTo>
                  <a:lnTo>
                    <a:pt x="196173" y="4616926"/>
                  </a:lnTo>
                  <a:close/>
                </a:path>
              </a:pathLst>
            </a:custGeom>
            <a:solidFill>
              <a:srgbClr val="FFFFFF">
                <a:alpha val="50195"/>
              </a:srgbClr>
            </a:solidFill>
          </p:spPr>
          <p:txBody>
            <a:bodyPr wrap="square" lIns="0" tIns="0" rIns="0" bIns="0" rtlCol="0"/>
            <a:lstStyle/>
            <a:p/>
          </p:txBody>
        </p:sp>
      </p:grpSp>
      <p:sp>
        <p:nvSpPr>
          <p:cNvPr id="9" name="object 9"/>
          <p:cNvSpPr txBox="1"/>
          <p:nvPr/>
        </p:nvSpPr>
        <p:spPr>
          <a:xfrm>
            <a:off x="434742" y="1616710"/>
            <a:ext cx="5511800" cy="3705860"/>
          </a:xfrm>
          <a:prstGeom prst="rect">
            <a:avLst/>
          </a:prstGeom>
        </p:spPr>
        <p:txBody>
          <a:bodyPr vert="horz" wrap="square" lIns="0" tIns="12700" rIns="0" bIns="0" rtlCol="0">
            <a:spAutoFit/>
          </a:bodyPr>
          <a:lstStyle/>
          <a:p>
            <a:pPr marL="344170" marR="231140">
              <a:lnSpc>
                <a:spcPct val="120000"/>
              </a:lnSpc>
              <a:spcBef>
                <a:spcPts val="100"/>
              </a:spcBef>
            </a:pPr>
            <a:r>
              <a:rPr sz="2800" b="1" dirty="0">
                <a:latin typeface="Microsoft YaHei"/>
                <a:cs typeface="Microsoft YaHei"/>
              </a:rPr>
              <a:t>美团</a:t>
            </a:r>
            <a:r>
              <a:rPr sz="2800" b="1" spc="-1600" dirty="0">
                <a:latin typeface="Microsoft YaHei"/>
                <a:cs typeface="Microsoft YaHei"/>
              </a:rPr>
              <a:t>“超级平台”的故事，在资本 市场能走多远？</a:t>
            </a:r>
            <a:endParaRPr sz="2800">
              <a:latin typeface="Microsoft YaHei"/>
              <a:cs typeface="Microsoft YaHei"/>
            </a:endParaRPr>
          </a:p>
          <a:p>
            <a:pPr marL="12700" marR="104775" indent="297815">
              <a:lnSpc>
                <a:spcPct val="150000"/>
              </a:lnSpc>
              <a:spcBef>
                <a:spcPts val="1475"/>
              </a:spcBef>
            </a:pPr>
            <a:r>
              <a:rPr sz="1200" dirty="0">
                <a:latin typeface="Arial Unicode MS" panose="020B0604020202020204" charset="-122"/>
                <a:cs typeface="Arial Unicode MS" panose="020B0604020202020204" charset="-122"/>
              </a:rPr>
              <a:t>美团是中国领先的本地服务电商平台，</a:t>
            </a:r>
            <a:r>
              <a:rPr sz="1200" spc="70" dirty="0">
                <a:latin typeface="Arial Unicode MS" panose="020B0604020202020204" charset="-122"/>
                <a:cs typeface="Arial Unicode MS" panose="020B0604020202020204" charset="-122"/>
              </a:rPr>
              <a:t>于</a:t>
            </a:r>
            <a:r>
              <a:rPr sz="1200" spc="-20" dirty="0">
                <a:latin typeface="Arial Unicode MS" panose="020B0604020202020204" charset="-122"/>
                <a:cs typeface="Arial Unicode MS" panose="020B0604020202020204" charset="-122"/>
              </a:rPr>
              <a:t>2018</a:t>
            </a:r>
            <a:r>
              <a:rPr sz="1200" dirty="0">
                <a:latin typeface="Arial Unicode MS" panose="020B0604020202020204" charset="-122"/>
                <a:cs typeface="Arial Unicode MS" panose="020B0604020202020204" charset="-122"/>
              </a:rPr>
              <a:t>年在香港联交所挂牌上市，股 票代码</a:t>
            </a:r>
            <a:r>
              <a:rPr sz="1200" spc="-55" dirty="0">
                <a:latin typeface="Arial Unicode MS" panose="020B0604020202020204" charset="-122"/>
                <a:cs typeface="Arial Unicode MS" panose="020B0604020202020204" charset="-122"/>
              </a:rPr>
              <a:t>3690.HK</a:t>
            </a:r>
            <a:r>
              <a:rPr sz="1200" dirty="0">
                <a:latin typeface="Arial Unicode MS" panose="020B0604020202020204" charset="-122"/>
                <a:cs typeface="Arial Unicode MS" panose="020B0604020202020204" charset="-122"/>
              </a:rPr>
              <a:t>。美团拥有美团、美团外卖、大众点评等</a:t>
            </a:r>
            <a:r>
              <a:rPr sz="1200" spc="-85" dirty="0">
                <a:latin typeface="Arial Unicode MS" panose="020B0604020202020204" charset="-122"/>
                <a:cs typeface="Arial Unicode MS" panose="020B0604020202020204" charset="-122"/>
              </a:rPr>
              <a:t>APP，</a:t>
            </a:r>
            <a:r>
              <a:rPr sz="1200" dirty="0">
                <a:latin typeface="Arial Unicode MS" panose="020B0604020202020204" charset="-122"/>
                <a:cs typeface="Arial Unicode MS" panose="020B0604020202020204" charset="-122"/>
              </a:rPr>
              <a:t>服务范围涉及餐 饮、外卖、酒店、旅游、电影、共享单车等，业务已覆盖中国</a:t>
            </a:r>
            <a:r>
              <a:rPr sz="1200" spc="-50" dirty="0">
                <a:latin typeface="Arial Unicode MS" panose="020B0604020202020204" charset="-122"/>
                <a:cs typeface="Arial Unicode MS" panose="020B0604020202020204" charset="-122"/>
              </a:rPr>
              <a:t>2,80</a:t>
            </a:r>
            <a:r>
              <a:rPr sz="1200" spc="-30" dirty="0">
                <a:latin typeface="Arial Unicode MS" panose="020B0604020202020204" charset="-122"/>
                <a:cs typeface="Arial Unicode MS" panose="020B0604020202020204" charset="-122"/>
              </a:rPr>
              <a:t>0</a:t>
            </a:r>
            <a:r>
              <a:rPr sz="1200" dirty="0">
                <a:latin typeface="Arial Unicode MS" panose="020B0604020202020204" charset="-122"/>
                <a:cs typeface="Arial Unicode MS" panose="020B0604020202020204" charset="-122"/>
              </a:rPr>
              <a:t>余个市、县。 美团在外卖和到店餐饮良好发展的背景下，加快对生活服务的其它赛道布局，随</a:t>
            </a:r>
            <a:endParaRPr sz="1200">
              <a:latin typeface="Arial Unicode MS" panose="020B0604020202020204" charset="-122"/>
              <a:cs typeface="Arial Unicode MS" panose="020B0604020202020204" charset="-122"/>
            </a:endParaRPr>
          </a:p>
          <a:p>
            <a:pPr marL="12700" marR="5080">
              <a:lnSpc>
                <a:spcPct val="150000"/>
              </a:lnSpc>
            </a:pPr>
            <a:r>
              <a:rPr sz="1200" dirty="0">
                <a:latin typeface="Arial Unicode MS" panose="020B0604020202020204" charset="-122"/>
                <a:cs typeface="Arial Unicode MS" panose="020B0604020202020204" charset="-122"/>
              </a:rPr>
              <a:t>着美团新业务及其他的收入占总营收比例逐步增加，未来其盈利能力将更加稳健。 受新技术的持续进步（如云计算、大数据）、新冠疫情加快商家在线上渠道的布 局、外卖用餐标准持续提升、外卖用户年龄层拓宽、消费场景拓宽等因素驱动，  中国生活服务行业仍将持续向好发展，在此背景下，美团将迎来良好的发展机遇。 综合而言，头豹认为美团具有长期投资的价值。</a:t>
            </a:r>
            <a:endParaRPr sz="1200">
              <a:latin typeface="Arial Unicode MS" panose="020B0604020202020204" charset="-122"/>
              <a:cs typeface="Arial Unicode MS" panose="020B0604020202020204" charset="-122"/>
            </a:endParaRPr>
          </a:p>
        </p:txBody>
      </p:sp>
      <p:sp>
        <p:nvSpPr>
          <p:cNvPr id="10" name="object 10"/>
          <p:cNvSpPr/>
          <p:nvPr/>
        </p:nvSpPr>
        <p:spPr>
          <a:xfrm>
            <a:off x="817102" y="1518286"/>
            <a:ext cx="589280" cy="0"/>
          </a:xfrm>
          <a:custGeom>
            <a:avLst/>
            <a:gdLst/>
            <a:ahLst/>
            <a:cxnLst/>
            <a:rect l="l" t="t" r="r" b="b"/>
            <a:pathLst>
              <a:path w="589280">
                <a:moveTo>
                  <a:pt x="0" y="0"/>
                </a:moveTo>
                <a:lnTo>
                  <a:pt x="588684" y="0"/>
                </a:lnTo>
              </a:path>
            </a:pathLst>
          </a:custGeom>
          <a:ln w="25400">
            <a:solidFill>
              <a:srgbClr val="ED7D31"/>
            </a:solidFill>
          </a:ln>
        </p:spPr>
        <p:txBody>
          <a:bodyPr wrap="square" lIns="0" tIns="0" rIns="0" bIns="0" rtlCol="0"/>
          <a:lstStyle/>
          <a:p/>
        </p:txBody>
      </p:sp>
      <p:sp>
        <p:nvSpPr>
          <p:cNvPr id="11" name="object 11"/>
          <p:cNvSpPr txBox="1">
            <a:spLocks noGrp="1"/>
          </p:cNvSpPr>
          <p:nvPr>
            <p:ph type="title"/>
          </p:nvPr>
        </p:nvSpPr>
        <p:spPr>
          <a:xfrm>
            <a:off x="6908544" y="739380"/>
            <a:ext cx="4290060" cy="238760"/>
          </a:xfrm>
          <a:prstGeom prst="rect">
            <a:avLst/>
          </a:prstGeom>
        </p:spPr>
        <p:txBody>
          <a:bodyPr vert="horz" wrap="square" lIns="0" tIns="12700" rIns="0" bIns="0" rtlCol="0">
            <a:spAutoFit/>
          </a:bodyPr>
          <a:lstStyle/>
          <a:p>
            <a:pPr marL="12700">
              <a:lnSpc>
                <a:spcPct val="100000"/>
              </a:lnSpc>
              <a:spcBef>
                <a:spcPts val="100"/>
              </a:spcBef>
            </a:pPr>
            <a:r>
              <a:rPr sz="1400" spc="-80" dirty="0">
                <a:solidFill>
                  <a:srgbClr val="CC0606"/>
                </a:solidFill>
              </a:rPr>
              <a:t>1.</a:t>
            </a:r>
            <a:r>
              <a:rPr sz="1400" spc="-50" dirty="0">
                <a:solidFill>
                  <a:srgbClr val="CC0606"/>
                </a:solidFill>
              </a:rPr>
              <a:t> </a:t>
            </a:r>
            <a:r>
              <a:rPr sz="1400" dirty="0">
                <a:solidFill>
                  <a:srgbClr val="CC0606"/>
                </a:solidFill>
              </a:rPr>
              <a:t>美团聚焦</a:t>
            </a:r>
            <a:r>
              <a:rPr sz="1400" spc="-185" dirty="0">
                <a:solidFill>
                  <a:srgbClr val="CC0606"/>
                </a:solidFill>
              </a:rPr>
              <a:t>“Food+Platform”</a:t>
            </a:r>
            <a:r>
              <a:rPr sz="1400" dirty="0">
                <a:solidFill>
                  <a:srgbClr val="CC0606"/>
                </a:solidFill>
              </a:rPr>
              <a:t>战略，构建</a:t>
            </a:r>
            <a:r>
              <a:rPr sz="1400" spc="-800" dirty="0">
                <a:solidFill>
                  <a:srgbClr val="CC0606"/>
                </a:solidFill>
              </a:rPr>
              <a:t>“</a:t>
            </a:r>
            <a:r>
              <a:rPr sz="1400" dirty="0">
                <a:solidFill>
                  <a:srgbClr val="CC0606"/>
                </a:solidFill>
              </a:rPr>
              <a:t>超级大平台</a:t>
            </a:r>
            <a:r>
              <a:rPr sz="1400" spc="-800" dirty="0">
                <a:solidFill>
                  <a:srgbClr val="CC0606"/>
                </a:solidFill>
              </a:rPr>
              <a:t>”</a:t>
            </a:r>
            <a:endParaRPr sz="1400"/>
          </a:p>
        </p:txBody>
      </p:sp>
      <p:sp>
        <p:nvSpPr>
          <p:cNvPr id="12" name="object 12"/>
          <p:cNvSpPr txBox="1"/>
          <p:nvPr/>
        </p:nvSpPr>
        <p:spPr>
          <a:xfrm>
            <a:off x="6894268" y="1005542"/>
            <a:ext cx="4879975" cy="5236210"/>
          </a:xfrm>
          <a:prstGeom prst="rect">
            <a:avLst/>
          </a:prstGeom>
        </p:spPr>
        <p:txBody>
          <a:bodyPr vert="horz" wrap="square" lIns="0" tIns="12700" rIns="0" bIns="0" rtlCol="0">
            <a:spAutoFit/>
          </a:bodyPr>
          <a:lstStyle/>
          <a:p>
            <a:pPr marL="198120" marR="173355" indent="-171450">
              <a:lnSpc>
                <a:spcPct val="150000"/>
              </a:lnSpc>
              <a:spcBef>
                <a:spcPts val="100"/>
              </a:spcBef>
              <a:buSzPct val="105000"/>
              <a:buFont typeface="Arial" panose="020B0604020202090204"/>
              <a:buChar char="•"/>
              <a:tabLst>
                <a:tab pos="198755" algn="l"/>
              </a:tabLst>
            </a:pPr>
            <a:r>
              <a:rPr sz="1100" dirty="0">
                <a:latin typeface="Arial Unicode MS" panose="020B0604020202020204" charset="-122"/>
                <a:cs typeface="Arial Unicode MS" panose="020B0604020202020204" charset="-122"/>
              </a:rPr>
              <a:t>现阶段美团以</a:t>
            </a:r>
            <a:r>
              <a:rPr sz="1100" spc="20" dirty="0">
                <a:latin typeface="Arial Unicode MS" panose="020B0604020202020204" charset="-122"/>
                <a:cs typeface="Arial Unicode MS" panose="020B0604020202020204" charset="-122"/>
              </a:rPr>
              <a:t>“</a:t>
            </a:r>
            <a:r>
              <a:rPr sz="1100" spc="-15" dirty="0">
                <a:latin typeface="Arial Unicode MS" panose="020B0604020202020204" charset="-122"/>
                <a:cs typeface="Arial Unicode MS" panose="020B0604020202020204" charset="-122"/>
              </a:rPr>
              <a:t>Food+Platfor</a:t>
            </a:r>
            <a:r>
              <a:rPr sz="1100" spc="-5" dirty="0">
                <a:latin typeface="Arial Unicode MS" panose="020B0604020202020204" charset="-122"/>
                <a:cs typeface="Arial Unicode MS" panose="020B0604020202020204" charset="-122"/>
              </a:rPr>
              <a:t>m</a:t>
            </a:r>
            <a:r>
              <a:rPr sz="1100" spc="20" dirty="0">
                <a:latin typeface="Arial Unicode MS" panose="020B0604020202020204" charset="-122"/>
                <a:cs typeface="Arial Unicode MS" panose="020B0604020202020204" charset="-122"/>
              </a:rPr>
              <a:t>”</a:t>
            </a:r>
            <a:r>
              <a:rPr sz="1100" dirty="0">
                <a:latin typeface="Arial Unicode MS" panose="020B0604020202020204" charset="-122"/>
                <a:cs typeface="Arial Unicode MS" panose="020B0604020202020204" charset="-122"/>
              </a:rPr>
              <a:t>为核心战略，设立不同平台（美团平台、点 评平台、</a:t>
            </a:r>
            <a:r>
              <a:rPr sz="1100" spc="-40" dirty="0">
                <a:latin typeface="Arial Unicode MS" panose="020B0604020202020204" charset="-122"/>
                <a:cs typeface="Arial Unicode MS" panose="020B0604020202020204" charset="-122"/>
              </a:rPr>
              <a:t>AI</a:t>
            </a:r>
            <a:r>
              <a:rPr sz="1100" dirty="0">
                <a:latin typeface="Arial Unicode MS" panose="020B0604020202020204" charset="-122"/>
                <a:cs typeface="Arial Unicode MS" panose="020B0604020202020204" charset="-122"/>
              </a:rPr>
              <a:t>平台等）、事业群（到店事业群、到家事业群）、事业部（买 菜事业部、快驴事业部等），形成对餐饮、酒店、旅游、社区电商等本地 生活场景的全覆盖，逐步完成构建本地生活服务超级平台的目标。</a:t>
            </a:r>
            <a:endParaRPr sz="1100">
              <a:latin typeface="Arial Unicode MS" panose="020B0604020202020204" charset="-122"/>
              <a:cs typeface="Arial Unicode MS" panose="020B0604020202020204" charset="-122"/>
            </a:endParaRPr>
          </a:p>
          <a:p>
            <a:pPr>
              <a:lnSpc>
                <a:spcPct val="100000"/>
              </a:lnSpc>
              <a:spcBef>
                <a:spcPts val="15"/>
              </a:spcBef>
            </a:pPr>
            <a:endParaRPr sz="1300">
              <a:latin typeface="Arial Unicode MS" panose="020B0604020202020204" charset="-122"/>
              <a:cs typeface="Arial Unicode MS" panose="020B0604020202020204" charset="-122"/>
            </a:endParaRPr>
          </a:p>
          <a:p>
            <a:pPr marL="26670">
              <a:lnSpc>
                <a:spcPct val="100000"/>
              </a:lnSpc>
              <a:spcBef>
                <a:spcPts val="5"/>
              </a:spcBef>
            </a:pPr>
            <a:r>
              <a:rPr sz="1400" b="1" spc="-80" dirty="0">
                <a:solidFill>
                  <a:srgbClr val="CC0606"/>
                </a:solidFill>
                <a:latin typeface="Microsoft YaHei"/>
                <a:cs typeface="Microsoft YaHei"/>
              </a:rPr>
              <a:t>2.</a:t>
            </a:r>
            <a:r>
              <a:rPr sz="1400" b="1" spc="10" dirty="0">
                <a:solidFill>
                  <a:srgbClr val="CC0606"/>
                </a:solidFill>
                <a:latin typeface="Microsoft YaHei"/>
                <a:cs typeface="Microsoft YaHei"/>
              </a:rPr>
              <a:t> </a:t>
            </a:r>
            <a:r>
              <a:rPr sz="1400" b="1" dirty="0">
                <a:solidFill>
                  <a:srgbClr val="CC0606"/>
                </a:solidFill>
                <a:latin typeface="Microsoft YaHei"/>
                <a:cs typeface="Microsoft YaHei"/>
              </a:rPr>
              <a:t>餐饮外卖仍是美团的主营收入来源</a:t>
            </a:r>
            <a:endParaRPr sz="1400">
              <a:latin typeface="Microsoft YaHei"/>
              <a:cs typeface="Microsoft YaHei"/>
            </a:endParaRPr>
          </a:p>
          <a:p>
            <a:pPr marL="198120" marR="190500" indent="-171450">
              <a:lnSpc>
                <a:spcPct val="150000"/>
              </a:lnSpc>
              <a:spcBef>
                <a:spcPts val="465"/>
              </a:spcBef>
              <a:buSzPct val="105000"/>
              <a:buFont typeface="Arial" panose="020B0604020202090204"/>
              <a:buChar char="•"/>
              <a:tabLst>
                <a:tab pos="198755" algn="l"/>
              </a:tabLst>
            </a:pPr>
            <a:r>
              <a:rPr sz="1100" dirty="0">
                <a:latin typeface="Arial Unicode MS" panose="020B0604020202020204" charset="-122"/>
                <a:cs typeface="Arial Unicode MS" panose="020B0604020202020204" charset="-122"/>
              </a:rPr>
              <a:t>美团的主要营收来源为餐饮外卖，到店、酒店与旅游，新业务及其他，其 中餐饮外卖仍是美团的主要营收来源，</a:t>
            </a:r>
            <a:r>
              <a:rPr sz="1100" spc="-40" dirty="0">
                <a:latin typeface="Arial Unicode MS" panose="020B0604020202020204" charset="-122"/>
                <a:cs typeface="Arial Unicode MS" panose="020B0604020202020204" charset="-122"/>
              </a:rPr>
              <a:t>201</a:t>
            </a:r>
            <a:r>
              <a:rPr sz="1100" spc="-55" dirty="0">
                <a:latin typeface="Arial Unicode MS" panose="020B0604020202020204" charset="-122"/>
                <a:cs typeface="Arial Unicode MS" panose="020B0604020202020204" charset="-122"/>
              </a:rPr>
              <a:t>9</a:t>
            </a:r>
            <a:r>
              <a:rPr sz="1100" dirty="0">
                <a:latin typeface="Arial Unicode MS" panose="020B0604020202020204" charset="-122"/>
                <a:cs typeface="Arial Unicode MS" panose="020B0604020202020204" charset="-122"/>
              </a:rPr>
              <a:t>年餐饮外卖的营收占美团总营 收的比例仍超过</a:t>
            </a:r>
            <a:r>
              <a:rPr sz="1100" spc="-175" dirty="0">
                <a:latin typeface="Arial Unicode MS" panose="020B0604020202020204" charset="-122"/>
                <a:cs typeface="Arial Unicode MS" panose="020B0604020202020204" charset="-122"/>
              </a:rPr>
              <a:t>50%</a:t>
            </a:r>
            <a:r>
              <a:rPr sz="1100" dirty="0">
                <a:latin typeface="Arial Unicode MS" panose="020B0604020202020204" charset="-122"/>
                <a:cs typeface="Arial Unicode MS" panose="020B0604020202020204" charset="-122"/>
              </a:rPr>
              <a:t>。但美团新业务发展迅速，该部分的营收占美团总营 收比例逐步增加，是美团未来盈利增长的关键点之一。</a:t>
            </a:r>
            <a:endParaRPr sz="1100">
              <a:latin typeface="Arial Unicode MS" panose="020B0604020202020204" charset="-122"/>
              <a:cs typeface="Arial Unicode MS" panose="020B0604020202020204" charset="-122"/>
            </a:endParaRPr>
          </a:p>
          <a:p>
            <a:pPr marL="12700">
              <a:lnSpc>
                <a:spcPct val="100000"/>
              </a:lnSpc>
              <a:spcBef>
                <a:spcPts val="845"/>
              </a:spcBef>
            </a:pPr>
            <a:r>
              <a:rPr sz="1400" b="1" spc="-80" dirty="0">
                <a:solidFill>
                  <a:srgbClr val="CC0606"/>
                </a:solidFill>
                <a:latin typeface="Microsoft YaHei"/>
                <a:cs typeface="Microsoft YaHei"/>
              </a:rPr>
              <a:t>3.</a:t>
            </a:r>
            <a:r>
              <a:rPr sz="1400" b="1" spc="10" dirty="0">
                <a:solidFill>
                  <a:srgbClr val="CC0606"/>
                </a:solidFill>
                <a:latin typeface="Microsoft YaHei"/>
                <a:cs typeface="Microsoft YaHei"/>
              </a:rPr>
              <a:t> </a:t>
            </a:r>
            <a:r>
              <a:rPr sz="1400" b="1" dirty="0">
                <a:solidFill>
                  <a:srgbClr val="CC0606"/>
                </a:solidFill>
                <a:latin typeface="Microsoft YaHei"/>
                <a:cs typeface="Microsoft YaHei"/>
              </a:rPr>
              <a:t>美团具有长期投资的价值</a:t>
            </a:r>
            <a:endParaRPr sz="1400">
              <a:latin typeface="Microsoft YaHei"/>
              <a:cs typeface="Microsoft YaHei"/>
            </a:endParaRPr>
          </a:p>
          <a:p>
            <a:pPr marL="184150" marR="130175" indent="-171450">
              <a:lnSpc>
                <a:spcPct val="150000"/>
              </a:lnSpc>
              <a:spcBef>
                <a:spcPts val="415"/>
              </a:spcBef>
              <a:buSzPct val="105000"/>
              <a:buFont typeface="Arial" panose="020B0604020202090204"/>
              <a:buChar char="•"/>
              <a:tabLst>
                <a:tab pos="184150" algn="l"/>
              </a:tabLst>
            </a:pPr>
            <a:r>
              <a:rPr sz="1100" dirty="0">
                <a:latin typeface="Arial Unicode MS" panose="020B0604020202020204" charset="-122"/>
                <a:cs typeface="Arial Unicode MS" panose="020B0604020202020204" charset="-122"/>
              </a:rPr>
              <a:t>就盈利能力、内容吸引力、产品丰富度、技术能力、护城河、市场潜力而 言，头豹认为美团的综合表现较为优异，具有长期投资的价值：（</a:t>
            </a:r>
            <a:r>
              <a:rPr sz="1100" spc="-40" dirty="0">
                <a:latin typeface="Arial Unicode MS" panose="020B0604020202020204" charset="-122"/>
                <a:cs typeface="Arial Unicode MS" panose="020B0604020202020204" charset="-122"/>
              </a:rPr>
              <a:t>1</a:t>
            </a:r>
            <a:r>
              <a:rPr sz="1100" dirty="0">
                <a:latin typeface="Arial Unicode MS" panose="020B0604020202020204" charset="-122"/>
                <a:cs typeface="Arial Unicode MS" panose="020B0604020202020204" charset="-122"/>
              </a:rPr>
              <a:t>）盈利 能力：</a:t>
            </a:r>
            <a:r>
              <a:rPr sz="1100" spc="280" dirty="0">
                <a:latin typeface="Arial Unicode MS" panose="020B0604020202020204" charset="-122"/>
                <a:cs typeface="Arial Unicode MS" panose="020B0604020202020204" charset="-122"/>
              </a:rPr>
              <a:t> </a:t>
            </a:r>
            <a:r>
              <a:rPr sz="1100" dirty="0">
                <a:latin typeface="Arial Unicode MS" panose="020B0604020202020204" charset="-122"/>
                <a:cs typeface="Arial Unicode MS" panose="020B0604020202020204" charset="-122"/>
              </a:rPr>
              <a:t>美团持续拓展新业务，且新业务收入占总营收比例增加，未来其盈 利能力更加稳健；（</a:t>
            </a:r>
            <a:r>
              <a:rPr sz="1100" spc="-40" dirty="0">
                <a:latin typeface="Arial Unicode MS" panose="020B0604020202020204" charset="-122"/>
                <a:cs typeface="Arial Unicode MS" panose="020B0604020202020204" charset="-122"/>
              </a:rPr>
              <a:t>2</a:t>
            </a:r>
            <a:r>
              <a:rPr sz="1100" dirty="0">
                <a:latin typeface="Arial Unicode MS" panose="020B0604020202020204" charset="-122"/>
                <a:cs typeface="Arial Unicode MS" panose="020B0604020202020204" charset="-122"/>
              </a:rPr>
              <a:t>）内容吸引力：美团服务质量提升，吸引更多用户；</a:t>
            </a:r>
            <a:endParaRPr sz="1100">
              <a:latin typeface="Arial Unicode MS" panose="020B0604020202020204" charset="-122"/>
              <a:cs typeface="Arial Unicode MS" panose="020B0604020202020204" charset="-122"/>
            </a:endParaRPr>
          </a:p>
          <a:p>
            <a:pPr marL="537210" lvl="1" indent="-353060">
              <a:lnSpc>
                <a:spcPct val="100000"/>
              </a:lnSpc>
              <a:spcBef>
                <a:spcPts val="660"/>
              </a:spcBef>
              <a:buSzPct val="91000"/>
              <a:buAutoNum type="arabicPlain" startAt="3"/>
              <a:tabLst>
                <a:tab pos="537210" algn="l"/>
              </a:tabLst>
            </a:pPr>
            <a:r>
              <a:rPr sz="1100" dirty="0">
                <a:latin typeface="Arial Unicode MS" panose="020B0604020202020204" charset="-122"/>
                <a:cs typeface="Arial Unicode MS" panose="020B0604020202020204" charset="-122"/>
              </a:rPr>
              <a:t>产品丰富度：美团持续推出新产品，满足用户多元需求，扩大用户群；</a:t>
            </a:r>
            <a:endParaRPr sz="1100">
              <a:latin typeface="Arial Unicode MS" panose="020B0604020202020204" charset="-122"/>
              <a:cs typeface="Arial Unicode MS" panose="020B0604020202020204" charset="-122"/>
            </a:endParaRPr>
          </a:p>
          <a:p>
            <a:pPr marL="537210" lvl="1" indent="-353060">
              <a:lnSpc>
                <a:spcPct val="100000"/>
              </a:lnSpc>
              <a:spcBef>
                <a:spcPts val="660"/>
              </a:spcBef>
              <a:buSzPct val="91000"/>
              <a:buAutoNum type="arabicPlain" startAt="3"/>
              <a:tabLst>
                <a:tab pos="537210" algn="l"/>
              </a:tabLst>
            </a:pPr>
            <a:r>
              <a:rPr sz="1100" dirty="0">
                <a:latin typeface="Arial Unicode MS" panose="020B0604020202020204" charset="-122"/>
                <a:cs typeface="Arial Unicode MS" panose="020B0604020202020204" charset="-122"/>
              </a:rPr>
              <a:t>技术能力：美团持续加大对技术的投入，提升用户对其产品的体验感；</a:t>
            </a:r>
            <a:endParaRPr sz="1100">
              <a:latin typeface="Arial Unicode MS" panose="020B0604020202020204" charset="-122"/>
              <a:cs typeface="Arial Unicode MS" panose="020B0604020202020204" charset="-122"/>
            </a:endParaRPr>
          </a:p>
          <a:p>
            <a:pPr marL="184150" marR="144780" lvl="1" algn="just">
              <a:lnSpc>
                <a:spcPct val="150000"/>
              </a:lnSpc>
              <a:buSzPct val="91000"/>
              <a:buAutoNum type="arabicPlain" startAt="3"/>
              <a:tabLst>
                <a:tab pos="537210" algn="l"/>
              </a:tabLst>
            </a:pPr>
            <a:r>
              <a:rPr sz="1100" dirty="0">
                <a:latin typeface="Arial Unicode MS" panose="020B0604020202020204" charset="-122"/>
                <a:cs typeface="Arial Unicode MS" panose="020B0604020202020204" charset="-122"/>
              </a:rPr>
              <a:t>护城河：美团已布局餐饮全产业链业务，议价能力强，已具备较强的 护城河；（</a:t>
            </a:r>
            <a:r>
              <a:rPr sz="1100" spc="-40" dirty="0">
                <a:latin typeface="Arial Unicode MS" panose="020B0604020202020204" charset="-122"/>
                <a:cs typeface="Arial Unicode MS" panose="020B0604020202020204" charset="-122"/>
              </a:rPr>
              <a:t>6</a:t>
            </a:r>
            <a:r>
              <a:rPr sz="1100" dirty="0">
                <a:latin typeface="Arial Unicode MS" panose="020B0604020202020204" charset="-122"/>
                <a:cs typeface="Arial Unicode MS" panose="020B0604020202020204" charset="-122"/>
              </a:rPr>
              <a:t>）市场潜力：生活服务行业市场规模大，且处于增长阶段，美 团将迎来良好的发展机遇。</a:t>
            </a:r>
            <a:endParaRPr sz="1100">
              <a:latin typeface="Arial Unicode MS" panose="020B0604020202020204" charset="-122"/>
              <a:cs typeface="Arial Unicode MS" panose="020B0604020202020204" charset="-122"/>
            </a:endParaRPr>
          </a:p>
        </p:txBody>
      </p:sp>
      <p:pic>
        <p:nvPicPr>
          <p:cNvPr id="13" name="object 13"/>
          <p:cNvPicPr/>
          <p:nvPr/>
        </p:nvPicPr>
        <p:blipFill>
          <a:blip r:embed="rId3" cstate="print"/>
          <a:stretch>
            <a:fillRect/>
          </a:stretch>
        </p:blipFill>
        <p:spPr>
          <a:xfrm>
            <a:off x="5562600" y="6375399"/>
            <a:ext cx="1077231" cy="443030"/>
          </a:xfrm>
          <a:prstGeom prst="rect">
            <a:avLst/>
          </a:prstGeom>
        </p:spPr>
      </p:pic>
      <p:sp>
        <p:nvSpPr>
          <p:cNvPr id="14" name="object 14"/>
          <p:cNvSpPr txBox="1"/>
          <p:nvPr/>
        </p:nvSpPr>
        <p:spPr>
          <a:xfrm>
            <a:off x="6698767" y="6465663"/>
            <a:ext cx="1055370"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DB372B"/>
                </a:solidFill>
                <a:latin typeface="Arial Unicode MS" panose="020B0604020202020204" charset="-122"/>
                <a:cs typeface="Arial Unicode MS" panose="020B0604020202020204" charset="-122"/>
              </a:rPr>
              <a:t>400-072-5588</a:t>
            </a:r>
            <a:endParaRPr sz="1200">
              <a:latin typeface="Arial Unicode MS" panose="020B0604020202020204" charset="-122"/>
              <a:cs typeface="Arial Unicode MS" panose="020B0604020202020204" charset="-122"/>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689059" y="6492975"/>
            <a:ext cx="974725" cy="208279"/>
          </a:xfrm>
          <a:prstGeom prst="rect">
            <a:avLst/>
          </a:prstGeom>
        </p:spPr>
        <p:txBody>
          <a:bodyPr vert="horz" wrap="square" lIns="0" tIns="12700" rIns="0" bIns="0" rtlCol="0">
            <a:spAutoFit/>
          </a:bodyPr>
          <a:lstStyle/>
          <a:p>
            <a:pPr marL="12700">
              <a:lnSpc>
                <a:spcPct val="100000"/>
              </a:lnSpc>
              <a:spcBef>
                <a:spcPts val="100"/>
              </a:spcBef>
            </a:pPr>
            <a:r>
              <a:rPr sz="1200" spc="-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grpSp>
        <p:nvGrpSpPr>
          <p:cNvPr id="3" name="object 3"/>
          <p:cNvGrpSpPr/>
          <p:nvPr/>
        </p:nvGrpSpPr>
        <p:grpSpPr>
          <a:xfrm>
            <a:off x="6605835" y="1777335"/>
            <a:ext cx="5586730" cy="5081270"/>
            <a:chOff x="6605835" y="1777335"/>
            <a:chExt cx="5586730" cy="5081270"/>
          </a:xfrm>
        </p:grpSpPr>
        <p:pic>
          <p:nvPicPr>
            <p:cNvPr id="4" name="object 4"/>
            <p:cNvPicPr/>
            <p:nvPr/>
          </p:nvPicPr>
          <p:blipFill>
            <a:blip r:embed="rId1" cstate="print"/>
            <a:stretch>
              <a:fillRect/>
            </a:stretch>
          </p:blipFill>
          <p:spPr>
            <a:xfrm>
              <a:off x="6605835" y="1777335"/>
              <a:ext cx="5586164" cy="5080664"/>
            </a:xfrm>
            <a:prstGeom prst="rect">
              <a:avLst/>
            </a:prstGeom>
          </p:spPr>
        </p:pic>
        <p:pic>
          <p:nvPicPr>
            <p:cNvPr id="5" name="object 5"/>
            <p:cNvPicPr/>
            <p:nvPr/>
          </p:nvPicPr>
          <p:blipFill>
            <a:blip r:embed="rId2" cstate="print"/>
            <a:stretch>
              <a:fillRect/>
            </a:stretch>
          </p:blipFill>
          <p:spPr>
            <a:xfrm>
              <a:off x="7676001" y="2832148"/>
              <a:ext cx="4515997" cy="4025851"/>
            </a:xfrm>
            <a:prstGeom prst="rect">
              <a:avLst/>
            </a:prstGeom>
          </p:spPr>
        </p:pic>
      </p:grpSp>
      <p:sp>
        <p:nvSpPr>
          <p:cNvPr id="6" name="object 6"/>
          <p:cNvSpPr txBox="1"/>
          <p:nvPr/>
        </p:nvSpPr>
        <p:spPr>
          <a:xfrm>
            <a:off x="627409" y="6339766"/>
            <a:ext cx="3568700" cy="400685"/>
          </a:xfrm>
          <a:prstGeom prst="rect">
            <a:avLst/>
          </a:prstGeom>
        </p:spPr>
        <p:txBody>
          <a:bodyPr vert="horz" wrap="square" lIns="0" tIns="53340" rIns="0" bIns="0" rtlCol="0">
            <a:spAutoFit/>
          </a:bodyPr>
          <a:lstStyle/>
          <a:p>
            <a:pPr marL="12700">
              <a:lnSpc>
                <a:spcPct val="100000"/>
              </a:lnSpc>
              <a:spcBef>
                <a:spcPts val="420"/>
              </a:spcBef>
            </a:pPr>
            <a:r>
              <a:rPr sz="900" dirty="0">
                <a:solidFill>
                  <a:srgbClr val="808080"/>
                </a:solidFill>
                <a:latin typeface="Arial Unicode MS" panose="020B0604020202020204" charset="-122"/>
                <a:cs typeface="Arial Unicode MS" panose="020B0604020202020204" charset="-122"/>
              </a:rPr>
              <a:t>备注：活动解释权均归头豹所有，活动细则将根据实际情况作出调整。</a:t>
            </a:r>
            <a:endParaRPr sz="900">
              <a:latin typeface="Arial Unicode MS" panose="020B0604020202020204" charset="-122"/>
              <a:cs typeface="Arial Unicode MS" panose="020B0604020202020204" charset="-122"/>
            </a:endParaRPr>
          </a:p>
          <a:p>
            <a:pPr marL="12700">
              <a:lnSpc>
                <a:spcPct val="100000"/>
              </a:lnSpc>
              <a:spcBef>
                <a:spcPts val="350"/>
              </a:spcBef>
            </a:pPr>
            <a:r>
              <a:rPr sz="1000" dirty="0">
                <a:solidFill>
                  <a:srgbClr val="BFBFBF"/>
                </a:solidFill>
                <a:latin typeface="Arial Unicode MS" panose="020B0604020202020204" charset="-122"/>
                <a:cs typeface="Arial Unicode MS" panose="020B0604020202020204" charset="-122"/>
              </a:rPr>
              <a:t>©2021</a:t>
            </a:r>
            <a:r>
              <a:rPr sz="1000" spc="-15" dirty="0">
                <a:solidFill>
                  <a:srgbClr val="BFBFBF"/>
                </a:solidFill>
                <a:latin typeface="Arial Unicode MS" panose="020B0604020202020204" charset="-122"/>
                <a:cs typeface="Arial Unicode MS" panose="020B0604020202020204" charset="-122"/>
              </a:rPr>
              <a:t> </a:t>
            </a:r>
            <a:r>
              <a:rPr sz="1000" spc="-50" dirty="0">
                <a:solidFill>
                  <a:srgbClr val="BFBFBF"/>
                </a:solidFill>
                <a:latin typeface="Arial Unicode MS" panose="020B0604020202020204" charset="-122"/>
                <a:cs typeface="Arial Unicode MS" panose="020B0604020202020204" charset="-122"/>
              </a:rPr>
              <a:t>LeadLeo</a:t>
            </a:r>
            <a:endParaRPr sz="1000">
              <a:latin typeface="Arial Unicode MS" panose="020B0604020202020204" charset="-122"/>
              <a:cs typeface="Arial Unicode MS" panose="020B0604020202020204" charset="-122"/>
            </a:endParaRPr>
          </a:p>
        </p:txBody>
      </p:sp>
      <p:sp>
        <p:nvSpPr>
          <p:cNvPr id="7" name="object 7"/>
          <p:cNvSpPr txBox="1">
            <a:spLocks noGrp="1"/>
          </p:cNvSpPr>
          <p:nvPr>
            <p:ph type="title"/>
          </p:nvPr>
        </p:nvSpPr>
        <p:spPr>
          <a:xfrm>
            <a:off x="486857" y="296779"/>
            <a:ext cx="6277610" cy="391160"/>
          </a:xfrm>
          <a:prstGeom prst="rect">
            <a:avLst/>
          </a:prstGeom>
        </p:spPr>
        <p:txBody>
          <a:bodyPr vert="horz" wrap="square" lIns="0" tIns="12700" rIns="0" bIns="0" rtlCol="0">
            <a:spAutoFit/>
          </a:bodyPr>
          <a:lstStyle/>
          <a:p>
            <a:pPr marL="12700">
              <a:lnSpc>
                <a:spcPct val="100000"/>
              </a:lnSpc>
              <a:spcBef>
                <a:spcPts val="100"/>
              </a:spcBef>
            </a:pPr>
            <a:r>
              <a:rPr dirty="0">
                <a:solidFill>
                  <a:srgbClr val="970201"/>
                </a:solidFill>
              </a:rPr>
              <a:t>头豹</a:t>
            </a:r>
            <a:r>
              <a:rPr spc="-90" dirty="0">
                <a:solidFill>
                  <a:srgbClr val="970201"/>
                </a:solidFill>
              </a:rPr>
              <a:t> </a:t>
            </a:r>
            <a:r>
              <a:rPr spc="-135" dirty="0">
                <a:solidFill>
                  <a:srgbClr val="970201"/>
                </a:solidFill>
              </a:rPr>
              <a:t>Project</a:t>
            </a:r>
            <a:r>
              <a:rPr spc="-85" dirty="0">
                <a:solidFill>
                  <a:srgbClr val="970201"/>
                </a:solidFill>
              </a:rPr>
              <a:t> </a:t>
            </a:r>
            <a:r>
              <a:rPr spc="-145" dirty="0">
                <a:solidFill>
                  <a:srgbClr val="970201"/>
                </a:solidFill>
              </a:rPr>
              <a:t>Navigator</a:t>
            </a:r>
            <a:r>
              <a:rPr spc="-60" dirty="0">
                <a:solidFill>
                  <a:srgbClr val="970201"/>
                </a:solidFill>
              </a:rPr>
              <a:t> </a:t>
            </a:r>
            <a:r>
              <a:rPr dirty="0">
                <a:solidFill>
                  <a:srgbClr val="970201"/>
                </a:solidFill>
              </a:rPr>
              <a:t>领航者计划与商业服务</a:t>
            </a:r>
            <a:endParaRPr dirty="0">
              <a:solidFill>
                <a:srgbClr val="970201"/>
              </a:solidFill>
            </a:endParaRPr>
          </a:p>
        </p:txBody>
      </p:sp>
      <p:grpSp>
        <p:nvGrpSpPr>
          <p:cNvPr id="8" name="object 8"/>
          <p:cNvGrpSpPr/>
          <p:nvPr/>
        </p:nvGrpSpPr>
        <p:grpSpPr>
          <a:xfrm>
            <a:off x="497306" y="226570"/>
            <a:ext cx="11701145" cy="6638290"/>
            <a:chOff x="497306" y="226570"/>
            <a:chExt cx="11701145" cy="6638290"/>
          </a:xfrm>
        </p:grpSpPr>
        <p:sp>
          <p:nvSpPr>
            <p:cNvPr id="9" name="object 9"/>
            <p:cNvSpPr/>
            <p:nvPr/>
          </p:nvSpPr>
          <p:spPr>
            <a:xfrm>
              <a:off x="5427891" y="3397796"/>
              <a:ext cx="3929379" cy="2310765"/>
            </a:xfrm>
            <a:custGeom>
              <a:avLst/>
              <a:gdLst/>
              <a:ahLst/>
              <a:cxnLst/>
              <a:rect l="l" t="t" r="r" b="b"/>
              <a:pathLst>
                <a:path w="3929379" h="2310765">
                  <a:moveTo>
                    <a:pt x="1737271" y="1158938"/>
                  </a:moveTo>
                  <a:lnTo>
                    <a:pt x="1735810" y="1112748"/>
                  </a:lnTo>
                  <a:lnTo>
                    <a:pt x="1731797" y="1066965"/>
                  </a:lnTo>
                  <a:lnTo>
                    <a:pt x="1725307" y="1021676"/>
                  </a:lnTo>
                  <a:lnTo>
                    <a:pt x="1716366" y="976985"/>
                  </a:lnTo>
                  <a:lnTo>
                    <a:pt x="1705038" y="932954"/>
                  </a:lnTo>
                  <a:lnTo>
                    <a:pt x="1691386" y="889698"/>
                  </a:lnTo>
                  <a:lnTo>
                    <a:pt x="1675434" y="847280"/>
                  </a:lnTo>
                  <a:lnTo>
                    <a:pt x="1657248" y="805815"/>
                  </a:lnTo>
                  <a:lnTo>
                    <a:pt x="1636864" y="765365"/>
                  </a:lnTo>
                  <a:lnTo>
                    <a:pt x="1614360" y="726046"/>
                  </a:lnTo>
                  <a:lnTo>
                    <a:pt x="1589773" y="687920"/>
                  </a:lnTo>
                  <a:lnTo>
                    <a:pt x="1563141" y="651103"/>
                  </a:lnTo>
                  <a:lnTo>
                    <a:pt x="1534528" y="615657"/>
                  </a:lnTo>
                  <a:lnTo>
                    <a:pt x="1503997" y="581685"/>
                  </a:lnTo>
                  <a:lnTo>
                    <a:pt x="1471574" y="549287"/>
                  </a:lnTo>
                  <a:lnTo>
                    <a:pt x="1437322" y="518528"/>
                  </a:lnTo>
                  <a:lnTo>
                    <a:pt x="1401279" y="489508"/>
                  </a:lnTo>
                  <a:lnTo>
                    <a:pt x="1363522" y="462318"/>
                  </a:lnTo>
                  <a:lnTo>
                    <a:pt x="1324076" y="437032"/>
                  </a:lnTo>
                  <a:lnTo>
                    <a:pt x="1283017" y="413766"/>
                  </a:lnTo>
                  <a:lnTo>
                    <a:pt x="1240370" y="392582"/>
                  </a:lnTo>
                  <a:lnTo>
                    <a:pt x="1196200" y="373583"/>
                  </a:lnTo>
                  <a:lnTo>
                    <a:pt x="1150543" y="356857"/>
                  </a:lnTo>
                  <a:lnTo>
                    <a:pt x="1103477" y="342480"/>
                  </a:lnTo>
                  <a:lnTo>
                    <a:pt x="1055662" y="330708"/>
                  </a:lnTo>
                  <a:lnTo>
                    <a:pt x="1007808" y="321678"/>
                  </a:lnTo>
                  <a:lnTo>
                    <a:pt x="960018" y="315341"/>
                  </a:lnTo>
                  <a:lnTo>
                    <a:pt x="912368" y="311645"/>
                  </a:lnTo>
                  <a:lnTo>
                    <a:pt x="864946" y="310540"/>
                  </a:lnTo>
                  <a:lnTo>
                    <a:pt x="817854" y="311975"/>
                  </a:lnTo>
                  <a:lnTo>
                    <a:pt x="771182" y="315899"/>
                  </a:lnTo>
                  <a:lnTo>
                    <a:pt x="725017" y="322275"/>
                  </a:lnTo>
                  <a:lnTo>
                    <a:pt x="679437" y="331038"/>
                  </a:lnTo>
                  <a:lnTo>
                    <a:pt x="634555" y="342150"/>
                  </a:lnTo>
                  <a:lnTo>
                    <a:pt x="590448" y="355549"/>
                  </a:lnTo>
                  <a:lnTo>
                    <a:pt x="547217" y="371195"/>
                  </a:lnTo>
                  <a:lnTo>
                    <a:pt x="504926" y="389039"/>
                  </a:lnTo>
                  <a:lnTo>
                    <a:pt x="463702" y="409016"/>
                  </a:lnTo>
                  <a:lnTo>
                    <a:pt x="423608" y="431101"/>
                  </a:lnTo>
                  <a:lnTo>
                    <a:pt x="384746" y="455218"/>
                  </a:lnTo>
                  <a:lnTo>
                    <a:pt x="347205" y="481330"/>
                  </a:lnTo>
                  <a:lnTo>
                    <a:pt x="311073" y="509397"/>
                  </a:lnTo>
                  <a:lnTo>
                    <a:pt x="276440" y="539356"/>
                  </a:lnTo>
                  <a:lnTo>
                    <a:pt x="243408" y="571157"/>
                  </a:lnTo>
                  <a:lnTo>
                    <a:pt x="212039" y="604748"/>
                  </a:lnTo>
                  <a:lnTo>
                    <a:pt x="182460" y="640092"/>
                  </a:lnTo>
                  <a:lnTo>
                    <a:pt x="154736" y="677138"/>
                  </a:lnTo>
                  <a:lnTo>
                    <a:pt x="128968" y="715822"/>
                  </a:lnTo>
                  <a:lnTo>
                    <a:pt x="105244" y="756107"/>
                  </a:lnTo>
                  <a:lnTo>
                    <a:pt x="83642" y="797941"/>
                  </a:lnTo>
                  <a:lnTo>
                    <a:pt x="64274" y="841260"/>
                  </a:lnTo>
                  <a:lnTo>
                    <a:pt x="47218" y="886040"/>
                  </a:lnTo>
                  <a:lnTo>
                    <a:pt x="32575" y="932205"/>
                  </a:lnTo>
                  <a:lnTo>
                    <a:pt x="20574" y="979106"/>
                  </a:lnTo>
                  <a:lnTo>
                    <a:pt x="11366" y="1026045"/>
                  </a:lnTo>
                  <a:lnTo>
                    <a:pt x="4902" y="1072921"/>
                  </a:lnTo>
                  <a:lnTo>
                    <a:pt x="1130" y="1119670"/>
                  </a:lnTo>
                  <a:lnTo>
                    <a:pt x="0" y="1166177"/>
                  </a:lnTo>
                  <a:lnTo>
                    <a:pt x="1460" y="1212367"/>
                  </a:lnTo>
                  <a:lnTo>
                    <a:pt x="5473" y="1258150"/>
                  </a:lnTo>
                  <a:lnTo>
                    <a:pt x="11963" y="1303439"/>
                  </a:lnTo>
                  <a:lnTo>
                    <a:pt x="20904" y="1348130"/>
                  </a:lnTo>
                  <a:lnTo>
                    <a:pt x="32232" y="1392161"/>
                  </a:lnTo>
                  <a:lnTo>
                    <a:pt x="45885" y="1435417"/>
                  </a:lnTo>
                  <a:lnTo>
                    <a:pt x="61836" y="1477835"/>
                  </a:lnTo>
                  <a:lnTo>
                    <a:pt x="80022" y="1519301"/>
                  </a:lnTo>
                  <a:lnTo>
                    <a:pt x="100406" y="1559750"/>
                  </a:lnTo>
                  <a:lnTo>
                    <a:pt x="122910" y="1599069"/>
                  </a:lnTo>
                  <a:lnTo>
                    <a:pt x="147497" y="1637195"/>
                  </a:lnTo>
                  <a:lnTo>
                    <a:pt x="174129" y="1674012"/>
                  </a:lnTo>
                  <a:lnTo>
                    <a:pt x="202742" y="1709458"/>
                  </a:lnTo>
                  <a:lnTo>
                    <a:pt x="233273" y="1743417"/>
                  </a:lnTo>
                  <a:lnTo>
                    <a:pt x="265696" y="1775828"/>
                  </a:lnTo>
                  <a:lnTo>
                    <a:pt x="299961" y="1806587"/>
                  </a:lnTo>
                  <a:lnTo>
                    <a:pt x="335991" y="1835607"/>
                  </a:lnTo>
                  <a:lnTo>
                    <a:pt x="373748" y="1862797"/>
                  </a:lnTo>
                  <a:lnTo>
                    <a:pt x="413194" y="1888083"/>
                  </a:lnTo>
                  <a:lnTo>
                    <a:pt x="454266" y="1911350"/>
                  </a:lnTo>
                  <a:lnTo>
                    <a:pt x="496900" y="1932533"/>
                  </a:lnTo>
                  <a:lnTo>
                    <a:pt x="541083" y="1951532"/>
                  </a:lnTo>
                  <a:lnTo>
                    <a:pt x="586727" y="1968258"/>
                  </a:lnTo>
                  <a:lnTo>
                    <a:pt x="633793" y="1982635"/>
                  </a:lnTo>
                  <a:lnTo>
                    <a:pt x="772642" y="2310422"/>
                  </a:lnTo>
                  <a:lnTo>
                    <a:pt x="964095" y="2009203"/>
                  </a:lnTo>
                  <a:lnTo>
                    <a:pt x="1013942" y="2002370"/>
                  </a:lnTo>
                  <a:lnTo>
                    <a:pt x="1062901" y="1992807"/>
                  </a:lnTo>
                  <a:lnTo>
                    <a:pt x="1110881" y="1980590"/>
                  </a:lnTo>
                  <a:lnTo>
                    <a:pt x="1157795" y="1965807"/>
                  </a:lnTo>
                  <a:lnTo>
                    <a:pt x="1203540" y="1948522"/>
                  </a:lnTo>
                  <a:lnTo>
                    <a:pt x="1248041" y="1928812"/>
                  </a:lnTo>
                  <a:lnTo>
                    <a:pt x="1291209" y="1906752"/>
                  </a:lnTo>
                  <a:lnTo>
                    <a:pt x="1332941" y="1882406"/>
                  </a:lnTo>
                  <a:lnTo>
                    <a:pt x="1373162" y="1855876"/>
                  </a:lnTo>
                  <a:lnTo>
                    <a:pt x="1411770" y="1827212"/>
                  </a:lnTo>
                  <a:lnTo>
                    <a:pt x="1448676" y="1796491"/>
                  </a:lnTo>
                  <a:lnTo>
                    <a:pt x="1483804" y="1763801"/>
                  </a:lnTo>
                  <a:lnTo>
                    <a:pt x="1517053" y="1729206"/>
                  </a:lnTo>
                  <a:lnTo>
                    <a:pt x="1548333" y="1692783"/>
                  </a:lnTo>
                  <a:lnTo>
                    <a:pt x="1577555" y="1654606"/>
                  </a:lnTo>
                  <a:lnTo>
                    <a:pt x="1604632" y="1614754"/>
                  </a:lnTo>
                  <a:lnTo>
                    <a:pt x="1629486" y="1573288"/>
                  </a:lnTo>
                  <a:lnTo>
                    <a:pt x="1652003" y="1530299"/>
                  </a:lnTo>
                  <a:lnTo>
                    <a:pt x="1672094" y="1485861"/>
                  </a:lnTo>
                  <a:lnTo>
                    <a:pt x="1689696" y="1440040"/>
                  </a:lnTo>
                  <a:lnTo>
                    <a:pt x="1704695" y="1392910"/>
                  </a:lnTo>
                  <a:lnTo>
                    <a:pt x="1716697" y="1346009"/>
                  </a:lnTo>
                  <a:lnTo>
                    <a:pt x="1725904" y="1299070"/>
                  </a:lnTo>
                  <a:lnTo>
                    <a:pt x="1732368" y="1252181"/>
                  </a:lnTo>
                  <a:lnTo>
                    <a:pt x="1736140" y="1205445"/>
                  </a:lnTo>
                  <a:lnTo>
                    <a:pt x="1737271" y="1158938"/>
                  </a:lnTo>
                  <a:close/>
                </a:path>
                <a:path w="3929379" h="2310765">
                  <a:moveTo>
                    <a:pt x="3928999" y="848398"/>
                  </a:moveTo>
                  <a:lnTo>
                    <a:pt x="3927525" y="802208"/>
                  </a:lnTo>
                  <a:lnTo>
                    <a:pt x="3923525" y="756424"/>
                  </a:lnTo>
                  <a:lnTo>
                    <a:pt x="3917023" y="711136"/>
                  </a:lnTo>
                  <a:lnTo>
                    <a:pt x="3908094" y="666432"/>
                  </a:lnTo>
                  <a:lnTo>
                    <a:pt x="3896766" y="622414"/>
                  </a:lnTo>
                  <a:lnTo>
                    <a:pt x="3883101" y="579145"/>
                  </a:lnTo>
                  <a:lnTo>
                    <a:pt x="3867150" y="536740"/>
                  </a:lnTo>
                  <a:lnTo>
                    <a:pt x="3848963" y="495261"/>
                  </a:lnTo>
                  <a:lnTo>
                    <a:pt x="3828592" y="454825"/>
                  </a:lnTo>
                  <a:lnTo>
                    <a:pt x="3806088" y="415493"/>
                  </a:lnTo>
                  <a:lnTo>
                    <a:pt x="3781488" y="377380"/>
                  </a:lnTo>
                  <a:lnTo>
                    <a:pt x="3754869" y="340550"/>
                  </a:lnTo>
                  <a:lnTo>
                    <a:pt x="3726256" y="305117"/>
                  </a:lnTo>
                  <a:lnTo>
                    <a:pt x="3695712" y="271145"/>
                  </a:lnTo>
                  <a:lnTo>
                    <a:pt x="3663289" y="238734"/>
                  </a:lnTo>
                  <a:lnTo>
                    <a:pt x="3629037" y="207987"/>
                  </a:lnTo>
                  <a:lnTo>
                    <a:pt x="3593007" y="178968"/>
                  </a:lnTo>
                  <a:lnTo>
                    <a:pt x="3555238" y="151765"/>
                  </a:lnTo>
                  <a:lnTo>
                    <a:pt x="3515804" y="126492"/>
                  </a:lnTo>
                  <a:lnTo>
                    <a:pt x="3474732" y="103212"/>
                  </a:lnTo>
                  <a:lnTo>
                    <a:pt x="3432086" y="82042"/>
                  </a:lnTo>
                  <a:lnTo>
                    <a:pt x="3387915" y="63042"/>
                  </a:lnTo>
                  <a:lnTo>
                    <a:pt x="3342271" y="46316"/>
                  </a:lnTo>
                  <a:lnTo>
                    <a:pt x="3295192" y="31940"/>
                  </a:lnTo>
                  <a:lnTo>
                    <a:pt x="3247390" y="20167"/>
                  </a:lnTo>
                  <a:lnTo>
                    <a:pt x="3199536" y="11137"/>
                  </a:lnTo>
                  <a:lnTo>
                    <a:pt x="3151733" y="4800"/>
                  </a:lnTo>
                  <a:lnTo>
                    <a:pt x="3104083" y="1104"/>
                  </a:lnTo>
                  <a:lnTo>
                    <a:pt x="3056674" y="0"/>
                  </a:lnTo>
                  <a:lnTo>
                    <a:pt x="3009582" y="1435"/>
                  </a:lnTo>
                  <a:lnTo>
                    <a:pt x="2962897" y="5359"/>
                  </a:lnTo>
                  <a:lnTo>
                    <a:pt x="2916732" y="11734"/>
                  </a:lnTo>
                  <a:lnTo>
                    <a:pt x="2871165" y="20497"/>
                  </a:lnTo>
                  <a:lnTo>
                    <a:pt x="2826283" y="31610"/>
                  </a:lnTo>
                  <a:lnTo>
                    <a:pt x="2782176" y="45008"/>
                  </a:lnTo>
                  <a:lnTo>
                    <a:pt x="2738932" y="60655"/>
                  </a:lnTo>
                  <a:lnTo>
                    <a:pt x="2696654" y="78486"/>
                  </a:lnTo>
                  <a:lnTo>
                    <a:pt x="2655417" y="98475"/>
                  </a:lnTo>
                  <a:lnTo>
                    <a:pt x="2615336" y="120548"/>
                  </a:lnTo>
                  <a:lnTo>
                    <a:pt x="2576474" y="144678"/>
                  </a:lnTo>
                  <a:lnTo>
                    <a:pt x="2538933" y="170789"/>
                  </a:lnTo>
                  <a:lnTo>
                    <a:pt x="2502801" y="198856"/>
                  </a:lnTo>
                  <a:lnTo>
                    <a:pt x="2468168" y="228815"/>
                  </a:lnTo>
                  <a:lnTo>
                    <a:pt x="2435123" y="260616"/>
                  </a:lnTo>
                  <a:lnTo>
                    <a:pt x="2403767" y="294208"/>
                  </a:lnTo>
                  <a:lnTo>
                    <a:pt x="2374176" y="329552"/>
                  </a:lnTo>
                  <a:lnTo>
                    <a:pt x="2346464" y="366598"/>
                  </a:lnTo>
                  <a:lnTo>
                    <a:pt x="2320683" y="405282"/>
                  </a:lnTo>
                  <a:lnTo>
                    <a:pt x="2296960" y="445566"/>
                  </a:lnTo>
                  <a:lnTo>
                    <a:pt x="2275370" y="487400"/>
                  </a:lnTo>
                  <a:lnTo>
                    <a:pt x="2256002" y="530720"/>
                  </a:lnTo>
                  <a:lnTo>
                    <a:pt x="2238946" y="575500"/>
                  </a:lnTo>
                  <a:lnTo>
                    <a:pt x="2224290" y="621665"/>
                  </a:lnTo>
                  <a:lnTo>
                    <a:pt x="2212289" y="668566"/>
                  </a:lnTo>
                  <a:lnTo>
                    <a:pt x="2203081" y="715505"/>
                  </a:lnTo>
                  <a:lnTo>
                    <a:pt x="2196617" y="762381"/>
                  </a:lnTo>
                  <a:lnTo>
                    <a:pt x="2192845" y="809129"/>
                  </a:lnTo>
                  <a:lnTo>
                    <a:pt x="2191728" y="855637"/>
                  </a:lnTo>
                  <a:lnTo>
                    <a:pt x="2193188" y="901827"/>
                  </a:lnTo>
                  <a:lnTo>
                    <a:pt x="2197189" y="947610"/>
                  </a:lnTo>
                  <a:lnTo>
                    <a:pt x="2203691" y="992886"/>
                  </a:lnTo>
                  <a:lnTo>
                    <a:pt x="2212619" y="1037590"/>
                  </a:lnTo>
                  <a:lnTo>
                    <a:pt x="2223947" y="1081620"/>
                  </a:lnTo>
                  <a:lnTo>
                    <a:pt x="2237613" y="1124877"/>
                  </a:lnTo>
                  <a:lnTo>
                    <a:pt x="2253564" y="1167295"/>
                  </a:lnTo>
                  <a:lnTo>
                    <a:pt x="2271750" y="1208760"/>
                  </a:lnTo>
                  <a:lnTo>
                    <a:pt x="2292121" y="1249197"/>
                  </a:lnTo>
                  <a:lnTo>
                    <a:pt x="2314625" y="1288529"/>
                  </a:lnTo>
                  <a:lnTo>
                    <a:pt x="2339225" y="1326642"/>
                  </a:lnTo>
                  <a:lnTo>
                    <a:pt x="2365845" y="1363472"/>
                  </a:lnTo>
                  <a:lnTo>
                    <a:pt x="2394458" y="1398917"/>
                  </a:lnTo>
                  <a:lnTo>
                    <a:pt x="2425001" y="1432877"/>
                  </a:lnTo>
                  <a:lnTo>
                    <a:pt x="2457424" y="1465287"/>
                  </a:lnTo>
                  <a:lnTo>
                    <a:pt x="2491676" y="1496047"/>
                  </a:lnTo>
                  <a:lnTo>
                    <a:pt x="2527706" y="1525066"/>
                  </a:lnTo>
                  <a:lnTo>
                    <a:pt x="2565476" y="1552257"/>
                  </a:lnTo>
                  <a:lnTo>
                    <a:pt x="2604909" y="1577530"/>
                  </a:lnTo>
                  <a:lnTo>
                    <a:pt x="2645981" y="1600809"/>
                  </a:lnTo>
                  <a:lnTo>
                    <a:pt x="2688628" y="1621993"/>
                  </a:lnTo>
                  <a:lnTo>
                    <a:pt x="2732798" y="1640992"/>
                  </a:lnTo>
                  <a:lnTo>
                    <a:pt x="2778442" y="1657718"/>
                  </a:lnTo>
                  <a:lnTo>
                    <a:pt x="2825521" y="1672082"/>
                  </a:lnTo>
                  <a:lnTo>
                    <a:pt x="2964370" y="1999881"/>
                  </a:lnTo>
                  <a:lnTo>
                    <a:pt x="3155810" y="1698663"/>
                  </a:lnTo>
                  <a:lnTo>
                    <a:pt x="3205670" y="1691817"/>
                  </a:lnTo>
                  <a:lnTo>
                    <a:pt x="3254629" y="1682254"/>
                  </a:lnTo>
                  <a:lnTo>
                    <a:pt x="3302609" y="1670050"/>
                  </a:lnTo>
                  <a:lnTo>
                    <a:pt x="3349510" y="1655267"/>
                  </a:lnTo>
                  <a:lnTo>
                    <a:pt x="3395268" y="1637982"/>
                  </a:lnTo>
                  <a:lnTo>
                    <a:pt x="3439769" y="1618259"/>
                  </a:lnTo>
                  <a:lnTo>
                    <a:pt x="3482937" y="1596199"/>
                  </a:lnTo>
                  <a:lnTo>
                    <a:pt x="3524669" y="1571866"/>
                  </a:lnTo>
                  <a:lnTo>
                    <a:pt x="3564890" y="1545336"/>
                  </a:lnTo>
                  <a:lnTo>
                    <a:pt x="3603498" y="1516672"/>
                  </a:lnTo>
                  <a:lnTo>
                    <a:pt x="3640404" y="1485950"/>
                  </a:lnTo>
                  <a:lnTo>
                    <a:pt x="3675532" y="1453261"/>
                  </a:lnTo>
                  <a:lnTo>
                    <a:pt x="3708781" y="1418666"/>
                  </a:lnTo>
                  <a:lnTo>
                    <a:pt x="3740061" y="1382242"/>
                  </a:lnTo>
                  <a:lnTo>
                    <a:pt x="3769283" y="1344066"/>
                  </a:lnTo>
                  <a:lnTo>
                    <a:pt x="3796360" y="1304201"/>
                  </a:lnTo>
                  <a:lnTo>
                    <a:pt x="3821201" y="1262748"/>
                  </a:lnTo>
                  <a:lnTo>
                    <a:pt x="3843718" y="1219758"/>
                  </a:lnTo>
                  <a:lnTo>
                    <a:pt x="3863822" y="1175308"/>
                  </a:lnTo>
                  <a:lnTo>
                    <a:pt x="3881424" y="1129487"/>
                  </a:lnTo>
                  <a:lnTo>
                    <a:pt x="3896423" y="1082357"/>
                  </a:lnTo>
                  <a:lnTo>
                    <a:pt x="3908425" y="1035456"/>
                  </a:lnTo>
                  <a:lnTo>
                    <a:pt x="3917632" y="988529"/>
                  </a:lnTo>
                  <a:lnTo>
                    <a:pt x="3924096" y="941641"/>
                  </a:lnTo>
                  <a:lnTo>
                    <a:pt x="3927868" y="894905"/>
                  </a:lnTo>
                  <a:lnTo>
                    <a:pt x="3928999" y="848398"/>
                  </a:lnTo>
                  <a:close/>
                </a:path>
              </a:pathLst>
            </a:custGeom>
            <a:solidFill>
              <a:srgbClr val="010101">
                <a:alpha val="19999"/>
              </a:srgbClr>
            </a:solidFill>
          </p:spPr>
          <p:txBody>
            <a:bodyPr wrap="square" lIns="0" tIns="0" rIns="0" bIns="0" rtlCol="0"/>
            <a:lstStyle/>
            <a:p/>
          </p:txBody>
        </p:sp>
        <p:pic>
          <p:nvPicPr>
            <p:cNvPr id="10" name="object 10"/>
            <p:cNvPicPr/>
            <p:nvPr/>
          </p:nvPicPr>
          <p:blipFill>
            <a:blip r:embed="rId3" cstate="print"/>
            <a:stretch>
              <a:fillRect/>
            </a:stretch>
          </p:blipFill>
          <p:spPr>
            <a:xfrm>
              <a:off x="1858467" y="1781475"/>
              <a:ext cx="10330617" cy="5067300"/>
            </a:xfrm>
            <a:prstGeom prst="rect">
              <a:avLst/>
            </a:prstGeom>
          </p:spPr>
        </p:pic>
        <p:pic>
          <p:nvPicPr>
            <p:cNvPr id="11" name="object 11"/>
            <p:cNvPicPr/>
            <p:nvPr/>
          </p:nvPicPr>
          <p:blipFill>
            <a:blip r:embed="rId4" cstate="print"/>
            <a:stretch>
              <a:fillRect/>
            </a:stretch>
          </p:blipFill>
          <p:spPr>
            <a:xfrm>
              <a:off x="497306" y="226570"/>
              <a:ext cx="11701043" cy="6637779"/>
            </a:xfrm>
            <a:prstGeom prst="rect">
              <a:avLst/>
            </a:prstGeom>
          </p:spPr>
        </p:pic>
      </p:grpSp>
      <p:sp>
        <p:nvSpPr>
          <p:cNvPr id="12" name="object 12"/>
          <p:cNvSpPr txBox="1"/>
          <p:nvPr/>
        </p:nvSpPr>
        <p:spPr>
          <a:xfrm>
            <a:off x="534522" y="1635581"/>
            <a:ext cx="4425950" cy="848360"/>
          </a:xfrm>
          <a:prstGeom prst="rect">
            <a:avLst/>
          </a:prstGeom>
        </p:spPr>
        <p:txBody>
          <a:bodyPr vert="horz" wrap="square" lIns="0" tIns="12700" rIns="0" bIns="0" rtlCol="0">
            <a:spAutoFit/>
          </a:bodyPr>
          <a:lstStyle/>
          <a:p>
            <a:pPr marL="298450" marR="5080" indent="-285750" algn="just">
              <a:lnSpc>
                <a:spcPct val="100000"/>
              </a:lnSpc>
              <a:spcBef>
                <a:spcPts val="100"/>
              </a:spcBef>
              <a:buSzPct val="103000"/>
              <a:buFont typeface="Arial" panose="020B0604020202090204"/>
              <a:buChar char="•"/>
              <a:tabLst>
                <a:tab pos="298450" algn="l"/>
              </a:tabLst>
            </a:pPr>
            <a:r>
              <a:rPr sz="1800" b="1" dirty="0">
                <a:solidFill>
                  <a:srgbClr val="222A35"/>
                </a:solidFill>
                <a:latin typeface="Microsoft YaHei"/>
                <a:cs typeface="Microsoft YaHei"/>
              </a:rPr>
              <a:t>头豹以</a:t>
            </a:r>
            <a:r>
              <a:rPr sz="1800" b="1" dirty="0">
                <a:solidFill>
                  <a:srgbClr val="970201"/>
                </a:solidFill>
                <a:latin typeface="Microsoft YaHei"/>
                <a:cs typeface="Microsoft YaHei"/>
              </a:rPr>
              <a:t>研报服务</a:t>
            </a:r>
            <a:r>
              <a:rPr sz="1800" b="1" dirty="0">
                <a:solidFill>
                  <a:srgbClr val="222A35"/>
                </a:solidFill>
                <a:latin typeface="Microsoft YaHei"/>
                <a:cs typeface="Microsoft YaHei"/>
              </a:rPr>
              <a:t>为切入点，根据企业不同 发展阶段的资本价值需求，以</a:t>
            </a:r>
            <a:r>
              <a:rPr sz="1800" b="1" dirty="0">
                <a:solidFill>
                  <a:srgbClr val="970201"/>
                </a:solidFill>
                <a:latin typeface="Microsoft YaHei"/>
                <a:cs typeface="Microsoft YaHei"/>
              </a:rPr>
              <a:t>传播服务</a:t>
            </a:r>
            <a:r>
              <a:rPr sz="1800" b="1" dirty="0">
                <a:solidFill>
                  <a:srgbClr val="222A35"/>
                </a:solidFill>
                <a:latin typeface="Microsoft YaHei"/>
                <a:cs typeface="Microsoft YaHei"/>
              </a:rPr>
              <a:t>、  </a:t>
            </a:r>
            <a:r>
              <a:rPr sz="1800" b="1" spc="-130" dirty="0">
                <a:solidFill>
                  <a:srgbClr val="970201"/>
                </a:solidFill>
                <a:latin typeface="Microsoft YaHei"/>
                <a:cs typeface="Microsoft YaHei"/>
              </a:rPr>
              <a:t>FA</a:t>
            </a:r>
            <a:r>
              <a:rPr sz="1800" b="1" dirty="0">
                <a:solidFill>
                  <a:srgbClr val="970201"/>
                </a:solidFill>
                <a:latin typeface="Microsoft YaHei"/>
                <a:cs typeface="Microsoft YaHei"/>
              </a:rPr>
              <a:t>服务</a:t>
            </a:r>
            <a:r>
              <a:rPr sz="1800" b="1" dirty="0">
                <a:solidFill>
                  <a:srgbClr val="222A35"/>
                </a:solidFill>
                <a:latin typeface="Microsoft YaHei"/>
                <a:cs typeface="Microsoft YaHei"/>
              </a:rPr>
              <a:t>、</a:t>
            </a:r>
            <a:r>
              <a:rPr sz="1800" b="1" dirty="0">
                <a:solidFill>
                  <a:srgbClr val="970201"/>
                </a:solidFill>
                <a:latin typeface="Microsoft YaHei"/>
                <a:cs typeface="Microsoft YaHei"/>
              </a:rPr>
              <a:t>资源对接</a:t>
            </a:r>
            <a:r>
              <a:rPr sz="1800" b="1" dirty="0">
                <a:solidFill>
                  <a:srgbClr val="222A35"/>
                </a:solidFill>
                <a:latin typeface="Microsoft YaHei"/>
                <a:cs typeface="Microsoft YaHei"/>
              </a:rPr>
              <a:t>、</a:t>
            </a:r>
            <a:r>
              <a:rPr sz="1800" b="1" spc="-114" dirty="0">
                <a:solidFill>
                  <a:srgbClr val="970201"/>
                </a:solidFill>
                <a:latin typeface="Microsoft YaHei"/>
                <a:cs typeface="Microsoft YaHei"/>
              </a:rPr>
              <a:t>IPO</a:t>
            </a:r>
            <a:r>
              <a:rPr sz="1800" b="1" dirty="0">
                <a:solidFill>
                  <a:srgbClr val="970201"/>
                </a:solidFill>
                <a:latin typeface="Microsoft YaHei"/>
                <a:cs typeface="Microsoft YaHei"/>
              </a:rPr>
              <a:t>服务</a:t>
            </a:r>
            <a:r>
              <a:rPr sz="1800" b="1" dirty="0">
                <a:solidFill>
                  <a:srgbClr val="222A35"/>
                </a:solidFill>
                <a:latin typeface="Microsoft YaHei"/>
                <a:cs typeface="Microsoft YaHei"/>
              </a:rPr>
              <a:t>、</a:t>
            </a:r>
            <a:r>
              <a:rPr sz="1800" b="1" dirty="0">
                <a:solidFill>
                  <a:srgbClr val="970201"/>
                </a:solidFill>
                <a:latin typeface="Microsoft YaHei"/>
                <a:cs typeface="Microsoft YaHei"/>
              </a:rPr>
              <a:t>市值管理</a:t>
            </a:r>
            <a:endParaRPr sz="1800">
              <a:latin typeface="Microsoft YaHei"/>
              <a:cs typeface="Microsoft YaHei"/>
            </a:endParaRPr>
          </a:p>
        </p:txBody>
      </p:sp>
      <p:sp>
        <p:nvSpPr>
          <p:cNvPr id="13" name="object 13"/>
          <p:cNvSpPr txBox="1"/>
          <p:nvPr/>
        </p:nvSpPr>
        <p:spPr>
          <a:xfrm>
            <a:off x="3228776" y="2453428"/>
            <a:ext cx="1854200" cy="391160"/>
          </a:xfrm>
          <a:prstGeom prst="rect">
            <a:avLst/>
          </a:prstGeom>
        </p:spPr>
        <p:txBody>
          <a:bodyPr vert="horz" wrap="square" lIns="0" tIns="12700" rIns="0" bIns="0" rtlCol="0">
            <a:spAutoFit/>
          </a:bodyPr>
          <a:lstStyle/>
          <a:p>
            <a:pPr marL="12700">
              <a:lnSpc>
                <a:spcPct val="100000"/>
              </a:lnSpc>
              <a:spcBef>
                <a:spcPts val="100"/>
              </a:spcBef>
            </a:pPr>
            <a:r>
              <a:rPr sz="2400" b="1" dirty="0">
                <a:solidFill>
                  <a:srgbClr val="970201"/>
                </a:solidFill>
                <a:latin typeface="Microsoft YaHei"/>
                <a:cs typeface="Microsoft YaHei"/>
              </a:rPr>
              <a:t>商业管家服务</a:t>
            </a:r>
            <a:endParaRPr sz="2400">
              <a:latin typeface="Microsoft YaHei"/>
              <a:cs typeface="Microsoft YaHei"/>
            </a:endParaRPr>
          </a:p>
        </p:txBody>
      </p:sp>
      <p:sp>
        <p:nvSpPr>
          <p:cNvPr id="14" name="object 14"/>
          <p:cNvSpPr txBox="1"/>
          <p:nvPr/>
        </p:nvSpPr>
        <p:spPr>
          <a:xfrm>
            <a:off x="820272" y="2529628"/>
            <a:ext cx="2082800" cy="680720"/>
          </a:xfrm>
          <a:prstGeom prst="rect">
            <a:avLst/>
          </a:prstGeom>
        </p:spPr>
        <p:txBody>
          <a:bodyPr vert="horz" wrap="square" lIns="0" tIns="12700" rIns="0" bIns="0" rtlCol="0">
            <a:spAutoFit/>
          </a:bodyPr>
          <a:lstStyle/>
          <a:p>
            <a:pPr marL="12700">
              <a:lnSpc>
                <a:spcPct val="100000"/>
              </a:lnSpc>
              <a:spcBef>
                <a:spcPts val="100"/>
              </a:spcBef>
            </a:pPr>
            <a:r>
              <a:rPr sz="1800" b="1" dirty="0">
                <a:solidFill>
                  <a:srgbClr val="222A35"/>
                </a:solidFill>
                <a:latin typeface="Microsoft YaHei"/>
                <a:cs typeface="Microsoft YaHei"/>
              </a:rPr>
              <a:t>为基础，提供适合的</a:t>
            </a:r>
            <a:endParaRPr sz="1800">
              <a:latin typeface="Microsoft YaHei"/>
              <a:cs typeface="Microsoft YaHei"/>
            </a:endParaRPr>
          </a:p>
          <a:p>
            <a:pPr marL="12700">
              <a:lnSpc>
                <a:spcPct val="100000"/>
              </a:lnSpc>
              <a:spcBef>
                <a:spcPts val="120"/>
              </a:spcBef>
            </a:pPr>
            <a:r>
              <a:rPr sz="2400" b="1" dirty="0">
                <a:solidFill>
                  <a:srgbClr val="970201"/>
                </a:solidFill>
                <a:latin typeface="Microsoft YaHei"/>
                <a:cs typeface="Microsoft YaHei"/>
              </a:rPr>
              <a:t>解决方案</a:t>
            </a:r>
            <a:endParaRPr sz="2400">
              <a:latin typeface="Microsoft YaHei"/>
              <a:cs typeface="Microsoft YaHei"/>
            </a:endParaRPr>
          </a:p>
        </p:txBody>
      </p:sp>
      <p:sp>
        <p:nvSpPr>
          <p:cNvPr id="15" name="object 15"/>
          <p:cNvSpPr txBox="1"/>
          <p:nvPr/>
        </p:nvSpPr>
        <p:spPr>
          <a:xfrm>
            <a:off x="7840342" y="3707380"/>
            <a:ext cx="1244600" cy="941705"/>
          </a:xfrm>
          <a:prstGeom prst="rect">
            <a:avLst/>
          </a:prstGeom>
        </p:spPr>
        <p:txBody>
          <a:bodyPr vert="horz" wrap="square" lIns="0" tIns="12700" rIns="0" bIns="0" rtlCol="0">
            <a:spAutoFit/>
          </a:bodyPr>
          <a:lstStyle/>
          <a:p>
            <a:pPr algn="ctr">
              <a:lnSpc>
                <a:spcPct val="100000"/>
              </a:lnSpc>
              <a:spcBef>
                <a:spcPts val="100"/>
              </a:spcBef>
            </a:pPr>
            <a:r>
              <a:rPr sz="1800" b="1" spc="-130" dirty="0">
                <a:solidFill>
                  <a:srgbClr val="970201"/>
                </a:solidFill>
                <a:latin typeface="Microsoft YaHei"/>
                <a:cs typeface="Microsoft YaHei"/>
              </a:rPr>
              <a:t>FA</a:t>
            </a:r>
            <a:r>
              <a:rPr sz="1800" b="1" dirty="0">
                <a:solidFill>
                  <a:srgbClr val="970201"/>
                </a:solidFill>
                <a:latin typeface="Microsoft YaHei"/>
                <a:cs typeface="Microsoft YaHei"/>
              </a:rPr>
              <a:t>服务</a:t>
            </a:r>
            <a:endParaRPr sz="1800">
              <a:latin typeface="Microsoft YaHei"/>
              <a:cs typeface="Microsoft YaHei"/>
            </a:endParaRPr>
          </a:p>
          <a:p>
            <a:pPr marL="12700" marR="5080" algn="ctr">
              <a:lnSpc>
                <a:spcPct val="100000"/>
              </a:lnSpc>
              <a:spcBef>
                <a:spcPts val="1210"/>
              </a:spcBef>
            </a:pPr>
            <a:r>
              <a:rPr sz="1600" b="1" dirty="0">
                <a:solidFill>
                  <a:srgbClr val="222A35"/>
                </a:solidFill>
                <a:latin typeface="Microsoft YaHei"/>
                <a:cs typeface="Microsoft YaHei"/>
              </a:rPr>
              <a:t>提升企业估值</a:t>
            </a:r>
            <a:r>
              <a:rPr sz="1600" b="1" spc="-1639" dirty="0">
                <a:solidFill>
                  <a:srgbClr val="222A35"/>
                </a:solidFill>
                <a:latin typeface="Microsoft YaHei"/>
                <a:cs typeface="Microsoft YaHei"/>
              </a:rPr>
              <a:t>协 </a:t>
            </a:r>
            <a:r>
              <a:rPr sz="1600" b="1" dirty="0">
                <a:solidFill>
                  <a:srgbClr val="222A35"/>
                </a:solidFill>
                <a:latin typeface="Microsoft YaHei"/>
                <a:cs typeface="Microsoft YaHei"/>
              </a:rPr>
              <a:t>助企业融资</a:t>
            </a:r>
            <a:endParaRPr sz="1600">
              <a:latin typeface="Microsoft YaHei"/>
              <a:cs typeface="Microsoft YaHei"/>
            </a:endParaRPr>
          </a:p>
        </p:txBody>
      </p:sp>
      <p:sp>
        <p:nvSpPr>
          <p:cNvPr id="16" name="object 16"/>
          <p:cNvSpPr txBox="1"/>
          <p:nvPr/>
        </p:nvSpPr>
        <p:spPr>
          <a:xfrm>
            <a:off x="5674234" y="4017922"/>
            <a:ext cx="1244600" cy="94170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970201"/>
                </a:solidFill>
                <a:latin typeface="Microsoft YaHei"/>
                <a:cs typeface="Microsoft YaHei"/>
              </a:rPr>
              <a:t>传播服务</a:t>
            </a:r>
            <a:endParaRPr sz="1800">
              <a:latin typeface="Microsoft YaHei"/>
              <a:cs typeface="Microsoft YaHei"/>
            </a:endParaRPr>
          </a:p>
          <a:p>
            <a:pPr marL="12700" marR="5080" algn="ctr">
              <a:lnSpc>
                <a:spcPct val="100000"/>
              </a:lnSpc>
              <a:spcBef>
                <a:spcPts val="1210"/>
              </a:spcBef>
            </a:pPr>
            <a:r>
              <a:rPr sz="1600" b="1" dirty="0">
                <a:solidFill>
                  <a:srgbClr val="222A35"/>
                </a:solidFill>
                <a:latin typeface="Microsoft YaHei"/>
                <a:cs typeface="Microsoft YaHei"/>
              </a:rPr>
              <a:t>塑造行业标杆</a:t>
            </a:r>
            <a:r>
              <a:rPr sz="1600" b="1" spc="-1639" dirty="0">
                <a:solidFill>
                  <a:srgbClr val="222A35"/>
                </a:solidFill>
                <a:latin typeface="Microsoft YaHei"/>
                <a:cs typeface="Microsoft YaHei"/>
              </a:rPr>
              <a:t>传 </a:t>
            </a:r>
            <a:r>
              <a:rPr sz="1600" b="1" dirty="0">
                <a:solidFill>
                  <a:srgbClr val="222A35"/>
                </a:solidFill>
                <a:latin typeface="Microsoft YaHei"/>
                <a:cs typeface="Microsoft YaHei"/>
              </a:rPr>
              <a:t>递品牌价值</a:t>
            </a:r>
            <a:endParaRPr sz="1600">
              <a:latin typeface="Microsoft YaHei"/>
              <a:cs typeface="Microsoft YaHei"/>
            </a:endParaRPr>
          </a:p>
        </p:txBody>
      </p:sp>
      <p:sp>
        <p:nvSpPr>
          <p:cNvPr id="17" name="object 17"/>
          <p:cNvSpPr txBox="1"/>
          <p:nvPr/>
        </p:nvSpPr>
        <p:spPr>
          <a:xfrm>
            <a:off x="3466210" y="4418037"/>
            <a:ext cx="1244600" cy="94170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FFFFFF"/>
                </a:solidFill>
                <a:latin typeface="Microsoft YaHei"/>
                <a:cs typeface="Microsoft YaHei"/>
              </a:rPr>
              <a:t>研报服务</a:t>
            </a:r>
            <a:endParaRPr sz="1800">
              <a:latin typeface="Microsoft YaHei"/>
              <a:cs typeface="Microsoft YaHei"/>
            </a:endParaRPr>
          </a:p>
          <a:p>
            <a:pPr marL="12700" marR="5080" algn="ctr">
              <a:lnSpc>
                <a:spcPct val="100000"/>
              </a:lnSpc>
              <a:spcBef>
                <a:spcPts val="1210"/>
              </a:spcBef>
            </a:pPr>
            <a:r>
              <a:rPr sz="1600" b="1" dirty="0">
                <a:solidFill>
                  <a:srgbClr val="FFFFFF"/>
                </a:solidFill>
                <a:latin typeface="Microsoft YaHei"/>
                <a:cs typeface="Microsoft YaHei"/>
              </a:rPr>
              <a:t>共建深度研报</a:t>
            </a:r>
            <a:r>
              <a:rPr sz="1600" b="1" spc="-1639" dirty="0">
                <a:solidFill>
                  <a:srgbClr val="FFFFFF"/>
                </a:solidFill>
                <a:latin typeface="Microsoft YaHei"/>
                <a:cs typeface="Microsoft YaHei"/>
              </a:rPr>
              <a:t>撬 </a:t>
            </a:r>
            <a:r>
              <a:rPr sz="1600" b="1" dirty="0">
                <a:solidFill>
                  <a:srgbClr val="FFFFFF"/>
                </a:solidFill>
                <a:latin typeface="Microsoft YaHei"/>
                <a:cs typeface="Microsoft YaHei"/>
              </a:rPr>
              <a:t>动精准流量</a:t>
            </a:r>
            <a:endParaRPr sz="1600">
              <a:latin typeface="Microsoft YaHei"/>
              <a:cs typeface="Microsoft YaHei"/>
            </a:endParaRPr>
          </a:p>
        </p:txBody>
      </p:sp>
      <p:sp>
        <p:nvSpPr>
          <p:cNvPr id="18" name="object 18"/>
          <p:cNvSpPr txBox="1"/>
          <p:nvPr/>
        </p:nvSpPr>
        <p:spPr>
          <a:xfrm>
            <a:off x="8576046" y="755417"/>
            <a:ext cx="1244600" cy="941705"/>
          </a:xfrm>
          <a:prstGeom prst="rect">
            <a:avLst/>
          </a:prstGeom>
        </p:spPr>
        <p:txBody>
          <a:bodyPr vert="horz" wrap="square" lIns="0" tIns="12700" rIns="0" bIns="0" rtlCol="0">
            <a:spAutoFit/>
          </a:bodyPr>
          <a:lstStyle/>
          <a:p>
            <a:pPr algn="ctr">
              <a:lnSpc>
                <a:spcPct val="100000"/>
              </a:lnSpc>
              <a:spcBef>
                <a:spcPts val="100"/>
              </a:spcBef>
            </a:pPr>
            <a:r>
              <a:rPr sz="1800" b="1" spc="-114" dirty="0">
                <a:solidFill>
                  <a:srgbClr val="970201"/>
                </a:solidFill>
                <a:latin typeface="Microsoft YaHei"/>
                <a:cs typeface="Microsoft YaHei"/>
              </a:rPr>
              <a:t>IPO</a:t>
            </a:r>
            <a:r>
              <a:rPr sz="1800" b="1" dirty="0">
                <a:solidFill>
                  <a:srgbClr val="970201"/>
                </a:solidFill>
                <a:latin typeface="Microsoft YaHei"/>
                <a:cs typeface="Microsoft YaHei"/>
              </a:rPr>
              <a:t>服务</a:t>
            </a:r>
            <a:endParaRPr sz="1800">
              <a:latin typeface="Microsoft YaHei"/>
              <a:cs typeface="Microsoft YaHei"/>
            </a:endParaRPr>
          </a:p>
          <a:p>
            <a:pPr marL="12700" marR="5080" algn="ctr">
              <a:lnSpc>
                <a:spcPct val="100000"/>
              </a:lnSpc>
              <a:spcBef>
                <a:spcPts val="1210"/>
              </a:spcBef>
            </a:pPr>
            <a:r>
              <a:rPr sz="1600" b="1" dirty="0">
                <a:solidFill>
                  <a:srgbClr val="222A35"/>
                </a:solidFill>
                <a:latin typeface="Microsoft YaHei"/>
                <a:cs typeface="Microsoft YaHei"/>
              </a:rPr>
              <a:t>建立融资平台</a:t>
            </a:r>
            <a:r>
              <a:rPr sz="1600" b="1" spc="-1639" dirty="0">
                <a:solidFill>
                  <a:srgbClr val="222A35"/>
                </a:solidFill>
                <a:latin typeface="Microsoft YaHei"/>
                <a:cs typeface="Microsoft YaHei"/>
              </a:rPr>
              <a:t>登 </a:t>
            </a:r>
            <a:r>
              <a:rPr sz="1600" b="1" dirty="0">
                <a:solidFill>
                  <a:srgbClr val="222A35"/>
                </a:solidFill>
                <a:latin typeface="Microsoft YaHei"/>
                <a:cs typeface="Microsoft YaHei"/>
              </a:rPr>
              <a:t>录资本市场</a:t>
            </a:r>
            <a:endParaRPr sz="1600">
              <a:latin typeface="Microsoft YaHei"/>
              <a:cs typeface="Microsoft YaHei"/>
            </a:endParaRPr>
          </a:p>
        </p:txBody>
      </p:sp>
      <p:sp>
        <p:nvSpPr>
          <p:cNvPr id="19" name="object 19"/>
          <p:cNvSpPr txBox="1"/>
          <p:nvPr/>
        </p:nvSpPr>
        <p:spPr>
          <a:xfrm>
            <a:off x="10315391" y="474059"/>
            <a:ext cx="1244600" cy="94170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970201"/>
                </a:solidFill>
                <a:latin typeface="Microsoft YaHei"/>
                <a:cs typeface="Microsoft YaHei"/>
              </a:rPr>
              <a:t>市值管理</a:t>
            </a:r>
            <a:endParaRPr sz="1800">
              <a:latin typeface="Microsoft YaHei"/>
              <a:cs typeface="Microsoft YaHei"/>
            </a:endParaRPr>
          </a:p>
          <a:p>
            <a:pPr marL="12700" marR="5080" algn="ctr">
              <a:lnSpc>
                <a:spcPct val="100000"/>
              </a:lnSpc>
              <a:spcBef>
                <a:spcPts val="1210"/>
              </a:spcBef>
            </a:pPr>
            <a:r>
              <a:rPr sz="1600" b="1" dirty="0">
                <a:solidFill>
                  <a:srgbClr val="222A35"/>
                </a:solidFill>
                <a:latin typeface="Microsoft YaHei"/>
                <a:cs typeface="Microsoft YaHei"/>
              </a:rPr>
              <a:t>提升市场关注</a:t>
            </a:r>
            <a:r>
              <a:rPr sz="1600" b="1" spc="-1639" dirty="0">
                <a:solidFill>
                  <a:srgbClr val="222A35"/>
                </a:solidFill>
                <a:latin typeface="Microsoft YaHei"/>
                <a:cs typeface="Microsoft YaHei"/>
              </a:rPr>
              <a:t>管 </a:t>
            </a:r>
            <a:r>
              <a:rPr sz="1600" b="1" dirty="0">
                <a:solidFill>
                  <a:srgbClr val="222A35"/>
                </a:solidFill>
                <a:latin typeface="Microsoft YaHei"/>
                <a:cs typeface="Microsoft YaHei"/>
              </a:rPr>
              <a:t>理企业市值</a:t>
            </a:r>
            <a:endParaRPr sz="1600">
              <a:latin typeface="Microsoft YaHei"/>
              <a:cs typeface="Microsoft YaHei"/>
            </a:endParaRPr>
          </a:p>
        </p:txBody>
      </p:sp>
      <p:sp>
        <p:nvSpPr>
          <p:cNvPr id="20" name="object 20"/>
          <p:cNvSpPr txBox="1"/>
          <p:nvPr/>
        </p:nvSpPr>
        <p:spPr>
          <a:xfrm>
            <a:off x="6541337" y="2090578"/>
            <a:ext cx="1244600" cy="941705"/>
          </a:xfrm>
          <a:prstGeom prst="rect">
            <a:avLst/>
          </a:prstGeom>
        </p:spPr>
        <p:txBody>
          <a:bodyPr vert="horz" wrap="square" lIns="0" tIns="12700" rIns="0" bIns="0" rtlCol="0">
            <a:spAutoFit/>
          </a:bodyPr>
          <a:lstStyle/>
          <a:p>
            <a:pPr algn="ctr">
              <a:lnSpc>
                <a:spcPct val="100000"/>
              </a:lnSpc>
              <a:spcBef>
                <a:spcPts val="100"/>
              </a:spcBef>
            </a:pPr>
            <a:r>
              <a:rPr sz="1800" b="1" dirty="0">
                <a:solidFill>
                  <a:srgbClr val="970201"/>
                </a:solidFill>
                <a:latin typeface="Microsoft YaHei"/>
                <a:cs typeface="Microsoft YaHei"/>
              </a:rPr>
              <a:t>资源对接</a:t>
            </a:r>
            <a:endParaRPr sz="1800">
              <a:latin typeface="Microsoft YaHei"/>
              <a:cs typeface="Microsoft YaHei"/>
            </a:endParaRPr>
          </a:p>
          <a:p>
            <a:pPr marL="12700" marR="5080" algn="ctr">
              <a:lnSpc>
                <a:spcPct val="100000"/>
              </a:lnSpc>
              <a:spcBef>
                <a:spcPts val="1210"/>
              </a:spcBef>
            </a:pPr>
            <a:r>
              <a:rPr sz="1600" b="1" dirty="0">
                <a:solidFill>
                  <a:srgbClr val="222A35"/>
                </a:solidFill>
                <a:latin typeface="Microsoft YaHei"/>
                <a:cs typeface="Microsoft YaHei"/>
              </a:rPr>
              <a:t>助力业务发展</a:t>
            </a:r>
            <a:r>
              <a:rPr sz="1600" b="1" spc="-1639" dirty="0">
                <a:solidFill>
                  <a:srgbClr val="222A35"/>
                </a:solidFill>
                <a:latin typeface="Microsoft YaHei"/>
                <a:cs typeface="Microsoft YaHei"/>
              </a:rPr>
              <a:t>加 </a:t>
            </a:r>
            <a:r>
              <a:rPr sz="1600" b="1" dirty="0">
                <a:solidFill>
                  <a:srgbClr val="222A35"/>
                </a:solidFill>
                <a:latin typeface="Microsoft YaHei"/>
                <a:cs typeface="Microsoft YaHei"/>
              </a:rPr>
              <a:t>速企业成长</a:t>
            </a:r>
            <a:endParaRPr sz="1600">
              <a:latin typeface="Microsoft YaHei"/>
              <a:cs typeface="Microsoft YaHei"/>
            </a:endParaRPr>
          </a:p>
        </p:txBody>
      </p:sp>
      <p:pic>
        <p:nvPicPr>
          <p:cNvPr id="21" name="object 21"/>
          <p:cNvPicPr/>
          <p:nvPr/>
        </p:nvPicPr>
        <p:blipFill>
          <a:blip r:embed="rId5" cstate="print"/>
          <a:stretch>
            <a:fillRect/>
          </a:stretch>
        </p:blipFill>
        <p:spPr>
          <a:xfrm>
            <a:off x="10058400" y="4178300"/>
            <a:ext cx="2054935" cy="2054935"/>
          </a:xfrm>
          <a:prstGeom prst="rect">
            <a:avLst/>
          </a:prstGeom>
        </p:spPr>
      </p:pic>
      <p:sp>
        <p:nvSpPr>
          <p:cNvPr id="22" name="object 22"/>
          <p:cNvSpPr txBox="1"/>
          <p:nvPr/>
        </p:nvSpPr>
        <p:spPr>
          <a:xfrm>
            <a:off x="10131263" y="6212906"/>
            <a:ext cx="1905000" cy="548005"/>
          </a:xfrm>
          <a:prstGeom prst="rect">
            <a:avLst/>
          </a:prstGeom>
        </p:spPr>
        <p:txBody>
          <a:bodyPr vert="horz" wrap="square" lIns="0" tIns="43180" rIns="0" bIns="0" rtlCol="0">
            <a:spAutoFit/>
          </a:bodyPr>
          <a:lstStyle/>
          <a:p>
            <a:pPr marL="38100" marR="30480" indent="114300">
              <a:lnSpc>
                <a:spcPts val="1950"/>
              </a:lnSpc>
              <a:spcBef>
                <a:spcPts val="340"/>
              </a:spcBef>
            </a:pPr>
            <a:r>
              <a:rPr sz="1800" b="1" dirty="0">
                <a:solidFill>
                  <a:srgbClr val="970201"/>
                </a:solidFill>
                <a:latin typeface="Microsoft YaHei"/>
                <a:cs typeface="Microsoft YaHei"/>
              </a:rPr>
              <a:t>扫描上方二维码</a:t>
            </a:r>
            <a:r>
              <a:rPr sz="2700" b="1" spc="-1410" baseline="-6000" dirty="0">
                <a:solidFill>
                  <a:srgbClr val="970201"/>
                </a:solidFill>
                <a:latin typeface="Microsoft YaHei"/>
                <a:cs typeface="Microsoft YaHei"/>
              </a:rPr>
              <a:t>联 </a:t>
            </a:r>
            <a:r>
              <a:rPr sz="2700" b="1" spc="-509" baseline="-6000" dirty="0">
                <a:solidFill>
                  <a:srgbClr val="970201"/>
                </a:solidFill>
                <a:latin typeface="Microsoft YaHei"/>
                <a:cs typeface="Microsoft YaHei"/>
              </a:rPr>
              <a:t>系</a:t>
            </a:r>
            <a:r>
              <a:rPr sz="1000" spc="-390" dirty="0">
                <a:solidFill>
                  <a:srgbClr val="BFBFBF"/>
                </a:solidFill>
                <a:latin typeface="Arial Unicode MS" panose="020B0604020202020204" charset="-122"/>
                <a:cs typeface="Arial Unicode MS" panose="020B0604020202020204" charset="-122"/>
              </a:rPr>
              <a:t>w</a:t>
            </a:r>
            <a:r>
              <a:rPr sz="2700" b="1" spc="-2167" baseline="-6000" dirty="0">
                <a:solidFill>
                  <a:srgbClr val="970201"/>
                </a:solidFill>
                <a:latin typeface="Microsoft YaHei"/>
                <a:cs typeface="Microsoft YaHei"/>
              </a:rPr>
              <a:t>客</a:t>
            </a:r>
            <a:r>
              <a:rPr sz="1000" spc="-100" dirty="0">
                <a:solidFill>
                  <a:srgbClr val="BFBFBF"/>
                </a:solidFill>
                <a:latin typeface="Arial Unicode MS" panose="020B0604020202020204" charset="-122"/>
                <a:cs typeface="Arial Unicode MS" panose="020B0604020202020204" charset="-122"/>
              </a:rPr>
              <a:t>ww.</a:t>
            </a:r>
            <a:r>
              <a:rPr sz="2700" b="1" spc="-2437" baseline="-6000" dirty="0">
                <a:solidFill>
                  <a:srgbClr val="970201"/>
                </a:solidFill>
                <a:latin typeface="Microsoft YaHei"/>
                <a:cs typeface="Microsoft YaHei"/>
              </a:rPr>
              <a:t>服</a:t>
            </a:r>
            <a:r>
              <a:rPr sz="1000" spc="-75" dirty="0">
                <a:solidFill>
                  <a:srgbClr val="BFBFBF"/>
                </a:solidFill>
                <a:latin typeface="Arial Unicode MS" panose="020B0604020202020204" charset="-122"/>
                <a:cs typeface="Arial Unicode MS" panose="020B0604020202020204" charset="-122"/>
              </a:rPr>
              <a:t>lead</a:t>
            </a:r>
            <a:r>
              <a:rPr sz="2700" b="1" spc="-2422" baseline="-6000" dirty="0">
                <a:solidFill>
                  <a:srgbClr val="970201"/>
                </a:solidFill>
                <a:latin typeface="Microsoft YaHei"/>
                <a:cs typeface="Microsoft YaHei"/>
              </a:rPr>
              <a:t>报</a:t>
            </a:r>
            <a:r>
              <a:rPr sz="1000" spc="-105" dirty="0">
                <a:solidFill>
                  <a:srgbClr val="BFBFBF"/>
                </a:solidFill>
                <a:latin typeface="Arial Unicode MS" panose="020B0604020202020204" charset="-122"/>
                <a:cs typeface="Arial Unicode MS" panose="020B0604020202020204" charset="-122"/>
              </a:rPr>
              <a:t>leo.c</a:t>
            </a:r>
            <a:r>
              <a:rPr sz="2700" b="1" spc="-2152" baseline="-6000" dirty="0">
                <a:solidFill>
                  <a:srgbClr val="970201"/>
                </a:solidFill>
                <a:latin typeface="Microsoft YaHei"/>
                <a:cs typeface="Microsoft YaHei"/>
              </a:rPr>
              <a:t>名</a:t>
            </a:r>
            <a:r>
              <a:rPr sz="1000" spc="20" dirty="0">
                <a:solidFill>
                  <a:srgbClr val="BFBFBF"/>
                </a:solidFill>
                <a:latin typeface="Arial Unicode MS" panose="020B0604020202020204" charset="-122"/>
                <a:cs typeface="Arial Unicode MS" panose="020B0604020202020204" charset="-122"/>
              </a:rPr>
              <a:t>om</a:t>
            </a:r>
            <a:r>
              <a:rPr sz="2700" b="1" baseline="-6000" dirty="0">
                <a:solidFill>
                  <a:srgbClr val="970201"/>
                </a:solidFill>
                <a:latin typeface="Microsoft YaHei"/>
                <a:cs typeface="Microsoft YaHei"/>
              </a:rPr>
              <a:t>加入</a:t>
            </a:r>
            <a:endParaRPr sz="2700" baseline="-6000">
              <a:latin typeface="Microsoft YaHei"/>
              <a:cs typeface="Microsoft YaHei"/>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627409" y="6562522"/>
            <a:ext cx="897890" cy="177800"/>
          </a:xfrm>
          <a:prstGeom prst="rect">
            <a:avLst/>
          </a:prstGeom>
        </p:spPr>
        <p:txBody>
          <a:bodyPr vert="horz" wrap="square" lIns="0" tIns="12700" rIns="0" bIns="0" rtlCol="0">
            <a:spAutoFit/>
          </a:bodyPr>
          <a:lstStyle/>
          <a:p>
            <a:pPr marL="12700">
              <a:lnSpc>
                <a:spcPct val="100000"/>
              </a:lnSpc>
              <a:spcBef>
                <a:spcPts val="100"/>
              </a:spcBef>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3" name="object 3"/>
          <p:cNvSpPr txBox="1"/>
          <p:nvPr/>
        </p:nvSpPr>
        <p:spPr>
          <a:xfrm>
            <a:off x="10570793" y="6562521"/>
            <a:ext cx="980440" cy="177800"/>
          </a:xfrm>
          <a:prstGeom prst="rect">
            <a:avLst/>
          </a:prstGeom>
        </p:spPr>
        <p:txBody>
          <a:bodyPr vert="horz" wrap="square" lIns="0" tIns="12700" rIns="0" bIns="0" rtlCol="0">
            <a:spAutoFit/>
          </a:bodyPr>
          <a:lstStyle/>
          <a:p>
            <a:pPr marL="12700">
              <a:lnSpc>
                <a:spcPct val="100000"/>
              </a:lnSpc>
              <a:spcBef>
                <a:spcPts val="100"/>
              </a:spcBef>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4" name="object 4"/>
          <p:cNvSpPr txBox="1"/>
          <p:nvPr/>
        </p:nvSpPr>
        <p:spPr>
          <a:xfrm>
            <a:off x="6698767" y="6473283"/>
            <a:ext cx="1050925" cy="208279"/>
          </a:xfrm>
          <a:prstGeom prst="rect">
            <a:avLst/>
          </a:prstGeom>
        </p:spPr>
        <p:txBody>
          <a:bodyPr vert="horz" wrap="square" lIns="0" tIns="12700" rIns="0" bIns="0" rtlCol="0">
            <a:spAutoFit/>
          </a:bodyPr>
          <a:lstStyle/>
          <a:p>
            <a:pPr marL="12700">
              <a:lnSpc>
                <a:spcPct val="100000"/>
              </a:lnSpc>
              <a:spcBef>
                <a:spcPts val="100"/>
              </a:spcBef>
            </a:pPr>
            <a:r>
              <a:rPr sz="1200" spc="45" dirty="0">
                <a:solidFill>
                  <a:srgbClr val="DB372B"/>
                </a:solidFill>
                <a:latin typeface="Arial" panose="020B0604020202090204"/>
                <a:cs typeface="Arial" panose="020B0604020202090204"/>
              </a:rPr>
              <a:t>400-072-5588</a:t>
            </a:r>
            <a:endParaRPr sz="1200">
              <a:latin typeface="Arial" panose="020B0604020202090204"/>
              <a:cs typeface="Arial" panose="020B0604020202090204"/>
            </a:endParaRPr>
          </a:p>
        </p:txBody>
      </p:sp>
      <p:grpSp>
        <p:nvGrpSpPr>
          <p:cNvPr id="5" name="object 5"/>
          <p:cNvGrpSpPr/>
          <p:nvPr/>
        </p:nvGrpSpPr>
        <p:grpSpPr>
          <a:xfrm>
            <a:off x="3204253" y="117077"/>
            <a:ext cx="7879715" cy="6741159"/>
            <a:chOff x="3204253" y="117077"/>
            <a:chExt cx="7879715" cy="6741159"/>
          </a:xfrm>
        </p:grpSpPr>
        <p:pic>
          <p:nvPicPr>
            <p:cNvPr id="6" name="object 6"/>
            <p:cNvPicPr/>
            <p:nvPr/>
          </p:nvPicPr>
          <p:blipFill>
            <a:blip r:embed="rId2" cstate="print"/>
            <a:stretch>
              <a:fillRect/>
            </a:stretch>
          </p:blipFill>
          <p:spPr>
            <a:xfrm>
              <a:off x="5452412" y="5054003"/>
              <a:ext cx="5206999" cy="1803996"/>
            </a:xfrm>
            <a:prstGeom prst="rect">
              <a:avLst/>
            </a:prstGeom>
          </p:spPr>
        </p:pic>
        <p:pic>
          <p:nvPicPr>
            <p:cNvPr id="7" name="object 7"/>
            <p:cNvPicPr/>
            <p:nvPr/>
          </p:nvPicPr>
          <p:blipFill>
            <a:blip r:embed="rId3" cstate="print"/>
            <a:stretch>
              <a:fillRect/>
            </a:stretch>
          </p:blipFill>
          <p:spPr>
            <a:xfrm>
              <a:off x="5716830" y="1765300"/>
              <a:ext cx="5367042" cy="3672956"/>
            </a:xfrm>
            <a:prstGeom prst="rect">
              <a:avLst/>
            </a:prstGeom>
          </p:spPr>
        </p:pic>
        <p:sp>
          <p:nvSpPr>
            <p:cNvPr id="8" name="object 8"/>
            <p:cNvSpPr/>
            <p:nvPr/>
          </p:nvSpPr>
          <p:spPr>
            <a:xfrm>
              <a:off x="5445140" y="5902489"/>
              <a:ext cx="896619" cy="146050"/>
            </a:xfrm>
            <a:custGeom>
              <a:avLst/>
              <a:gdLst/>
              <a:ahLst/>
              <a:cxnLst/>
              <a:rect l="l" t="t" r="r" b="b"/>
              <a:pathLst>
                <a:path w="896620" h="146050">
                  <a:moveTo>
                    <a:pt x="896576" y="145696"/>
                  </a:moveTo>
                  <a:lnTo>
                    <a:pt x="0" y="145696"/>
                  </a:lnTo>
                  <a:lnTo>
                    <a:pt x="0" y="0"/>
                  </a:lnTo>
                  <a:lnTo>
                    <a:pt x="896576" y="0"/>
                  </a:lnTo>
                  <a:lnTo>
                    <a:pt x="896576" y="145696"/>
                  </a:lnTo>
                  <a:close/>
                </a:path>
              </a:pathLst>
            </a:custGeom>
            <a:solidFill>
              <a:srgbClr val="970201"/>
            </a:solidFill>
          </p:spPr>
          <p:txBody>
            <a:bodyPr wrap="square" lIns="0" tIns="0" rIns="0" bIns="0" rtlCol="0"/>
            <a:lstStyle/>
            <a:p/>
          </p:txBody>
        </p:sp>
        <p:sp>
          <p:nvSpPr>
            <p:cNvPr id="9" name="object 9"/>
            <p:cNvSpPr/>
            <p:nvPr/>
          </p:nvSpPr>
          <p:spPr>
            <a:xfrm>
              <a:off x="5445140" y="5128046"/>
              <a:ext cx="1242060" cy="774700"/>
            </a:xfrm>
            <a:custGeom>
              <a:avLst/>
              <a:gdLst/>
              <a:ahLst/>
              <a:cxnLst/>
              <a:rect l="l" t="t" r="r" b="b"/>
              <a:pathLst>
                <a:path w="1242059" h="774700">
                  <a:moveTo>
                    <a:pt x="896166" y="774442"/>
                  </a:moveTo>
                  <a:lnTo>
                    <a:pt x="0" y="774442"/>
                  </a:lnTo>
                  <a:lnTo>
                    <a:pt x="345339" y="0"/>
                  </a:lnTo>
                  <a:lnTo>
                    <a:pt x="1241506" y="0"/>
                  </a:lnTo>
                  <a:lnTo>
                    <a:pt x="896166" y="774442"/>
                  </a:lnTo>
                  <a:close/>
                </a:path>
              </a:pathLst>
            </a:custGeom>
            <a:solidFill>
              <a:srgbClr val="E1E7E7"/>
            </a:solidFill>
          </p:spPr>
          <p:txBody>
            <a:bodyPr wrap="square" lIns="0" tIns="0" rIns="0" bIns="0" rtlCol="0"/>
            <a:lstStyle/>
            <a:p/>
          </p:txBody>
        </p:sp>
        <p:sp>
          <p:nvSpPr>
            <p:cNvPr id="10" name="object 10"/>
            <p:cNvSpPr/>
            <p:nvPr/>
          </p:nvSpPr>
          <p:spPr>
            <a:xfrm>
              <a:off x="6341716" y="5128045"/>
              <a:ext cx="345440" cy="920750"/>
            </a:xfrm>
            <a:custGeom>
              <a:avLst/>
              <a:gdLst/>
              <a:ahLst/>
              <a:cxnLst/>
              <a:rect l="l" t="t" r="r" b="b"/>
              <a:pathLst>
                <a:path w="345440" h="920750">
                  <a:moveTo>
                    <a:pt x="0" y="776487"/>
                  </a:moveTo>
                  <a:lnTo>
                    <a:pt x="0" y="920139"/>
                  </a:lnTo>
                  <a:lnTo>
                    <a:pt x="344929" y="143651"/>
                  </a:lnTo>
                  <a:lnTo>
                    <a:pt x="344929" y="0"/>
                  </a:lnTo>
                  <a:lnTo>
                    <a:pt x="0" y="776487"/>
                  </a:lnTo>
                  <a:close/>
                </a:path>
              </a:pathLst>
            </a:custGeom>
            <a:solidFill>
              <a:srgbClr val="808080"/>
            </a:solidFill>
          </p:spPr>
          <p:txBody>
            <a:bodyPr wrap="square" lIns="0" tIns="0" rIns="0" bIns="0" rtlCol="0"/>
            <a:lstStyle/>
            <a:p/>
          </p:txBody>
        </p:sp>
        <p:sp>
          <p:nvSpPr>
            <p:cNvPr id="11" name="object 11"/>
            <p:cNvSpPr/>
            <p:nvPr/>
          </p:nvSpPr>
          <p:spPr>
            <a:xfrm>
              <a:off x="6341717" y="5756793"/>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970201"/>
            </a:solidFill>
          </p:spPr>
          <p:txBody>
            <a:bodyPr wrap="square" lIns="0" tIns="0" rIns="0" bIns="0" rtlCol="0"/>
            <a:lstStyle/>
            <a:p/>
          </p:txBody>
        </p:sp>
        <p:sp>
          <p:nvSpPr>
            <p:cNvPr id="12" name="object 12"/>
            <p:cNvSpPr/>
            <p:nvPr/>
          </p:nvSpPr>
          <p:spPr>
            <a:xfrm>
              <a:off x="6341717" y="5388297"/>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13" name="object 13"/>
            <p:cNvSpPr/>
            <p:nvPr/>
          </p:nvSpPr>
          <p:spPr>
            <a:xfrm>
              <a:off x="6818236" y="5390938"/>
              <a:ext cx="163830" cy="511809"/>
            </a:xfrm>
            <a:custGeom>
              <a:avLst/>
              <a:gdLst/>
              <a:ahLst/>
              <a:cxnLst/>
              <a:rect l="l" t="t" r="r" b="b"/>
              <a:pathLst>
                <a:path w="163829" h="511810">
                  <a:moveTo>
                    <a:pt x="0" y="367898"/>
                  </a:moveTo>
                  <a:lnTo>
                    <a:pt x="0" y="511550"/>
                  </a:lnTo>
                  <a:lnTo>
                    <a:pt x="163427" y="143651"/>
                  </a:lnTo>
                  <a:lnTo>
                    <a:pt x="163427" y="0"/>
                  </a:lnTo>
                  <a:lnTo>
                    <a:pt x="0" y="367898"/>
                  </a:lnTo>
                  <a:close/>
                </a:path>
              </a:pathLst>
            </a:custGeom>
            <a:solidFill>
              <a:srgbClr val="808080"/>
            </a:solidFill>
          </p:spPr>
          <p:txBody>
            <a:bodyPr wrap="square" lIns="0" tIns="0" rIns="0" bIns="0" rtlCol="0"/>
            <a:lstStyle/>
            <a:p/>
          </p:txBody>
        </p:sp>
        <p:sp>
          <p:nvSpPr>
            <p:cNvPr id="14" name="object 14"/>
            <p:cNvSpPr/>
            <p:nvPr/>
          </p:nvSpPr>
          <p:spPr>
            <a:xfrm>
              <a:off x="6818236" y="5609777"/>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970201"/>
            </a:solidFill>
          </p:spPr>
          <p:txBody>
            <a:bodyPr wrap="square" lIns="0" tIns="0" rIns="0" bIns="0" rtlCol="0"/>
            <a:lstStyle/>
            <a:p/>
          </p:txBody>
        </p:sp>
        <p:sp>
          <p:nvSpPr>
            <p:cNvPr id="15" name="object 15"/>
            <p:cNvSpPr/>
            <p:nvPr/>
          </p:nvSpPr>
          <p:spPr>
            <a:xfrm>
              <a:off x="6818235" y="5241282"/>
              <a:ext cx="640080" cy="368935"/>
            </a:xfrm>
            <a:custGeom>
              <a:avLst/>
              <a:gdLst/>
              <a:ahLst/>
              <a:cxnLst/>
              <a:rect l="l" t="t" r="r" b="b"/>
              <a:pathLst>
                <a:path w="640079" h="368935">
                  <a:moveTo>
                    <a:pt x="475627" y="368494"/>
                  </a:moveTo>
                  <a:lnTo>
                    <a:pt x="0" y="368494"/>
                  </a:lnTo>
                  <a:lnTo>
                    <a:pt x="164319" y="0"/>
                  </a:lnTo>
                  <a:lnTo>
                    <a:pt x="639946" y="0"/>
                  </a:lnTo>
                  <a:lnTo>
                    <a:pt x="475627" y="368494"/>
                  </a:lnTo>
                  <a:close/>
                </a:path>
              </a:pathLst>
            </a:custGeom>
            <a:solidFill>
              <a:srgbClr val="E1E7E7"/>
            </a:solidFill>
          </p:spPr>
          <p:txBody>
            <a:bodyPr wrap="square" lIns="0" tIns="0" rIns="0" bIns="0" rtlCol="0"/>
            <a:lstStyle/>
            <a:p/>
          </p:txBody>
        </p:sp>
        <p:sp>
          <p:nvSpPr>
            <p:cNvPr id="16" name="object 16"/>
            <p:cNvSpPr/>
            <p:nvPr/>
          </p:nvSpPr>
          <p:spPr>
            <a:xfrm>
              <a:off x="7294756" y="5243922"/>
              <a:ext cx="163830" cy="511809"/>
            </a:xfrm>
            <a:custGeom>
              <a:avLst/>
              <a:gdLst/>
              <a:ahLst/>
              <a:cxnLst/>
              <a:rect l="l" t="t" r="r" b="b"/>
              <a:pathLst>
                <a:path w="163829" h="511810">
                  <a:moveTo>
                    <a:pt x="0" y="367898"/>
                  </a:moveTo>
                  <a:lnTo>
                    <a:pt x="0" y="511550"/>
                  </a:lnTo>
                  <a:lnTo>
                    <a:pt x="163426" y="143651"/>
                  </a:lnTo>
                  <a:lnTo>
                    <a:pt x="163426" y="0"/>
                  </a:lnTo>
                  <a:lnTo>
                    <a:pt x="0" y="367898"/>
                  </a:lnTo>
                  <a:close/>
                </a:path>
              </a:pathLst>
            </a:custGeom>
            <a:solidFill>
              <a:srgbClr val="808080"/>
            </a:solidFill>
          </p:spPr>
          <p:txBody>
            <a:bodyPr wrap="square" lIns="0" tIns="0" rIns="0" bIns="0" rtlCol="0"/>
            <a:lstStyle/>
            <a:p/>
          </p:txBody>
        </p:sp>
        <p:sp>
          <p:nvSpPr>
            <p:cNvPr id="17" name="object 17"/>
            <p:cNvSpPr/>
            <p:nvPr/>
          </p:nvSpPr>
          <p:spPr>
            <a:xfrm>
              <a:off x="7426346" y="5462758"/>
              <a:ext cx="345440" cy="122555"/>
            </a:xfrm>
            <a:custGeom>
              <a:avLst/>
              <a:gdLst/>
              <a:ahLst/>
              <a:cxnLst/>
              <a:rect l="l" t="t" r="r" b="b"/>
              <a:pathLst>
                <a:path w="345440" h="122554">
                  <a:moveTo>
                    <a:pt x="344928" y="122511"/>
                  </a:moveTo>
                  <a:lnTo>
                    <a:pt x="0" y="122511"/>
                  </a:lnTo>
                  <a:lnTo>
                    <a:pt x="0" y="0"/>
                  </a:lnTo>
                  <a:lnTo>
                    <a:pt x="344928" y="0"/>
                  </a:lnTo>
                  <a:lnTo>
                    <a:pt x="344928" y="122511"/>
                  </a:lnTo>
                  <a:close/>
                </a:path>
              </a:pathLst>
            </a:custGeom>
            <a:solidFill>
              <a:srgbClr val="E8382A"/>
            </a:solidFill>
          </p:spPr>
          <p:txBody>
            <a:bodyPr wrap="square" lIns="0" tIns="0" rIns="0" bIns="0" rtlCol="0"/>
            <a:lstStyle/>
            <a:p/>
          </p:txBody>
        </p:sp>
        <p:sp>
          <p:nvSpPr>
            <p:cNvPr id="18" name="object 18"/>
            <p:cNvSpPr/>
            <p:nvPr/>
          </p:nvSpPr>
          <p:spPr>
            <a:xfrm>
              <a:off x="7294756" y="5094263"/>
              <a:ext cx="640080" cy="368935"/>
            </a:xfrm>
            <a:custGeom>
              <a:avLst/>
              <a:gdLst/>
              <a:ahLst/>
              <a:cxnLst/>
              <a:rect l="l" t="t" r="r" b="b"/>
              <a:pathLst>
                <a:path w="640079" h="368935">
                  <a:moveTo>
                    <a:pt x="475628" y="368494"/>
                  </a:moveTo>
                  <a:lnTo>
                    <a:pt x="0" y="368494"/>
                  </a:lnTo>
                  <a:lnTo>
                    <a:pt x="164319" y="0"/>
                  </a:lnTo>
                  <a:lnTo>
                    <a:pt x="639946" y="0"/>
                  </a:lnTo>
                  <a:lnTo>
                    <a:pt x="475628" y="368494"/>
                  </a:lnTo>
                  <a:close/>
                </a:path>
              </a:pathLst>
            </a:custGeom>
            <a:solidFill>
              <a:srgbClr val="E1E7E7"/>
            </a:solidFill>
          </p:spPr>
          <p:txBody>
            <a:bodyPr wrap="square" lIns="0" tIns="0" rIns="0" bIns="0" rtlCol="0"/>
            <a:lstStyle/>
            <a:p/>
          </p:txBody>
        </p:sp>
        <p:sp>
          <p:nvSpPr>
            <p:cNvPr id="19" name="object 19"/>
            <p:cNvSpPr/>
            <p:nvPr/>
          </p:nvSpPr>
          <p:spPr>
            <a:xfrm>
              <a:off x="7771276" y="5096903"/>
              <a:ext cx="163830" cy="511809"/>
            </a:xfrm>
            <a:custGeom>
              <a:avLst/>
              <a:gdLst/>
              <a:ahLst/>
              <a:cxnLst/>
              <a:rect l="l" t="t" r="r" b="b"/>
              <a:pathLst>
                <a:path w="163829" h="511810">
                  <a:moveTo>
                    <a:pt x="0" y="367898"/>
                  </a:moveTo>
                  <a:lnTo>
                    <a:pt x="0" y="511550"/>
                  </a:lnTo>
                  <a:lnTo>
                    <a:pt x="163426" y="143651"/>
                  </a:lnTo>
                  <a:lnTo>
                    <a:pt x="163426" y="0"/>
                  </a:lnTo>
                  <a:lnTo>
                    <a:pt x="0" y="367898"/>
                  </a:lnTo>
                  <a:close/>
                </a:path>
              </a:pathLst>
            </a:custGeom>
            <a:solidFill>
              <a:srgbClr val="808080"/>
            </a:solidFill>
          </p:spPr>
          <p:txBody>
            <a:bodyPr wrap="square" lIns="0" tIns="0" rIns="0" bIns="0" rtlCol="0"/>
            <a:lstStyle/>
            <a:p/>
          </p:txBody>
        </p:sp>
        <p:sp>
          <p:nvSpPr>
            <p:cNvPr id="20" name="object 20"/>
            <p:cNvSpPr/>
            <p:nvPr/>
          </p:nvSpPr>
          <p:spPr>
            <a:xfrm>
              <a:off x="7334735" y="5462760"/>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970201"/>
            </a:solidFill>
          </p:spPr>
          <p:txBody>
            <a:bodyPr wrap="square" lIns="0" tIns="0" rIns="0" bIns="0" rtlCol="0"/>
            <a:lstStyle/>
            <a:p/>
          </p:txBody>
        </p:sp>
        <p:sp>
          <p:nvSpPr>
            <p:cNvPr id="21" name="object 21"/>
            <p:cNvSpPr/>
            <p:nvPr/>
          </p:nvSpPr>
          <p:spPr>
            <a:xfrm>
              <a:off x="7334735" y="5094265"/>
              <a:ext cx="640080" cy="368935"/>
            </a:xfrm>
            <a:custGeom>
              <a:avLst/>
              <a:gdLst/>
              <a:ahLst/>
              <a:cxnLst/>
              <a:rect l="l" t="t" r="r" b="b"/>
              <a:pathLst>
                <a:path w="640079" h="368935">
                  <a:moveTo>
                    <a:pt x="475627" y="368494"/>
                  </a:moveTo>
                  <a:lnTo>
                    <a:pt x="0" y="368494"/>
                  </a:lnTo>
                  <a:lnTo>
                    <a:pt x="164319" y="0"/>
                  </a:lnTo>
                  <a:lnTo>
                    <a:pt x="639946" y="0"/>
                  </a:lnTo>
                  <a:lnTo>
                    <a:pt x="475627" y="368494"/>
                  </a:lnTo>
                  <a:close/>
                </a:path>
              </a:pathLst>
            </a:custGeom>
            <a:solidFill>
              <a:srgbClr val="E1E7E7"/>
            </a:solidFill>
          </p:spPr>
          <p:txBody>
            <a:bodyPr wrap="square" lIns="0" tIns="0" rIns="0" bIns="0" rtlCol="0"/>
            <a:lstStyle/>
            <a:p/>
          </p:txBody>
        </p:sp>
        <p:sp>
          <p:nvSpPr>
            <p:cNvPr id="22" name="object 22"/>
            <p:cNvSpPr/>
            <p:nvPr/>
          </p:nvSpPr>
          <p:spPr>
            <a:xfrm>
              <a:off x="7811255" y="5096905"/>
              <a:ext cx="163830" cy="511809"/>
            </a:xfrm>
            <a:custGeom>
              <a:avLst/>
              <a:gdLst/>
              <a:ahLst/>
              <a:cxnLst/>
              <a:rect l="l" t="t" r="r" b="b"/>
              <a:pathLst>
                <a:path w="163829" h="511810">
                  <a:moveTo>
                    <a:pt x="0" y="367899"/>
                  </a:moveTo>
                  <a:lnTo>
                    <a:pt x="0" y="511550"/>
                  </a:lnTo>
                  <a:lnTo>
                    <a:pt x="163426" y="143652"/>
                  </a:lnTo>
                  <a:lnTo>
                    <a:pt x="163426" y="0"/>
                  </a:lnTo>
                  <a:lnTo>
                    <a:pt x="0" y="367899"/>
                  </a:lnTo>
                  <a:close/>
                </a:path>
              </a:pathLst>
            </a:custGeom>
            <a:solidFill>
              <a:srgbClr val="808080"/>
            </a:solidFill>
          </p:spPr>
          <p:txBody>
            <a:bodyPr wrap="square" lIns="0" tIns="0" rIns="0" bIns="0" rtlCol="0"/>
            <a:lstStyle/>
            <a:p/>
          </p:txBody>
        </p:sp>
        <p:sp>
          <p:nvSpPr>
            <p:cNvPr id="23" name="object 23"/>
            <p:cNvSpPr/>
            <p:nvPr/>
          </p:nvSpPr>
          <p:spPr>
            <a:xfrm>
              <a:off x="7811254" y="5315744"/>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970201"/>
            </a:solidFill>
          </p:spPr>
          <p:txBody>
            <a:bodyPr wrap="square" lIns="0" tIns="0" rIns="0" bIns="0" rtlCol="0"/>
            <a:lstStyle/>
            <a:p/>
          </p:txBody>
        </p:sp>
        <p:sp>
          <p:nvSpPr>
            <p:cNvPr id="24" name="object 24"/>
            <p:cNvSpPr/>
            <p:nvPr/>
          </p:nvSpPr>
          <p:spPr>
            <a:xfrm>
              <a:off x="7811254" y="4947249"/>
              <a:ext cx="640080" cy="368935"/>
            </a:xfrm>
            <a:custGeom>
              <a:avLst/>
              <a:gdLst/>
              <a:ahLst/>
              <a:cxnLst/>
              <a:rect l="l" t="t" r="r" b="b"/>
              <a:pathLst>
                <a:path w="640079" h="368935">
                  <a:moveTo>
                    <a:pt x="475627" y="368494"/>
                  </a:moveTo>
                  <a:lnTo>
                    <a:pt x="0" y="368494"/>
                  </a:lnTo>
                  <a:lnTo>
                    <a:pt x="164319" y="0"/>
                  </a:lnTo>
                  <a:lnTo>
                    <a:pt x="639946" y="0"/>
                  </a:lnTo>
                  <a:lnTo>
                    <a:pt x="475627" y="368494"/>
                  </a:lnTo>
                  <a:close/>
                </a:path>
              </a:pathLst>
            </a:custGeom>
            <a:solidFill>
              <a:srgbClr val="E1E7E7"/>
            </a:solidFill>
          </p:spPr>
          <p:txBody>
            <a:bodyPr wrap="square" lIns="0" tIns="0" rIns="0" bIns="0" rtlCol="0"/>
            <a:lstStyle/>
            <a:p/>
          </p:txBody>
        </p:sp>
        <p:sp>
          <p:nvSpPr>
            <p:cNvPr id="25" name="object 25"/>
            <p:cNvSpPr/>
            <p:nvPr/>
          </p:nvSpPr>
          <p:spPr>
            <a:xfrm>
              <a:off x="8287774" y="4949890"/>
              <a:ext cx="163830" cy="511809"/>
            </a:xfrm>
            <a:custGeom>
              <a:avLst/>
              <a:gdLst/>
              <a:ahLst/>
              <a:cxnLst/>
              <a:rect l="l" t="t" r="r" b="b"/>
              <a:pathLst>
                <a:path w="163829" h="511810">
                  <a:moveTo>
                    <a:pt x="0" y="367899"/>
                  </a:moveTo>
                  <a:lnTo>
                    <a:pt x="0" y="511550"/>
                  </a:lnTo>
                  <a:lnTo>
                    <a:pt x="163426" y="143652"/>
                  </a:lnTo>
                  <a:lnTo>
                    <a:pt x="163426" y="0"/>
                  </a:lnTo>
                  <a:lnTo>
                    <a:pt x="0" y="367899"/>
                  </a:lnTo>
                  <a:close/>
                </a:path>
              </a:pathLst>
            </a:custGeom>
            <a:solidFill>
              <a:srgbClr val="808080"/>
            </a:solidFill>
          </p:spPr>
          <p:txBody>
            <a:bodyPr wrap="square" lIns="0" tIns="0" rIns="0" bIns="0" rtlCol="0"/>
            <a:lstStyle/>
            <a:p/>
          </p:txBody>
        </p:sp>
        <p:sp>
          <p:nvSpPr>
            <p:cNvPr id="26" name="object 26"/>
            <p:cNvSpPr/>
            <p:nvPr/>
          </p:nvSpPr>
          <p:spPr>
            <a:xfrm>
              <a:off x="8287956" y="4394288"/>
              <a:ext cx="1242060" cy="920750"/>
            </a:xfrm>
            <a:custGeom>
              <a:avLst/>
              <a:gdLst/>
              <a:ahLst/>
              <a:cxnLst/>
              <a:rect l="l" t="t" r="r" b="b"/>
              <a:pathLst>
                <a:path w="1242059" h="920750">
                  <a:moveTo>
                    <a:pt x="1241513" y="0"/>
                  </a:moveTo>
                  <a:lnTo>
                    <a:pt x="896581" y="776490"/>
                  </a:lnTo>
                  <a:lnTo>
                    <a:pt x="896581" y="774446"/>
                  </a:lnTo>
                  <a:lnTo>
                    <a:pt x="896175" y="774446"/>
                  </a:lnTo>
                  <a:lnTo>
                    <a:pt x="1241513" y="0"/>
                  </a:lnTo>
                  <a:lnTo>
                    <a:pt x="345338" y="0"/>
                  </a:lnTo>
                  <a:lnTo>
                    <a:pt x="0" y="774446"/>
                  </a:lnTo>
                  <a:lnTo>
                    <a:pt x="0" y="920140"/>
                  </a:lnTo>
                  <a:lnTo>
                    <a:pt x="896581" y="920140"/>
                  </a:lnTo>
                  <a:lnTo>
                    <a:pt x="1241513" y="143649"/>
                  </a:lnTo>
                  <a:lnTo>
                    <a:pt x="1241513" y="0"/>
                  </a:lnTo>
                  <a:close/>
                </a:path>
              </a:pathLst>
            </a:custGeom>
            <a:solidFill>
              <a:srgbClr val="970201"/>
            </a:solidFill>
          </p:spPr>
          <p:txBody>
            <a:bodyPr wrap="square" lIns="0" tIns="0" rIns="0" bIns="0" rtlCol="0"/>
            <a:lstStyle/>
            <a:p/>
          </p:txBody>
        </p:sp>
        <p:sp>
          <p:nvSpPr>
            <p:cNvPr id="27" name="object 27"/>
            <p:cNvSpPr/>
            <p:nvPr/>
          </p:nvSpPr>
          <p:spPr>
            <a:xfrm>
              <a:off x="7990445" y="4615765"/>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A5A5A5"/>
            </a:solidFill>
          </p:spPr>
          <p:txBody>
            <a:bodyPr wrap="square" lIns="0" tIns="0" rIns="0" bIns="0" rtlCol="0"/>
            <a:lstStyle/>
            <a:p/>
          </p:txBody>
        </p:sp>
        <p:sp>
          <p:nvSpPr>
            <p:cNvPr id="28" name="object 28"/>
            <p:cNvSpPr/>
            <p:nvPr/>
          </p:nvSpPr>
          <p:spPr>
            <a:xfrm>
              <a:off x="7990445" y="4247269"/>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29" name="object 29"/>
            <p:cNvSpPr/>
            <p:nvPr/>
          </p:nvSpPr>
          <p:spPr>
            <a:xfrm>
              <a:off x="8466965" y="4249911"/>
              <a:ext cx="163830" cy="511809"/>
            </a:xfrm>
            <a:custGeom>
              <a:avLst/>
              <a:gdLst/>
              <a:ahLst/>
              <a:cxnLst/>
              <a:rect l="l" t="t" r="r" b="b"/>
              <a:pathLst>
                <a:path w="163829" h="511810">
                  <a:moveTo>
                    <a:pt x="0" y="367898"/>
                  </a:moveTo>
                  <a:lnTo>
                    <a:pt x="0" y="511550"/>
                  </a:lnTo>
                  <a:lnTo>
                    <a:pt x="163427" y="143651"/>
                  </a:lnTo>
                  <a:lnTo>
                    <a:pt x="163427" y="0"/>
                  </a:lnTo>
                  <a:lnTo>
                    <a:pt x="0" y="367898"/>
                  </a:lnTo>
                  <a:close/>
                </a:path>
              </a:pathLst>
            </a:custGeom>
            <a:solidFill>
              <a:srgbClr val="808080"/>
            </a:solidFill>
          </p:spPr>
          <p:txBody>
            <a:bodyPr wrap="square" lIns="0" tIns="0" rIns="0" bIns="0" rtlCol="0"/>
            <a:lstStyle/>
            <a:p/>
          </p:txBody>
        </p:sp>
        <p:sp>
          <p:nvSpPr>
            <p:cNvPr id="30" name="object 30"/>
            <p:cNvSpPr/>
            <p:nvPr/>
          </p:nvSpPr>
          <p:spPr>
            <a:xfrm>
              <a:off x="7513926" y="4473900"/>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A5A5A5"/>
            </a:solidFill>
          </p:spPr>
          <p:txBody>
            <a:bodyPr wrap="square" lIns="0" tIns="0" rIns="0" bIns="0" rtlCol="0"/>
            <a:lstStyle/>
            <a:p/>
          </p:txBody>
        </p:sp>
        <p:sp>
          <p:nvSpPr>
            <p:cNvPr id="31" name="object 31"/>
            <p:cNvSpPr/>
            <p:nvPr/>
          </p:nvSpPr>
          <p:spPr>
            <a:xfrm>
              <a:off x="7513926" y="4105404"/>
              <a:ext cx="640080" cy="368935"/>
            </a:xfrm>
            <a:custGeom>
              <a:avLst/>
              <a:gdLst/>
              <a:ahLst/>
              <a:cxnLst/>
              <a:rect l="l" t="t" r="r" b="b"/>
              <a:pathLst>
                <a:path w="640079" h="368935">
                  <a:moveTo>
                    <a:pt x="475627" y="368494"/>
                  </a:moveTo>
                  <a:lnTo>
                    <a:pt x="0" y="368494"/>
                  </a:lnTo>
                  <a:lnTo>
                    <a:pt x="164319" y="0"/>
                  </a:lnTo>
                  <a:lnTo>
                    <a:pt x="639946" y="0"/>
                  </a:lnTo>
                  <a:lnTo>
                    <a:pt x="475627" y="368494"/>
                  </a:lnTo>
                  <a:close/>
                </a:path>
              </a:pathLst>
            </a:custGeom>
            <a:solidFill>
              <a:srgbClr val="E1E7E7"/>
            </a:solidFill>
          </p:spPr>
          <p:txBody>
            <a:bodyPr wrap="square" lIns="0" tIns="0" rIns="0" bIns="0" rtlCol="0"/>
            <a:lstStyle/>
            <a:p/>
          </p:txBody>
        </p:sp>
        <p:sp>
          <p:nvSpPr>
            <p:cNvPr id="32" name="object 32"/>
            <p:cNvSpPr/>
            <p:nvPr/>
          </p:nvSpPr>
          <p:spPr>
            <a:xfrm>
              <a:off x="7990446" y="4108046"/>
              <a:ext cx="163830" cy="511809"/>
            </a:xfrm>
            <a:custGeom>
              <a:avLst/>
              <a:gdLst/>
              <a:ahLst/>
              <a:cxnLst/>
              <a:rect l="l" t="t" r="r" b="b"/>
              <a:pathLst>
                <a:path w="163829" h="511810">
                  <a:moveTo>
                    <a:pt x="0" y="367898"/>
                  </a:moveTo>
                  <a:lnTo>
                    <a:pt x="0" y="511550"/>
                  </a:lnTo>
                  <a:lnTo>
                    <a:pt x="163427" y="143651"/>
                  </a:lnTo>
                  <a:lnTo>
                    <a:pt x="163427" y="0"/>
                  </a:lnTo>
                  <a:lnTo>
                    <a:pt x="0" y="367898"/>
                  </a:lnTo>
                  <a:close/>
                </a:path>
              </a:pathLst>
            </a:custGeom>
            <a:solidFill>
              <a:srgbClr val="808080"/>
            </a:solidFill>
          </p:spPr>
          <p:txBody>
            <a:bodyPr wrap="square" lIns="0" tIns="0" rIns="0" bIns="0" rtlCol="0"/>
            <a:lstStyle/>
            <a:p/>
          </p:txBody>
        </p:sp>
        <p:sp>
          <p:nvSpPr>
            <p:cNvPr id="33" name="object 33"/>
            <p:cNvSpPr/>
            <p:nvPr/>
          </p:nvSpPr>
          <p:spPr>
            <a:xfrm>
              <a:off x="7037491" y="4329670"/>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A5A5A5"/>
            </a:solidFill>
          </p:spPr>
          <p:txBody>
            <a:bodyPr wrap="square" lIns="0" tIns="0" rIns="0" bIns="0" rtlCol="0"/>
            <a:lstStyle/>
            <a:p/>
          </p:txBody>
        </p:sp>
        <p:sp>
          <p:nvSpPr>
            <p:cNvPr id="34" name="object 34"/>
            <p:cNvSpPr/>
            <p:nvPr/>
          </p:nvSpPr>
          <p:spPr>
            <a:xfrm>
              <a:off x="7037491" y="3961174"/>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35" name="object 35"/>
            <p:cNvSpPr/>
            <p:nvPr/>
          </p:nvSpPr>
          <p:spPr>
            <a:xfrm>
              <a:off x="7514012" y="3963816"/>
              <a:ext cx="163830" cy="511809"/>
            </a:xfrm>
            <a:custGeom>
              <a:avLst/>
              <a:gdLst/>
              <a:ahLst/>
              <a:cxnLst/>
              <a:rect l="l" t="t" r="r" b="b"/>
              <a:pathLst>
                <a:path w="163829" h="511810">
                  <a:moveTo>
                    <a:pt x="0" y="367898"/>
                  </a:moveTo>
                  <a:lnTo>
                    <a:pt x="0" y="511550"/>
                  </a:lnTo>
                  <a:lnTo>
                    <a:pt x="163426" y="143651"/>
                  </a:lnTo>
                  <a:lnTo>
                    <a:pt x="163426" y="0"/>
                  </a:lnTo>
                  <a:lnTo>
                    <a:pt x="0" y="367898"/>
                  </a:lnTo>
                  <a:close/>
                </a:path>
              </a:pathLst>
            </a:custGeom>
            <a:solidFill>
              <a:srgbClr val="808080"/>
            </a:solidFill>
          </p:spPr>
          <p:txBody>
            <a:bodyPr wrap="square" lIns="0" tIns="0" rIns="0" bIns="0" rtlCol="0"/>
            <a:lstStyle/>
            <a:p/>
          </p:txBody>
        </p:sp>
        <p:sp>
          <p:nvSpPr>
            <p:cNvPr id="36" name="object 36"/>
            <p:cNvSpPr/>
            <p:nvPr/>
          </p:nvSpPr>
          <p:spPr>
            <a:xfrm>
              <a:off x="6559534" y="4185439"/>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A5A5A5"/>
            </a:solidFill>
          </p:spPr>
          <p:txBody>
            <a:bodyPr wrap="square" lIns="0" tIns="0" rIns="0" bIns="0" rtlCol="0"/>
            <a:lstStyle/>
            <a:p/>
          </p:txBody>
        </p:sp>
        <p:sp>
          <p:nvSpPr>
            <p:cNvPr id="37" name="object 37"/>
            <p:cNvSpPr/>
            <p:nvPr/>
          </p:nvSpPr>
          <p:spPr>
            <a:xfrm>
              <a:off x="6559533" y="3816943"/>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38" name="object 38"/>
            <p:cNvSpPr/>
            <p:nvPr/>
          </p:nvSpPr>
          <p:spPr>
            <a:xfrm>
              <a:off x="7036053" y="3819584"/>
              <a:ext cx="163830" cy="511809"/>
            </a:xfrm>
            <a:custGeom>
              <a:avLst/>
              <a:gdLst/>
              <a:ahLst/>
              <a:cxnLst/>
              <a:rect l="l" t="t" r="r" b="b"/>
              <a:pathLst>
                <a:path w="163829" h="511810">
                  <a:moveTo>
                    <a:pt x="0" y="367899"/>
                  </a:moveTo>
                  <a:lnTo>
                    <a:pt x="0" y="511550"/>
                  </a:lnTo>
                  <a:lnTo>
                    <a:pt x="163427" y="143652"/>
                  </a:lnTo>
                  <a:lnTo>
                    <a:pt x="163427" y="0"/>
                  </a:lnTo>
                  <a:lnTo>
                    <a:pt x="0" y="367899"/>
                  </a:lnTo>
                  <a:close/>
                </a:path>
              </a:pathLst>
            </a:custGeom>
            <a:solidFill>
              <a:srgbClr val="808080"/>
            </a:solidFill>
          </p:spPr>
          <p:txBody>
            <a:bodyPr wrap="square" lIns="0" tIns="0" rIns="0" bIns="0" rtlCol="0"/>
            <a:lstStyle/>
            <a:p/>
          </p:txBody>
        </p:sp>
        <p:sp>
          <p:nvSpPr>
            <p:cNvPr id="39" name="object 39"/>
            <p:cNvSpPr/>
            <p:nvPr/>
          </p:nvSpPr>
          <p:spPr>
            <a:xfrm>
              <a:off x="5665321" y="4050449"/>
              <a:ext cx="896619" cy="146050"/>
            </a:xfrm>
            <a:custGeom>
              <a:avLst/>
              <a:gdLst/>
              <a:ahLst/>
              <a:cxnLst/>
              <a:rect l="l" t="t" r="r" b="b"/>
              <a:pathLst>
                <a:path w="896620" h="146050">
                  <a:moveTo>
                    <a:pt x="896576" y="145696"/>
                  </a:moveTo>
                  <a:lnTo>
                    <a:pt x="0" y="145696"/>
                  </a:lnTo>
                  <a:lnTo>
                    <a:pt x="0" y="0"/>
                  </a:lnTo>
                  <a:lnTo>
                    <a:pt x="896576" y="0"/>
                  </a:lnTo>
                  <a:lnTo>
                    <a:pt x="896576" y="145696"/>
                  </a:lnTo>
                  <a:close/>
                </a:path>
              </a:pathLst>
            </a:custGeom>
            <a:solidFill>
              <a:srgbClr val="A5A5A5"/>
            </a:solidFill>
          </p:spPr>
          <p:txBody>
            <a:bodyPr wrap="square" lIns="0" tIns="0" rIns="0" bIns="0" rtlCol="0"/>
            <a:lstStyle/>
            <a:p/>
          </p:txBody>
        </p:sp>
        <p:sp>
          <p:nvSpPr>
            <p:cNvPr id="40" name="object 40"/>
            <p:cNvSpPr/>
            <p:nvPr/>
          </p:nvSpPr>
          <p:spPr>
            <a:xfrm>
              <a:off x="5665320" y="3276006"/>
              <a:ext cx="1242060" cy="774700"/>
            </a:xfrm>
            <a:custGeom>
              <a:avLst/>
              <a:gdLst/>
              <a:ahLst/>
              <a:cxnLst/>
              <a:rect l="l" t="t" r="r" b="b"/>
              <a:pathLst>
                <a:path w="1242059" h="774700">
                  <a:moveTo>
                    <a:pt x="896166" y="774443"/>
                  </a:moveTo>
                  <a:lnTo>
                    <a:pt x="0" y="774443"/>
                  </a:lnTo>
                  <a:lnTo>
                    <a:pt x="345339" y="0"/>
                  </a:lnTo>
                  <a:lnTo>
                    <a:pt x="1241506" y="0"/>
                  </a:lnTo>
                  <a:lnTo>
                    <a:pt x="896166" y="774443"/>
                  </a:lnTo>
                  <a:close/>
                </a:path>
              </a:pathLst>
            </a:custGeom>
            <a:solidFill>
              <a:srgbClr val="E1E7E7"/>
            </a:solidFill>
          </p:spPr>
          <p:txBody>
            <a:bodyPr wrap="square" lIns="0" tIns="0" rIns="0" bIns="0" rtlCol="0"/>
            <a:lstStyle/>
            <a:p/>
          </p:txBody>
        </p:sp>
        <p:sp>
          <p:nvSpPr>
            <p:cNvPr id="41" name="object 41"/>
            <p:cNvSpPr/>
            <p:nvPr/>
          </p:nvSpPr>
          <p:spPr>
            <a:xfrm>
              <a:off x="6561898" y="3276006"/>
              <a:ext cx="345440" cy="920750"/>
            </a:xfrm>
            <a:custGeom>
              <a:avLst/>
              <a:gdLst/>
              <a:ahLst/>
              <a:cxnLst/>
              <a:rect l="l" t="t" r="r" b="b"/>
              <a:pathLst>
                <a:path w="345440" h="920750">
                  <a:moveTo>
                    <a:pt x="0" y="776487"/>
                  </a:moveTo>
                  <a:lnTo>
                    <a:pt x="0" y="920139"/>
                  </a:lnTo>
                  <a:lnTo>
                    <a:pt x="344928" y="143651"/>
                  </a:lnTo>
                  <a:lnTo>
                    <a:pt x="344928" y="0"/>
                  </a:lnTo>
                  <a:lnTo>
                    <a:pt x="0" y="776487"/>
                  </a:lnTo>
                  <a:close/>
                </a:path>
              </a:pathLst>
            </a:custGeom>
            <a:solidFill>
              <a:srgbClr val="808080"/>
            </a:solidFill>
          </p:spPr>
          <p:txBody>
            <a:bodyPr wrap="square" lIns="0" tIns="0" rIns="0" bIns="0" rtlCol="0"/>
            <a:lstStyle/>
            <a:p/>
          </p:txBody>
        </p:sp>
        <p:sp>
          <p:nvSpPr>
            <p:cNvPr id="42" name="object 42"/>
            <p:cNvSpPr/>
            <p:nvPr/>
          </p:nvSpPr>
          <p:spPr>
            <a:xfrm>
              <a:off x="6734104" y="3512834"/>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B4C7E7"/>
            </a:solidFill>
          </p:spPr>
          <p:txBody>
            <a:bodyPr wrap="square" lIns="0" tIns="0" rIns="0" bIns="0" rtlCol="0"/>
            <a:lstStyle/>
            <a:p/>
          </p:txBody>
        </p:sp>
        <p:sp>
          <p:nvSpPr>
            <p:cNvPr id="43" name="object 43"/>
            <p:cNvSpPr/>
            <p:nvPr/>
          </p:nvSpPr>
          <p:spPr>
            <a:xfrm>
              <a:off x="6734104" y="3144339"/>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44" name="object 44"/>
            <p:cNvSpPr/>
            <p:nvPr/>
          </p:nvSpPr>
          <p:spPr>
            <a:xfrm>
              <a:off x="7210625" y="3146980"/>
              <a:ext cx="163830" cy="511809"/>
            </a:xfrm>
            <a:custGeom>
              <a:avLst/>
              <a:gdLst/>
              <a:ahLst/>
              <a:cxnLst/>
              <a:rect l="l" t="t" r="r" b="b"/>
              <a:pathLst>
                <a:path w="163829" h="511810">
                  <a:moveTo>
                    <a:pt x="0" y="367899"/>
                  </a:moveTo>
                  <a:lnTo>
                    <a:pt x="0" y="511550"/>
                  </a:lnTo>
                  <a:lnTo>
                    <a:pt x="163426" y="143651"/>
                  </a:lnTo>
                  <a:lnTo>
                    <a:pt x="163426" y="0"/>
                  </a:lnTo>
                  <a:lnTo>
                    <a:pt x="0" y="367899"/>
                  </a:lnTo>
                  <a:close/>
                </a:path>
              </a:pathLst>
            </a:custGeom>
            <a:solidFill>
              <a:srgbClr val="808080"/>
            </a:solidFill>
          </p:spPr>
          <p:txBody>
            <a:bodyPr wrap="square" lIns="0" tIns="0" rIns="0" bIns="0" rtlCol="0"/>
            <a:lstStyle/>
            <a:p/>
          </p:txBody>
        </p:sp>
        <p:sp>
          <p:nvSpPr>
            <p:cNvPr id="45" name="object 45"/>
            <p:cNvSpPr/>
            <p:nvPr/>
          </p:nvSpPr>
          <p:spPr>
            <a:xfrm>
              <a:off x="7210624" y="3365818"/>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B4C7E7"/>
            </a:solidFill>
          </p:spPr>
          <p:txBody>
            <a:bodyPr wrap="square" lIns="0" tIns="0" rIns="0" bIns="0" rtlCol="0"/>
            <a:lstStyle/>
            <a:p/>
          </p:txBody>
        </p:sp>
        <p:sp>
          <p:nvSpPr>
            <p:cNvPr id="46" name="object 46"/>
            <p:cNvSpPr/>
            <p:nvPr/>
          </p:nvSpPr>
          <p:spPr>
            <a:xfrm>
              <a:off x="7210624" y="2997323"/>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47" name="object 47"/>
            <p:cNvSpPr/>
            <p:nvPr/>
          </p:nvSpPr>
          <p:spPr>
            <a:xfrm>
              <a:off x="7687144" y="2999964"/>
              <a:ext cx="163830" cy="511809"/>
            </a:xfrm>
            <a:custGeom>
              <a:avLst/>
              <a:gdLst/>
              <a:ahLst/>
              <a:cxnLst/>
              <a:rect l="l" t="t" r="r" b="b"/>
              <a:pathLst>
                <a:path w="163829" h="511810">
                  <a:moveTo>
                    <a:pt x="0" y="367899"/>
                  </a:moveTo>
                  <a:lnTo>
                    <a:pt x="0" y="511550"/>
                  </a:lnTo>
                  <a:lnTo>
                    <a:pt x="163427" y="143652"/>
                  </a:lnTo>
                  <a:lnTo>
                    <a:pt x="163427" y="0"/>
                  </a:lnTo>
                  <a:lnTo>
                    <a:pt x="0" y="367899"/>
                  </a:lnTo>
                  <a:close/>
                </a:path>
              </a:pathLst>
            </a:custGeom>
            <a:solidFill>
              <a:srgbClr val="808080"/>
            </a:solidFill>
          </p:spPr>
          <p:txBody>
            <a:bodyPr wrap="square" lIns="0" tIns="0" rIns="0" bIns="0" rtlCol="0"/>
            <a:lstStyle/>
            <a:p/>
          </p:txBody>
        </p:sp>
        <p:sp>
          <p:nvSpPr>
            <p:cNvPr id="48" name="object 48"/>
            <p:cNvSpPr/>
            <p:nvPr/>
          </p:nvSpPr>
          <p:spPr>
            <a:xfrm>
              <a:off x="7689021" y="3226422"/>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B4C7E7"/>
            </a:solidFill>
          </p:spPr>
          <p:txBody>
            <a:bodyPr wrap="square" lIns="0" tIns="0" rIns="0" bIns="0" rtlCol="0"/>
            <a:lstStyle/>
            <a:p/>
          </p:txBody>
        </p:sp>
        <p:sp>
          <p:nvSpPr>
            <p:cNvPr id="49" name="object 49"/>
            <p:cNvSpPr/>
            <p:nvPr/>
          </p:nvSpPr>
          <p:spPr>
            <a:xfrm>
              <a:off x="7689021" y="2857926"/>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50" name="object 50"/>
            <p:cNvSpPr/>
            <p:nvPr/>
          </p:nvSpPr>
          <p:spPr>
            <a:xfrm>
              <a:off x="8165541" y="2860567"/>
              <a:ext cx="163830" cy="511809"/>
            </a:xfrm>
            <a:custGeom>
              <a:avLst/>
              <a:gdLst/>
              <a:ahLst/>
              <a:cxnLst/>
              <a:rect l="l" t="t" r="r" b="b"/>
              <a:pathLst>
                <a:path w="163829" h="511810">
                  <a:moveTo>
                    <a:pt x="0" y="367899"/>
                  </a:moveTo>
                  <a:lnTo>
                    <a:pt x="0" y="511550"/>
                  </a:lnTo>
                  <a:lnTo>
                    <a:pt x="163426" y="143651"/>
                  </a:lnTo>
                  <a:lnTo>
                    <a:pt x="163426" y="0"/>
                  </a:lnTo>
                  <a:lnTo>
                    <a:pt x="0" y="367899"/>
                  </a:lnTo>
                  <a:close/>
                </a:path>
              </a:pathLst>
            </a:custGeom>
            <a:solidFill>
              <a:srgbClr val="808080"/>
            </a:solidFill>
          </p:spPr>
          <p:txBody>
            <a:bodyPr wrap="square" lIns="0" tIns="0" rIns="0" bIns="0" rtlCol="0"/>
            <a:lstStyle/>
            <a:p/>
          </p:txBody>
        </p:sp>
        <p:sp>
          <p:nvSpPr>
            <p:cNvPr id="51" name="object 51"/>
            <p:cNvSpPr/>
            <p:nvPr/>
          </p:nvSpPr>
          <p:spPr>
            <a:xfrm>
              <a:off x="8165542" y="3079406"/>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B4C7E7"/>
            </a:solidFill>
          </p:spPr>
          <p:txBody>
            <a:bodyPr wrap="square" lIns="0" tIns="0" rIns="0" bIns="0" rtlCol="0"/>
            <a:lstStyle/>
            <a:p/>
          </p:txBody>
        </p:sp>
        <p:sp>
          <p:nvSpPr>
            <p:cNvPr id="52" name="object 52"/>
            <p:cNvSpPr/>
            <p:nvPr/>
          </p:nvSpPr>
          <p:spPr>
            <a:xfrm>
              <a:off x="8165542" y="2710911"/>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53" name="object 53"/>
            <p:cNvSpPr/>
            <p:nvPr/>
          </p:nvSpPr>
          <p:spPr>
            <a:xfrm>
              <a:off x="8642061" y="2713551"/>
              <a:ext cx="163830" cy="511809"/>
            </a:xfrm>
            <a:custGeom>
              <a:avLst/>
              <a:gdLst/>
              <a:ahLst/>
              <a:cxnLst/>
              <a:rect l="l" t="t" r="r" b="b"/>
              <a:pathLst>
                <a:path w="163829" h="511810">
                  <a:moveTo>
                    <a:pt x="0" y="367899"/>
                  </a:moveTo>
                  <a:lnTo>
                    <a:pt x="0" y="511551"/>
                  </a:lnTo>
                  <a:lnTo>
                    <a:pt x="163427" y="143652"/>
                  </a:lnTo>
                  <a:lnTo>
                    <a:pt x="163427" y="0"/>
                  </a:lnTo>
                  <a:lnTo>
                    <a:pt x="0" y="367899"/>
                  </a:lnTo>
                  <a:close/>
                </a:path>
              </a:pathLst>
            </a:custGeom>
            <a:solidFill>
              <a:srgbClr val="808080"/>
            </a:solidFill>
          </p:spPr>
          <p:txBody>
            <a:bodyPr wrap="square" lIns="0" tIns="0" rIns="0" bIns="0" rtlCol="0"/>
            <a:lstStyle/>
            <a:p/>
          </p:txBody>
        </p:sp>
        <p:pic>
          <p:nvPicPr>
            <p:cNvPr id="54" name="object 54"/>
            <p:cNvPicPr/>
            <p:nvPr/>
          </p:nvPicPr>
          <p:blipFill>
            <a:blip r:embed="rId4" cstate="print"/>
            <a:stretch>
              <a:fillRect/>
            </a:stretch>
          </p:blipFill>
          <p:spPr>
            <a:xfrm>
              <a:off x="7064375" y="1174750"/>
              <a:ext cx="1771650" cy="1095375"/>
            </a:xfrm>
            <a:prstGeom prst="rect">
              <a:avLst/>
            </a:prstGeom>
          </p:spPr>
        </p:pic>
        <p:sp>
          <p:nvSpPr>
            <p:cNvPr id="55" name="object 55"/>
            <p:cNvSpPr/>
            <p:nvPr/>
          </p:nvSpPr>
          <p:spPr>
            <a:xfrm>
              <a:off x="8642254" y="2932390"/>
              <a:ext cx="896619" cy="146050"/>
            </a:xfrm>
            <a:custGeom>
              <a:avLst/>
              <a:gdLst/>
              <a:ahLst/>
              <a:cxnLst/>
              <a:rect l="l" t="t" r="r" b="b"/>
              <a:pathLst>
                <a:path w="896620" h="146050">
                  <a:moveTo>
                    <a:pt x="896577" y="145695"/>
                  </a:moveTo>
                  <a:lnTo>
                    <a:pt x="0" y="145695"/>
                  </a:lnTo>
                  <a:lnTo>
                    <a:pt x="0" y="0"/>
                  </a:lnTo>
                  <a:lnTo>
                    <a:pt x="896577" y="0"/>
                  </a:lnTo>
                  <a:lnTo>
                    <a:pt x="896577" y="145695"/>
                  </a:lnTo>
                  <a:close/>
                </a:path>
              </a:pathLst>
            </a:custGeom>
            <a:solidFill>
              <a:srgbClr val="B4C7E7"/>
            </a:solidFill>
          </p:spPr>
          <p:txBody>
            <a:bodyPr wrap="square" lIns="0" tIns="0" rIns="0" bIns="0" rtlCol="0"/>
            <a:lstStyle/>
            <a:p/>
          </p:txBody>
        </p:sp>
        <p:sp>
          <p:nvSpPr>
            <p:cNvPr id="56" name="object 56"/>
            <p:cNvSpPr/>
            <p:nvPr/>
          </p:nvSpPr>
          <p:spPr>
            <a:xfrm>
              <a:off x="8642254" y="2157946"/>
              <a:ext cx="1242060" cy="774700"/>
            </a:xfrm>
            <a:custGeom>
              <a:avLst/>
              <a:gdLst/>
              <a:ahLst/>
              <a:cxnLst/>
              <a:rect l="l" t="t" r="r" b="b"/>
              <a:pathLst>
                <a:path w="1242059" h="774700">
                  <a:moveTo>
                    <a:pt x="896166" y="774443"/>
                  </a:moveTo>
                  <a:lnTo>
                    <a:pt x="0" y="774443"/>
                  </a:lnTo>
                  <a:lnTo>
                    <a:pt x="345339" y="0"/>
                  </a:lnTo>
                  <a:lnTo>
                    <a:pt x="1241506" y="0"/>
                  </a:lnTo>
                  <a:lnTo>
                    <a:pt x="896166" y="774443"/>
                  </a:lnTo>
                  <a:close/>
                </a:path>
              </a:pathLst>
            </a:custGeom>
            <a:solidFill>
              <a:srgbClr val="E1E7E7"/>
            </a:solidFill>
          </p:spPr>
          <p:txBody>
            <a:bodyPr wrap="square" lIns="0" tIns="0" rIns="0" bIns="0" rtlCol="0"/>
            <a:lstStyle/>
            <a:p/>
          </p:txBody>
        </p:sp>
        <p:sp>
          <p:nvSpPr>
            <p:cNvPr id="57" name="object 57"/>
            <p:cNvSpPr/>
            <p:nvPr/>
          </p:nvSpPr>
          <p:spPr>
            <a:xfrm>
              <a:off x="9538831" y="2157947"/>
              <a:ext cx="345440" cy="920750"/>
            </a:xfrm>
            <a:custGeom>
              <a:avLst/>
              <a:gdLst/>
              <a:ahLst/>
              <a:cxnLst/>
              <a:rect l="l" t="t" r="r" b="b"/>
              <a:pathLst>
                <a:path w="345440" h="920750">
                  <a:moveTo>
                    <a:pt x="0" y="776487"/>
                  </a:moveTo>
                  <a:lnTo>
                    <a:pt x="0" y="920139"/>
                  </a:lnTo>
                  <a:lnTo>
                    <a:pt x="344928" y="143651"/>
                  </a:lnTo>
                  <a:lnTo>
                    <a:pt x="344928" y="0"/>
                  </a:lnTo>
                  <a:lnTo>
                    <a:pt x="0" y="776487"/>
                  </a:lnTo>
                  <a:close/>
                </a:path>
              </a:pathLst>
            </a:custGeom>
            <a:solidFill>
              <a:srgbClr val="808080"/>
            </a:solidFill>
          </p:spPr>
          <p:txBody>
            <a:bodyPr wrap="square" lIns="0" tIns="0" rIns="0" bIns="0" rtlCol="0"/>
            <a:lstStyle/>
            <a:p/>
          </p:txBody>
        </p:sp>
        <p:sp>
          <p:nvSpPr>
            <p:cNvPr id="58" name="object 58"/>
            <p:cNvSpPr/>
            <p:nvPr/>
          </p:nvSpPr>
          <p:spPr>
            <a:xfrm>
              <a:off x="8344374" y="2376400"/>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DAE3F3"/>
            </a:solidFill>
          </p:spPr>
          <p:txBody>
            <a:bodyPr wrap="square" lIns="0" tIns="0" rIns="0" bIns="0" rtlCol="0"/>
            <a:lstStyle/>
            <a:p/>
          </p:txBody>
        </p:sp>
        <p:sp>
          <p:nvSpPr>
            <p:cNvPr id="59" name="object 59"/>
            <p:cNvSpPr/>
            <p:nvPr/>
          </p:nvSpPr>
          <p:spPr>
            <a:xfrm>
              <a:off x="8344374" y="2007905"/>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60" name="object 60"/>
            <p:cNvSpPr/>
            <p:nvPr/>
          </p:nvSpPr>
          <p:spPr>
            <a:xfrm>
              <a:off x="8820894" y="2010545"/>
              <a:ext cx="163830" cy="511809"/>
            </a:xfrm>
            <a:custGeom>
              <a:avLst/>
              <a:gdLst/>
              <a:ahLst/>
              <a:cxnLst/>
              <a:rect l="l" t="t" r="r" b="b"/>
              <a:pathLst>
                <a:path w="163829" h="511810">
                  <a:moveTo>
                    <a:pt x="0" y="367899"/>
                  </a:moveTo>
                  <a:lnTo>
                    <a:pt x="0" y="511550"/>
                  </a:lnTo>
                  <a:lnTo>
                    <a:pt x="163427" y="143651"/>
                  </a:lnTo>
                  <a:lnTo>
                    <a:pt x="163427" y="0"/>
                  </a:lnTo>
                  <a:lnTo>
                    <a:pt x="0" y="367899"/>
                  </a:lnTo>
                  <a:close/>
                </a:path>
              </a:pathLst>
            </a:custGeom>
            <a:solidFill>
              <a:srgbClr val="808080"/>
            </a:solidFill>
          </p:spPr>
          <p:txBody>
            <a:bodyPr wrap="square" lIns="0" tIns="0" rIns="0" bIns="0" rtlCol="0"/>
            <a:lstStyle/>
            <a:p/>
          </p:txBody>
        </p:sp>
        <p:sp>
          <p:nvSpPr>
            <p:cNvPr id="61" name="object 61"/>
            <p:cNvSpPr/>
            <p:nvPr/>
          </p:nvSpPr>
          <p:spPr>
            <a:xfrm>
              <a:off x="7867855" y="2234535"/>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DAE3F3"/>
            </a:solidFill>
          </p:spPr>
          <p:txBody>
            <a:bodyPr wrap="square" lIns="0" tIns="0" rIns="0" bIns="0" rtlCol="0"/>
            <a:lstStyle/>
            <a:p/>
          </p:txBody>
        </p:sp>
        <p:sp>
          <p:nvSpPr>
            <p:cNvPr id="62" name="object 62"/>
            <p:cNvSpPr/>
            <p:nvPr/>
          </p:nvSpPr>
          <p:spPr>
            <a:xfrm>
              <a:off x="7867855" y="1866040"/>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63" name="object 63"/>
            <p:cNvSpPr/>
            <p:nvPr/>
          </p:nvSpPr>
          <p:spPr>
            <a:xfrm>
              <a:off x="8344374" y="1868680"/>
              <a:ext cx="163830" cy="511809"/>
            </a:xfrm>
            <a:custGeom>
              <a:avLst/>
              <a:gdLst/>
              <a:ahLst/>
              <a:cxnLst/>
              <a:rect l="l" t="t" r="r" b="b"/>
              <a:pathLst>
                <a:path w="163829" h="511810">
                  <a:moveTo>
                    <a:pt x="0" y="367899"/>
                  </a:moveTo>
                  <a:lnTo>
                    <a:pt x="0" y="511550"/>
                  </a:lnTo>
                  <a:lnTo>
                    <a:pt x="163427" y="143651"/>
                  </a:lnTo>
                  <a:lnTo>
                    <a:pt x="163427" y="0"/>
                  </a:lnTo>
                  <a:lnTo>
                    <a:pt x="0" y="367899"/>
                  </a:lnTo>
                  <a:close/>
                </a:path>
              </a:pathLst>
            </a:custGeom>
            <a:solidFill>
              <a:srgbClr val="808080"/>
            </a:solidFill>
          </p:spPr>
          <p:txBody>
            <a:bodyPr wrap="square" lIns="0" tIns="0" rIns="0" bIns="0" rtlCol="0"/>
            <a:lstStyle/>
            <a:p/>
          </p:txBody>
        </p:sp>
        <p:sp>
          <p:nvSpPr>
            <p:cNvPr id="64" name="object 64"/>
            <p:cNvSpPr/>
            <p:nvPr/>
          </p:nvSpPr>
          <p:spPr>
            <a:xfrm>
              <a:off x="7391419" y="2090304"/>
              <a:ext cx="476884" cy="146050"/>
            </a:xfrm>
            <a:custGeom>
              <a:avLst/>
              <a:gdLst/>
              <a:ahLst/>
              <a:cxnLst/>
              <a:rect l="l" t="t" r="r" b="b"/>
              <a:pathLst>
                <a:path w="476884" h="146050">
                  <a:moveTo>
                    <a:pt x="476518" y="145696"/>
                  </a:moveTo>
                  <a:lnTo>
                    <a:pt x="0" y="145696"/>
                  </a:lnTo>
                  <a:lnTo>
                    <a:pt x="0" y="0"/>
                  </a:lnTo>
                  <a:lnTo>
                    <a:pt x="476518" y="0"/>
                  </a:lnTo>
                  <a:lnTo>
                    <a:pt x="476518" y="145696"/>
                  </a:lnTo>
                  <a:close/>
                </a:path>
              </a:pathLst>
            </a:custGeom>
            <a:solidFill>
              <a:srgbClr val="DAE3F3"/>
            </a:solidFill>
          </p:spPr>
          <p:txBody>
            <a:bodyPr wrap="square" lIns="0" tIns="0" rIns="0" bIns="0" rtlCol="0"/>
            <a:lstStyle/>
            <a:p/>
          </p:txBody>
        </p:sp>
        <p:sp>
          <p:nvSpPr>
            <p:cNvPr id="65" name="object 65"/>
            <p:cNvSpPr/>
            <p:nvPr/>
          </p:nvSpPr>
          <p:spPr>
            <a:xfrm>
              <a:off x="7391419" y="1721809"/>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66" name="object 66"/>
            <p:cNvSpPr/>
            <p:nvPr/>
          </p:nvSpPr>
          <p:spPr>
            <a:xfrm>
              <a:off x="7867940" y="1724449"/>
              <a:ext cx="163830" cy="511809"/>
            </a:xfrm>
            <a:custGeom>
              <a:avLst/>
              <a:gdLst/>
              <a:ahLst/>
              <a:cxnLst/>
              <a:rect l="l" t="t" r="r" b="b"/>
              <a:pathLst>
                <a:path w="163829" h="511810">
                  <a:moveTo>
                    <a:pt x="0" y="367899"/>
                  </a:moveTo>
                  <a:lnTo>
                    <a:pt x="0" y="511550"/>
                  </a:lnTo>
                  <a:lnTo>
                    <a:pt x="163427" y="143651"/>
                  </a:lnTo>
                  <a:lnTo>
                    <a:pt x="163427" y="0"/>
                  </a:lnTo>
                  <a:lnTo>
                    <a:pt x="0" y="367899"/>
                  </a:lnTo>
                  <a:close/>
                </a:path>
              </a:pathLst>
            </a:custGeom>
            <a:solidFill>
              <a:srgbClr val="808080"/>
            </a:solidFill>
          </p:spPr>
          <p:txBody>
            <a:bodyPr wrap="square" lIns="0" tIns="0" rIns="0" bIns="0" rtlCol="0"/>
            <a:lstStyle/>
            <a:p/>
          </p:txBody>
        </p:sp>
        <p:sp>
          <p:nvSpPr>
            <p:cNvPr id="67" name="object 67"/>
            <p:cNvSpPr/>
            <p:nvPr/>
          </p:nvSpPr>
          <p:spPr>
            <a:xfrm>
              <a:off x="6913463" y="1946074"/>
              <a:ext cx="476884" cy="146050"/>
            </a:xfrm>
            <a:custGeom>
              <a:avLst/>
              <a:gdLst/>
              <a:ahLst/>
              <a:cxnLst/>
              <a:rect l="l" t="t" r="r" b="b"/>
              <a:pathLst>
                <a:path w="476884" h="146050">
                  <a:moveTo>
                    <a:pt x="476519" y="145696"/>
                  </a:moveTo>
                  <a:lnTo>
                    <a:pt x="0" y="145696"/>
                  </a:lnTo>
                  <a:lnTo>
                    <a:pt x="0" y="0"/>
                  </a:lnTo>
                  <a:lnTo>
                    <a:pt x="476519" y="0"/>
                  </a:lnTo>
                  <a:lnTo>
                    <a:pt x="476519" y="145696"/>
                  </a:lnTo>
                  <a:close/>
                </a:path>
              </a:pathLst>
            </a:custGeom>
            <a:solidFill>
              <a:srgbClr val="DAE3F3"/>
            </a:solidFill>
          </p:spPr>
          <p:txBody>
            <a:bodyPr wrap="square" lIns="0" tIns="0" rIns="0" bIns="0" rtlCol="0"/>
            <a:lstStyle/>
            <a:p/>
          </p:txBody>
        </p:sp>
        <p:sp>
          <p:nvSpPr>
            <p:cNvPr id="68" name="object 68"/>
            <p:cNvSpPr/>
            <p:nvPr/>
          </p:nvSpPr>
          <p:spPr>
            <a:xfrm>
              <a:off x="6913463" y="1577578"/>
              <a:ext cx="640080" cy="368935"/>
            </a:xfrm>
            <a:custGeom>
              <a:avLst/>
              <a:gdLst/>
              <a:ahLst/>
              <a:cxnLst/>
              <a:rect l="l" t="t" r="r" b="b"/>
              <a:pathLst>
                <a:path w="640079" h="368935">
                  <a:moveTo>
                    <a:pt x="475627" y="368495"/>
                  </a:moveTo>
                  <a:lnTo>
                    <a:pt x="0" y="368495"/>
                  </a:lnTo>
                  <a:lnTo>
                    <a:pt x="164319" y="0"/>
                  </a:lnTo>
                  <a:lnTo>
                    <a:pt x="639946" y="0"/>
                  </a:lnTo>
                  <a:lnTo>
                    <a:pt x="475627" y="368495"/>
                  </a:lnTo>
                  <a:close/>
                </a:path>
              </a:pathLst>
            </a:custGeom>
            <a:solidFill>
              <a:srgbClr val="E1E7E7"/>
            </a:solidFill>
          </p:spPr>
          <p:txBody>
            <a:bodyPr wrap="square" lIns="0" tIns="0" rIns="0" bIns="0" rtlCol="0"/>
            <a:lstStyle/>
            <a:p/>
          </p:txBody>
        </p:sp>
        <p:sp>
          <p:nvSpPr>
            <p:cNvPr id="69" name="object 69"/>
            <p:cNvSpPr/>
            <p:nvPr/>
          </p:nvSpPr>
          <p:spPr>
            <a:xfrm>
              <a:off x="7389982" y="1580219"/>
              <a:ext cx="163830" cy="511809"/>
            </a:xfrm>
            <a:custGeom>
              <a:avLst/>
              <a:gdLst/>
              <a:ahLst/>
              <a:cxnLst/>
              <a:rect l="l" t="t" r="r" b="b"/>
              <a:pathLst>
                <a:path w="163829" h="511810">
                  <a:moveTo>
                    <a:pt x="0" y="367898"/>
                  </a:moveTo>
                  <a:lnTo>
                    <a:pt x="0" y="511550"/>
                  </a:lnTo>
                  <a:lnTo>
                    <a:pt x="163427" y="143651"/>
                  </a:lnTo>
                  <a:lnTo>
                    <a:pt x="163427" y="0"/>
                  </a:lnTo>
                  <a:lnTo>
                    <a:pt x="0" y="367898"/>
                  </a:lnTo>
                  <a:close/>
                </a:path>
              </a:pathLst>
            </a:custGeom>
            <a:solidFill>
              <a:srgbClr val="808080"/>
            </a:solidFill>
          </p:spPr>
          <p:txBody>
            <a:bodyPr wrap="square" lIns="0" tIns="0" rIns="0" bIns="0" rtlCol="0"/>
            <a:lstStyle/>
            <a:p/>
          </p:txBody>
        </p:sp>
        <p:sp>
          <p:nvSpPr>
            <p:cNvPr id="70" name="object 70"/>
            <p:cNvSpPr/>
            <p:nvPr/>
          </p:nvSpPr>
          <p:spPr>
            <a:xfrm>
              <a:off x="6014770" y="1802402"/>
              <a:ext cx="896619" cy="146050"/>
            </a:xfrm>
            <a:custGeom>
              <a:avLst/>
              <a:gdLst/>
              <a:ahLst/>
              <a:cxnLst/>
              <a:rect l="l" t="t" r="r" b="b"/>
              <a:pathLst>
                <a:path w="896620" h="146050">
                  <a:moveTo>
                    <a:pt x="896576" y="145695"/>
                  </a:moveTo>
                  <a:lnTo>
                    <a:pt x="0" y="145695"/>
                  </a:lnTo>
                  <a:lnTo>
                    <a:pt x="0" y="0"/>
                  </a:lnTo>
                  <a:lnTo>
                    <a:pt x="896576" y="0"/>
                  </a:lnTo>
                  <a:lnTo>
                    <a:pt x="896576" y="145695"/>
                  </a:lnTo>
                  <a:close/>
                </a:path>
              </a:pathLst>
            </a:custGeom>
            <a:solidFill>
              <a:srgbClr val="DAE3F3"/>
            </a:solidFill>
          </p:spPr>
          <p:txBody>
            <a:bodyPr wrap="square" lIns="0" tIns="0" rIns="0" bIns="0" rtlCol="0"/>
            <a:lstStyle/>
            <a:p/>
          </p:txBody>
        </p:sp>
        <p:sp>
          <p:nvSpPr>
            <p:cNvPr id="71" name="object 71"/>
            <p:cNvSpPr/>
            <p:nvPr/>
          </p:nvSpPr>
          <p:spPr>
            <a:xfrm>
              <a:off x="6014770" y="1027960"/>
              <a:ext cx="1242060" cy="774700"/>
            </a:xfrm>
            <a:custGeom>
              <a:avLst/>
              <a:gdLst/>
              <a:ahLst/>
              <a:cxnLst/>
              <a:rect l="l" t="t" r="r" b="b"/>
              <a:pathLst>
                <a:path w="1242059" h="774700">
                  <a:moveTo>
                    <a:pt x="896166" y="774442"/>
                  </a:moveTo>
                  <a:lnTo>
                    <a:pt x="0" y="774442"/>
                  </a:lnTo>
                  <a:lnTo>
                    <a:pt x="345339" y="0"/>
                  </a:lnTo>
                  <a:lnTo>
                    <a:pt x="1241505" y="0"/>
                  </a:lnTo>
                  <a:lnTo>
                    <a:pt x="896166" y="774442"/>
                  </a:lnTo>
                  <a:close/>
                </a:path>
              </a:pathLst>
            </a:custGeom>
            <a:solidFill>
              <a:srgbClr val="E1E7E7"/>
            </a:solidFill>
          </p:spPr>
          <p:txBody>
            <a:bodyPr wrap="square" lIns="0" tIns="0" rIns="0" bIns="0" rtlCol="0"/>
            <a:lstStyle/>
            <a:p/>
          </p:txBody>
        </p:sp>
        <p:sp>
          <p:nvSpPr>
            <p:cNvPr id="72" name="object 72"/>
            <p:cNvSpPr/>
            <p:nvPr/>
          </p:nvSpPr>
          <p:spPr>
            <a:xfrm>
              <a:off x="6911347" y="1027960"/>
              <a:ext cx="345440" cy="920750"/>
            </a:xfrm>
            <a:custGeom>
              <a:avLst/>
              <a:gdLst/>
              <a:ahLst/>
              <a:cxnLst/>
              <a:rect l="l" t="t" r="r" b="b"/>
              <a:pathLst>
                <a:path w="345440" h="920750">
                  <a:moveTo>
                    <a:pt x="0" y="776486"/>
                  </a:moveTo>
                  <a:lnTo>
                    <a:pt x="0" y="920138"/>
                  </a:lnTo>
                  <a:lnTo>
                    <a:pt x="344929" y="143651"/>
                  </a:lnTo>
                  <a:lnTo>
                    <a:pt x="344929" y="0"/>
                  </a:lnTo>
                  <a:lnTo>
                    <a:pt x="0" y="776486"/>
                  </a:lnTo>
                  <a:close/>
                </a:path>
              </a:pathLst>
            </a:custGeom>
            <a:solidFill>
              <a:srgbClr val="808080"/>
            </a:solidFill>
          </p:spPr>
          <p:txBody>
            <a:bodyPr wrap="square" lIns="0" tIns="0" rIns="0" bIns="0" rtlCol="0"/>
            <a:lstStyle/>
            <a:p/>
          </p:txBody>
        </p:sp>
        <p:pic>
          <p:nvPicPr>
            <p:cNvPr id="73" name="object 73"/>
            <p:cNvPicPr/>
            <p:nvPr/>
          </p:nvPicPr>
          <p:blipFill>
            <a:blip r:embed="rId5" cstate="print"/>
            <a:stretch>
              <a:fillRect/>
            </a:stretch>
          </p:blipFill>
          <p:spPr>
            <a:xfrm>
              <a:off x="6557796" y="3814941"/>
              <a:ext cx="1963038" cy="801080"/>
            </a:xfrm>
            <a:prstGeom prst="rect">
              <a:avLst/>
            </a:prstGeom>
          </p:spPr>
        </p:pic>
        <p:pic>
          <p:nvPicPr>
            <p:cNvPr id="74" name="object 74"/>
            <p:cNvPicPr/>
            <p:nvPr/>
          </p:nvPicPr>
          <p:blipFill>
            <a:blip r:embed="rId6" cstate="print"/>
            <a:stretch>
              <a:fillRect/>
            </a:stretch>
          </p:blipFill>
          <p:spPr>
            <a:xfrm>
              <a:off x="6916112" y="1575773"/>
              <a:ext cx="1960522" cy="800848"/>
            </a:xfrm>
            <a:prstGeom prst="rect">
              <a:avLst/>
            </a:prstGeom>
          </p:spPr>
        </p:pic>
        <p:pic>
          <p:nvPicPr>
            <p:cNvPr id="75" name="object 75"/>
            <p:cNvPicPr/>
            <p:nvPr/>
          </p:nvPicPr>
          <p:blipFill>
            <a:blip r:embed="rId7" cstate="print"/>
            <a:stretch>
              <a:fillRect/>
            </a:stretch>
          </p:blipFill>
          <p:spPr>
            <a:xfrm>
              <a:off x="6245225" y="251806"/>
              <a:ext cx="954721" cy="1030894"/>
            </a:xfrm>
            <a:prstGeom prst="rect">
              <a:avLst/>
            </a:prstGeom>
          </p:spPr>
        </p:pic>
        <p:sp>
          <p:nvSpPr>
            <p:cNvPr id="76" name="object 76"/>
            <p:cNvSpPr/>
            <p:nvPr/>
          </p:nvSpPr>
          <p:spPr>
            <a:xfrm>
              <a:off x="6716890" y="306905"/>
              <a:ext cx="417830" cy="725170"/>
            </a:xfrm>
            <a:custGeom>
              <a:avLst/>
              <a:gdLst/>
              <a:ahLst/>
              <a:cxnLst/>
              <a:rect l="l" t="t" r="r" b="b"/>
              <a:pathLst>
                <a:path w="417829" h="725169">
                  <a:moveTo>
                    <a:pt x="417508" y="725130"/>
                  </a:moveTo>
                  <a:lnTo>
                    <a:pt x="0" y="725130"/>
                  </a:lnTo>
                  <a:lnTo>
                    <a:pt x="0" y="0"/>
                  </a:lnTo>
                  <a:lnTo>
                    <a:pt x="417508" y="0"/>
                  </a:lnTo>
                  <a:lnTo>
                    <a:pt x="417508" y="725130"/>
                  </a:lnTo>
                  <a:close/>
                </a:path>
              </a:pathLst>
            </a:custGeom>
            <a:solidFill>
              <a:srgbClr val="575757"/>
            </a:solidFill>
          </p:spPr>
          <p:txBody>
            <a:bodyPr wrap="square" lIns="0" tIns="0" rIns="0" bIns="0" rtlCol="0"/>
            <a:lstStyle/>
            <a:p/>
          </p:txBody>
        </p:sp>
        <p:pic>
          <p:nvPicPr>
            <p:cNvPr id="77" name="object 77"/>
            <p:cNvPicPr/>
            <p:nvPr/>
          </p:nvPicPr>
          <p:blipFill>
            <a:blip r:embed="rId8" cstate="print"/>
            <a:stretch>
              <a:fillRect/>
            </a:stretch>
          </p:blipFill>
          <p:spPr>
            <a:xfrm>
              <a:off x="6424950" y="262650"/>
              <a:ext cx="709886" cy="917510"/>
            </a:xfrm>
            <a:prstGeom prst="rect">
              <a:avLst/>
            </a:prstGeom>
          </p:spPr>
        </p:pic>
        <p:sp>
          <p:nvSpPr>
            <p:cNvPr id="78" name="object 78"/>
            <p:cNvSpPr/>
            <p:nvPr/>
          </p:nvSpPr>
          <p:spPr>
            <a:xfrm>
              <a:off x="6392378" y="262319"/>
              <a:ext cx="34925" cy="918844"/>
            </a:xfrm>
            <a:custGeom>
              <a:avLst/>
              <a:gdLst/>
              <a:ahLst/>
              <a:cxnLst/>
              <a:rect l="l" t="t" r="r" b="b"/>
              <a:pathLst>
                <a:path w="34925" h="918844">
                  <a:moveTo>
                    <a:pt x="34513" y="918844"/>
                  </a:moveTo>
                  <a:lnTo>
                    <a:pt x="0" y="918844"/>
                  </a:lnTo>
                  <a:lnTo>
                    <a:pt x="0" y="0"/>
                  </a:lnTo>
                  <a:lnTo>
                    <a:pt x="34513" y="0"/>
                  </a:lnTo>
                  <a:lnTo>
                    <a:pt x="34513" y="918844"/>
                  </a:lnTo>
                  <a:close/>
                </a:path>
              </a:pathLst>
            </a:custGeom>
            <a:solidFill>
              <a:srgbClr val="A6A6A6"/>
            </a:solidFill>
          </p:spPr>
          <p:txBody>
            <a:bodyPr wrap="square" lIns="0" tIns="0" rIns="0" bIns="0" rtlCol="0"/>
            <a:lstStyle/>
            <a:p/>
          </p:txBody>
        </p:sp>
        <p:pic>
          <p:nvPicPr>
            <p:cNvPr id="79" name="object 79"/>
            <p:cNvPicPr/>
            <p:nvPr/>
          </p:nvPicPr>
          <p:blipFill>
            <a:blip r:embed="rId9" cstate="print"/>
            <a:stretch>
              <a:fillRect/>
            </a:stretch>
          </p:blipFill>
          <p:spPr>
            <a:xfrm>
              <a:off x="6475473" y="722004"/>
              <a:ext cx="27209" cy="164332"/>
            </a:xfrm>
            <a:prstGeom prst="rect">
              <a:avLst/>
            </a:prstGeom>
          </p:spPr>
        </p:pic>
        <p:sp>
          <p:nvSpPr>
            <p:cNvPr id="80" name="object 80"/>
            <p:cNvSpPr/>
            <p:nvPr/>
          </p:nvSpPr>
          <p:spPr>
            <a:xfrm>
              <a:off x="6475473" y="722004"/>
              <a:ext cx="27305" cy="164465"/>
            </a:xfrm>
            <a:custGeom>
              <a:avLst/>
              <a:gdLst/>
              <a:ahLst/>
              <a:cxnLst/>
              <a:rect l="l" t="t" r="r" b="b"/>
              <a:pathLst>
                <a:path w="27304" h="164465">
                  <a:moveTo>
                    <a:pt x="0" y="13605"/>
                  </a:moveTo>
                  <a:lnTo>
                    <a:pt x="0" y="6091"/>
                  </a:lnTo>
                  <a:lnTo>
                    <a:pt x="6091" y="0"/>
                  </a:lnTo>
                  <a:lnTo>
                    <a:pt x="13604" y="0"/>
                  </a:lnTo>
                  <a:lnTo>
                    <a:pt x="21119" y="0"/>
                  </a:lnTo>
                  <a:lnTo>
                    <a:pt x="27209" y="6091"/>
                  </a:lnTo>
                  <a:lnTo>
                    <a:pt x="27209" y="13605"/>
                  </a:lnTo>
                  <a:lnTo>
                    <a:pt x="27210" y="150726"/>
                  </a:lnTo>
                  <a:lnTo>
                    <a:pt x="27209" y="158240"/>
                  </a:lnTo>
                  <a:lnTo>
                    <a:pt x="21118" y="164331"/>
                  </a:lnTo>
                  <a:lnTo>
                    <a:pt x="13604" y="164331"/>
                  </a:lnTo>
                  <a:lnTo>
                    <a:pt x="6091" y="164332"/>
                  </a:lnTo>
                  <a:lnTo>
                    <a:pt x="0" y="158240"/>
                  </a:lnTo>
                  <a:lnTo>
                    <a:pt x="0" y="150726"/>
                  </a:lnTo>
                  <a:lnTo>
                    <a:pt x="0" y="13605"/>
                  </a:lnTo>
                  <a:close/>
                </a:path>
              </a:pathLst>
            </a:custGeom>
            <a:ln w="3175">
              <a:solidFill>
                <a:srgbClr val="000000"/>
              </a:solidFill>
            </a:ln>
          </p:spPr>
          <p:txBody>
            <a:bodyPr wrap="square" lIns="0" tIns="0" rIns="0" bIns="0" rtlCol="0"/>
            <a:lstStyle/>
            <a:p/>
          </p:txBody>
        </p:sp>
        <p:sp>
          <p:nvSpPr>
            <p:cNvPr id="81" name="object 81"/>
            <p:cNvSpPr/>
            <p:nvPr/>
          </p:nvSpPr>
          <p:spPr>
            <a:xfrm>
              <a:off x="6484658" y="799660"/>
              <a:ext cx="7620" cy="41275"/>
            </a:xfrm>
            <a:custGeom>
              <a:avLst/>
              <a:gdLst/>
              <a:ahLst/>
              <a:cxnLst/>
              <a:rect l="l" t="t" r="r" b="b"/>
              <a:pathLst>
                <a:path w="7620" h="41275">
                  <a:moveTo>
                    <a:pt x="7021" y="40889"/>
                  </a:moveTo>
                  <a:lnTo>
                    <a:pt x="565" y="40889"/>
                  </a:lnTo>
                  <a:lnTo>
                    <a:pt x="0" y="40323"/>
                  </a:lnTo>
                  <a:lnTo>
                    <a:pt x="0" y="566"/>
                  </a:lnTo>
                  <a:lnTo>
                    <a:pt x="565" y="0"/>
                  </a:lnTo>
                  <a:lnTo>
                    <a:pt x="7021" y="0"/>
                  </a:lnTo>
                  <a:lnTo>
                    <a:pt x="7587" y="566"/>
                  </a:lnTo>
                  <a:lnTo>
                    <a:pt x="7587" y="40323"/>
                  </a:lnTo>
                  <a:lnTo>
                    <a:pt x="7021" y="40889"/>
                  </a:lnTo>
                  <a:close/>
                </a:path>
              </a:pathLst>
            </a:custGeom>
            <a:solidFill>
              <a:srgbClr val="808080"/>
            </a:solidFill>
          </p:spPr>
          <p:txBody>
            <a:bodyPr wrap="square" lIns="0" tIns="0" rIns="0" bIns="0" rtlCol="0"/>
            <a:lstStyle/>
            <a:p/>
          </p:txBody>
        </p:sp>
        <p:pic>
          <p:nvPicPr>
            <p:cNvPr id="82" name="object 82"/>
            <p:cNvPicPr/>
            <p:nvPr/>
          </p:nvPicPr>
          <p:blipFill>
            <a:blip r:embed="rId10" cstate="print"/>
            <a:stretch>
              <a:fillRect/>
            </a:stretch>
          </p:blipFill>
          <p:spPr>
            <a:xfrm>
              <a:off x="6487264" y="753168"/>
              <a:ext cx="106461" cy="19587"/>
            </a:xfrm>
            <a:prstGeom prst="rect">
              <a:avLst/>
            </a:prstGeom>
          </p:spPr>
        </p:pic>
        <p:sp>
          <p:nvSpPr>
            <p:cNvPr id="83" name="object 83"/>
            <p:cNvSpPr/>
            <p:nvPr/>
          </p:nvSpPr>
          <p:spPr>
            <a:xfrm>
              <a:off x="6487264" y="753168"/>
              <a:ext cx="106680" cy="19685"/>
            </a:xfrm>
            <a:custGeom>
              <a:avLst/>
              <a:gdLst/>
              <a:ahLst/>
              <a:cxnLst/>
              <a:rect l="l" t="t" r="r" b="b"/>
              <a:pathLst>
                <a:path w="106679" h="19684">
                  <a:moveTo>
                    <a:pt x="0" y="9793"/>
                  </a:moveTo>
                  <a:lnTo>
                    <a:pt x="0" y="4384"/>
                  </a:lnTo>
                  <a:lnTo>
                    <a:pt x="4385" y="0"/>
                  </a:lnTo>
                  <a:lnTo>
                    <a:pt x="9793" y="0"/>
                  </a:lnTo>
                  <a:lnTo>
                    <a:pt x="96669" y="0"/>
                  </a:lnTo>
                  <a:lnTo>
                    <a:pt x="102076" y="0"/>
                  </a:lnTo>
                  <a:lnTo>
                    <a:pt x="106461" y="4384"/>
                  </a:lnTo>
                  <a:lnTo>
                    <a:pt x="106461" y="9793"/>
                  </a:lnTo>
                  <a:lnTo>
                    <a:pt x="106460" y="15202"/>
                  </a:lnTo>
                  <a:lnTo>
                    <a:pt x="102075" y="19587"/>
                  </a:lnTo>
                  <a:lnTo>
                    <a:pt x="96667" y="19587"/>
                  </a:lnTo>
                  <a:lnTo>
                    <a:pt x="9794" y="19587"/>
                  </a:lnTo>
                  <a:lnTo>
                    <a:pt x="4385" y="19587"/>
                  </a:lnTo>
                  <a:lnTo>
                    <a:pt x="0" y="15202"/>
                  </a:lnTo>
                  <a:lnTo>
                    <a:pt x="0" y="9793"/>
                  </a:lnTo>
                  <a:close/>
                </a:path>
              </a:pathLst>
            </a:custGeom>
            <a:ln w="3175">
              <a:solidFill>
                <a:srgbClr val="000000"/>
              </a:solidFill>
            </a:ln>
          </p:spPr>
          <p:txBody>
            <a:bodyPr wrap="square" lIns="0" tIns="0" rIns="0" bIns="0" rtlCol="0"/>
            <a:lstStyle/>
            <a:p/>
          </p:txBody>
        </p:sp>
        <p:pic>
          <p:nvPicPr>
            <p:cNvPr id="84" name="object 84"/>
            <p:cNvPicPr/>
            <p:nvPr/>
          </p:nvPicPr>
          <p:blipFill>
            <a:blip r:embed="rId11" cstate="print"/>
            <a:stretch>
              <a:fillRect/>
            </a:stretch>
          </p:blipFill>
          <p:spPr>
            <a:xfrm>
              <a:off x="6022340" y="1026160"/>
              <a:ext cx="1082040" cy="792480"/>
            </a:xfrm>
            <a:prstGeom prst="rect">
              <a:avLst/>
            </a:prstGeom>
          </p:spPr>
        </p:pic>
        <p:pic>
          <p:nvPicPr>
            <p:cNvPr id="85" name="object 85"/>
            <p:cNvPicPr/>
            <p:nvPr/>
          </p:nvPicPr>
          <p:blipFill>
            <a:blip r:embed="rId12" cstate="print"/>
            <a:stretch>
              <a:fillRect/>
            </a:stretch>
          </p:blipFill>
          <p:spPr>
            <a:xfrm>
              <a:off x="6794500" y="495300"/>
              <a:ext cx="328379" cy="398746"/>
            </a:xfrm>
            <a:prstGeom prst="rect">
              <a:avLst/>
            </a:prstGeom>
          </p:spPr>
        </p:pic>
        <p:pic>
          <p:nvPicPr>
            <p:cNvPr id="86" name="object 86"/>
            <p:cNvPicPr/>
            <p:nvPr/>
          </p:nvPicPr>
          <p:blipFill>
            <a:blip r:embed="rId13" cstate="print"/>
            <a:stretch>
              <a:fillRect/>
            </a:stretch>
          </p:blipFill>
          <p:spPr>
            <a:xfrm>
              <a:off x="7311036" y="194556"/>
              <a:ext cx="3240293" cy="889841"/>
            </a:xfrm>
            <a:prstGeom prst="rect">
              <a:avLst/>
            </a:prstGeom>
          </p:spPr>
        </p:pic>
        <p:pic>
          <p:nvPicPr>
            <p:cNvPr id="87" name="object 87"/>
            <p:cNvPicPr/>
            <p:nvPr/>
          </p:nvPicPr>
          <p:blipFill>
            <a:blip r:embed="rId14" cstate="print"/>
            <a:stretch>
              <a:fillRect/>
            </a:stretch>
          </p:blipFill>
          <p:spPr>
            <a:xfrm>
              <a:off x="7300444" y="117077"/>
              <a:ext cx="92549" cy="1103700"/>
            </a:xfrm>
            <a:prstGeom prst="rect">
              <a:avLst/>
            </a:prstGeom>
          </p:spPr>
        </p:pic>
        <p:sp>
          <p:nvSpPr>
            <p:cNvPr id="88" name="object 88"/>
            <p:cNvSpPr/>
            <p:nvPr/>
          </p:nvSpPr>
          <p:spPr>
            <a:xfrm>
              <a:off x="5784253" y="5321300"/>
              <a:ext cx="442595" cy="287655"/>
            </a:xfrm>
            <a:custGeom>
              <a:avLst/>
              <a:gdLst/>
              <a:ahLst/>
              <a:cxnLst/>
              <a:rect l="l" t="t" r="r" b="b"/>
              <a:pathLst>
                <a:path w="442595" h="287654">
                  <a:moveTo>
                    <a:pt x="81889" y="246214"/>
                  </a:moveTo>
                  <a:lnTo>
                    <a:pt x="0" y="246214"/>
                  </a:lnTo>
                  <a:lnTo>
                    <a:pt x="0" y="287159"/>
                  </a:lnTo>
                  <a:lnTo>
                    <a:pt x="81889" y="287159"/>
                  </a:lnTo>
                  <a:lnTo>
                    <a:pt x="81889" y="246214"/>
                  </a:lnTo>
                  <a:close/>
                </a:path>
                <a:path w="442595" h="287654">
                  <a:moveTo>
                    <a:pt x="204724" y="203200"/>
                  </a:moveTo>
                  <a:lnTo>
                    <a:pt x="199390" y="203200"/>
                  </a:lnTo>
                  <a:lnTo>
                    <a:pt x="199390" y="193052"/>
                  </a:lnTo>
                  <a:lnTo>
                    <a:pt x="115874" y="193052"/>
                  </a:lnTo>
                  <a:lnTo>
                    <a:pt x="115874" y="203200"/>
                  </a:lnTo>
                  <a:lnTo>
                    <a:pt x="110553" y="203200"/>
                  </a:lnTo>
                  <a:lnTo>
                    <a:pt x="110553" y="287020"/>
                  </a:lnTo>
                  <a:lnTo>
                    <a:pt x="204724" y="287020"/>
                  </a:lnTo>
                  <a:lnTo>
                    <a:pt x="204724" y="203200"/>
                  </a:lnTo>
                  <a:close/>
                </a:path>
                <a:path w="442595" h="287654">
                  <a:moveTo>
                    <a:pt x="319366" y="94729"/>
                  </a:moveTo>
                  <a:lnTo>
                    <a:pt x="237477" y="94729"/>
                  </a:lnTo>
                  <a:lnTo>
                    <a:pt x="237477" y="287159"/>
                  </a:lnTo>
                  <a:lnTo>
                    <a:pt x="319366" y="287159"/>
                  </a:lnTo>
                  <a:lnTo>
                    <a:pt x="319366" y="94729"/>
                  </a:lnTo>
                  <a:close/>
                </a:path>
                <a:path w="442595" h="287654">
                  <a:moveTo>
                    <a:pt x="442201" y="10160"/>
                  </a:moveTo>
                  <a:lnTo>
                    <a:pt x="436626" y="10160"/>
                  </a:lnTo>
                  <a:lnTo>
                    <a:pt x="436626" y="0"/>
                  </a:lnTo>
                  <a:lnTo>
                    <a:pt x="352120" y="0"/>
                  </a:lnTo>
                  <a:lnTo>
                    <a:pt x="352120" y="10160"/>
                  </a:lnTo>
                  <a:lnTo>
                    <a:pt x="352120" y="287020"/>
                  </a:lnTo>
                  <a:lnTo>
                    <a:pt x="442201" y="287020"/>
                  </a:lnTo>
                  <a:lnTo>
                    <a:pt x="442201" y="10160"/>
                  </a:lnTo>
                  <a:close/>
                </a:path>
              </a:pathLst>
            </a:custGeom>
            <a:solidFill>
              <a:srgbClr val="970201"/>
            </a:solidFill>
          </p:spPr>
          <p:txBody>
            <a:bodyPr wrap="square" lIns="0" tIns="0" rIns="0" bIns="0" rtlCol="0"/>
            <a:lstStyle/>
            <a:p/>
          </p:txBody>
        </p:sp>
        <p:sp>
          <p:nvSpPr>
            <p:cNvPr id="89" name="object 89"/>
            <p:cNvSpPr/>
            <p:nvPr/>
          </p:nvSpPr>
          <p:spPr>
            <a:xfrm>
              <a:off x="5907095" y="5027052"/>
              <a:ext cx="86360" cy="100965"/>
            </a:xfrm>
            <a:custGeom>
              <a:avLst/>
              <a:gdLst/>
              <a:ahLst/>
              <a:cxnLst/>
              <a:rect l="l" t="t" r="r" b="b"/>
              <a:pathLst>
                <a:path w="86360" h="100964">
                  <a:moveTo>
                    <a:pt x="41199" y="100969"/>
                  </a:moveTo>
                  <a:lnTo>
                    <a:pt x="26158" y="89192"/>
                  </a:lnTo>
                  <a:lnTo>
                    <a:pt x="11117" y="67993"/>
                  </a:lnTo>
                  <a:lnTo>
                    <a:pt x="0" y="40199"/>
                  </a:lnTo>
                  <a:lnTo>
                    <a:pt x="3760" y="25438"/>
                  </a:lnTo>
                  <a:lnTo>
                    <a:pt x="14387" y="12562"/>
                  </a:lnTo>
                  <a:lnTo>
                    <a:pt x="30899" y="3454"/>
                  </a:lnTo>
                  <a:lnTo>
                    <a:pt x="52316" y="0"/>
                  </a:lnTo>
                  <a:lnTo>
                    <a:pt x="67521" y="3454"/>
                  </a:lnTo>
                  <a:lnTo>
                    <a:pt x="79783" y="12562"/>
                  </a:lnTo>
                  <a:lnTo>
                    <a:pt x="86159" y="25438"/>
                  </a:lnTo>
                  <a:lnTo>
                    <a:pt x="83707" y="40199"/>
                  </a:lnTo>
                  <a:lnTo>
                    <a:pt x="83216" y="62340"/>
                  </a:lnTo>
                  <a:lnTo>
                    <a:pt x="79783" y="81655"/>
                  </a:lnTo>
                  <a:lnTo>
                    <a:pt x="70464" y="95316"/>
                  </a:lnTo>
                  <a:lnTo>
                    <a:pt x="52316" y="100498"/>
                  </a:lnTo>
                  <a:lnTo>
                    <a:pt x="41199" y="100969"/>
                  </a:lnTo>
                  <a:close/>
                </a:path>
              </a:pathLst>
            </a:custGeom>
            <a:solidFill>
              <a:srgbClr val="766463"/>
            </a:solidFill>
          </p:spPr>
          <p:txBody>
            <a:bodyPr wrap="square" lIns="0" tIns="0" rIns="0" bIns="0" rtlCol="0"/>
            <a:lstStyle/>
            <a:p/>
          </p:txBody>
        </p:sp>
        <p:pic>
          <p:nvPicPr>
            <p:cNvPr id="90" name="object 90"/>
            <p:cNvPicPr/>
            <p:nvPr/>
          </p:nvPicPr>
          <p:blipFill>
            <a:blip r:embed="rId15" cstate="print"/>
            <a:stretch>
              <a:fillRect/>
            </a:stretch>
          </p:blipFill>
          <p:spPr>
            <a:xfrm>
              <a:off x="5762330" y="5334132"/>
              <a:ext cx="144765" cy="177650"/>
            </a:xfrm>
            <a:prstGeom prst="rect">
              <a:avLst/>
            </a:prstGeom>
          </p:spPr>
        </p:pic>
        <p:sp>
          <p:nvSpPr>
            <p:cNvPr id="91" name="object 91"/>
            <p:cNvSpPr/>
            <p:nvPr/>
          </p:nvSpPr>
          <p:spPr>
            <a:xfrm>
              <a:off x="5754078" y="5137606"/>
              <a:ext cx="347345" cy="356235"/>
            </a:xfrm>
            <a:custGeom>
              <a:avLst/>
              <a:gdLst/>
              <a:ahLst/>
              <a:cxnLst/>
              <a:rect l="l" t="t" r="r" b="b"/>
              <a:pathLst>
                <a:path w="347345" h="356235">
                  <a:moveTo>
                    <a:pt x="234899" y="223901"/>
                  </a:moveTo>
                  <a:lnTo>
                    <a:pt x="183273" y="173012"/>
                  </a:lnTo>
                  <a:lnTo>
                    <a:pt x="192468" y="125310"/>
                  </a:lnTo>
                  <a:lnTo>
                    <a:pt x="202628" y="89052"/>
                  </a:lnTo>
                  <a:lnTo>
                    <a:pt x="208534" y="71247"/>
                  </a:lnTo>
                  <a:lnTo>
                    <a:pt x="210858" y="64249"/>
                  </a:lnTo>
                  <a:lnTo>
                    <a:pt x="214249" y="50888"/>
                  </a:lnTo>
                  <a:lnTo>
                    <a:pt x="214249" y="20358"/>
                  </a:lnTo>
                  <a:lnTo>
                    <a:pt x="203923" y="20358"/>
                  </a:lnTo>
                  <a:lnTo>
                    <a:pt x="203923" y="30530"/>
                  </a:lnTo>
                  <a:lnTo>
                    <a:pt x="202311" y="41186"/>
                  </a:lnTo>
                  <a:lnTo>
                    <a:pt x="198755" y="57251"/>
                  </a:lnTo>
                  <a:lnTo>
                    <a:pt x="195211" y="67589"/>
                  </a:lnTo>
                  <a:lnTo>
                    <a:pt x="193598" y="71247"/>
                  </a:lnTo>
                  <a:lnTo>
                    <a:pt x="195211" y="66306"/>
                  </a:lnTo>
                  <a:lnTo>
                    <a:pt x="196811" y="61061"/>
                  </a:lnTo>
                  <a:lnTo>
                    <a:pt x="198755" y="54698"/>
                  </a:lnTo>
                  <a:lnTo>
                    <a:pt x="202311" y="41186"/>
                  </a:lnTo>
                  <a:lnTo>
                    <a:pt x="203923" y="20358"/>
                  </a:lnTo>
                  <a:lnTo>
                    <a:pt x="203923" y="10172"/>
                  </a:lnTo>
                  <a:lnTo>
                    <a:pt x="193598" y="10172"/>
                  </a:lnTo>
                  <a:lnTo>
                    <a:pt x="183273" y="20358"/>
                  </a:lnTo>
                  <a:lnTo>
                    <a:pt x="193598" y="30530"/>
                  </a:lnTo>
                  <a:lnTo>
                    <a:pt x="191985" y="32435"/>
                  </a:lnTo>
                  <a:lnTo>
                    <a:pt x="188429" y="38163"/>
                  </a:lnTo>
                  <a:lnTo>
                    <a:pt x="184886" y="47701"/>
                  </a:lnTo>
                  <a:lnTo>
                    <a:pt x="183273" y="61061"/>
                  </a:lnTo>
                  <a:lnTo>
                    <a:pt x="182219" y="40716"/>
                  </a:lnTo>
                  <a:lnTo>
                    <a:pt x="181660" y="30060"/>
                  </a:lnTo>
                  <a:lnTo>
                    <a:pt x="178104" y="11455"/>
                  </a:lnTo>
                  <a:lnTo>
                    <a:pt x="174561" y="2387"/>
                  </a:lnTo>
                  <a:lnTo>
                    <a:pt x="172948" y="0"/>
                  </a:lnTo>
                  <a:lnTo>
                    <a:pt x="80022" y="0"/>
                  </a:lnTo>
                  <a:lnTo>
                    <a:pt x="7747" y="50888"/>
                  </a:lnTo>
                  <a:lnTo>
                    <a:pt x="1943" y="58521"/>
                  </a:lnTo>
                  <a:lnTo>
                    <a:pt x="0" y="66154"/>
                  </a:lnTo>
                  <a:lnTo>
                    <a:pt x="1943" y="73787"/>
                  </a:lnTo>
                  <a:lnTo>
                    <a:pt x="7747" y="81419"/>
                  </a:lnTo>
                  <a:lnTo>
                    <a:pt x="15494" y="82854"/>
                  </a:lnTo>
                  <a:lnTo>
                    <a:pt x="23241" y="85242"/>
                  </a:lnTo>
                  <a:lnTo>
                    <a:pt x="30975" y="85712"/>
                  </a:lnTo>
                  <a:lnTo>
                    <a:pt x="38722" y="81419"/>
                  </a:lnTo>
                  <a:lnTo>
                    <a:pt x="90347" y="40716"/>
                  </a:lnTo>
                  <a:lnTo>
                    <a:pt x="121323" y="40716"/>
                  </a:lnTo>
                  <a:lnTo>
                    <a:pt x="112128" y="68224"/>
                  </a:lnTo>
                  <a:lnTo>
                    <a:pt x="101968" y="100507"/>
                  </a:lnTo>
                  <a:lnTo>
                    <a:pt x="93738" y="130873"/>
                  </a:lnTo>
                  <a:lnTo>
                    <a:pt x="90347" y="152666"/>
                  </a:lnTo>
                  <a:lnTo>
                    <a:pt x="100672" y="152666"/>
                  </a:lnTo>
                  <a:lnTo>
                    <a:pt x="100672" y="162839"/>
                  </a:lnTo>
                  <a:lnTo>
                    <a:pt x="102768" y="166344"/>
                  </a:lnTo>
                  <a:lnTo>
                    <a:pt x="109702" y="175564"/>
                  </a:lnTo>
                  <a:lnTo>
                    <a:pt x="122453" y="188607"/>
                  </a:lnTo>
                  <a:lnTo>
                    <a:pt x="141973" y="203555"/>
                  </a:lnTo>
                  <a:lnTo>
                    <a:pt x="183273" y="244259"/>
                  </a:lnTo>
                  <a:lnTo>
                    <a:pt x="172948" y="325678"/>
                  </a:lnTo>
                  <a:lnTo>
                    <a:pt x="174726" y="339039"/>
                  </a:lnTo>
                  <a:lnTo>
                    <a:pt x="179400" y="348576"/>
                  </a:lnTo>
                  <a:lnTo>
                    <a:pt x="186016" y="354304"/>
                  </a:lnTo>
                  <a:lnTo>
                    <a:pt x="193598" y="356209"/>
                  </a:lnTo>
                  <a:lnTo>
                    <a:pt x="201345" y="355892"/>
                  </a:lnTo>
                  <a:lnTo>
                    <a:pt x="209080" y="353669"/>
                  </a:lnTo>
                  <a:lnTo>
                    <a:pt x="216827" y="347624"/>
                  </a:lnTo>
                  <a:lnTo>
                    <a:pt x="224574" y="335851"/>
                  </a:lnTo>
                  <a:lnTo>
                    <a:pt x="234899" y="244259"/>
                  </a:lnTo>
                  <a:lnTo>
                    <a:pt x="234899" y="223901"/>
                  </a:lnTo>
                  <a:close/>
                </a:path>
                <a:path w="347345" h="356235">
                  <a:moveTo>
                    <a:pt x="346938" y="25590"/>
                  </a:moveTo>
                  <a:lnTo>
                    <a:pt x="325996" y="5918"/>
                  </a:lnTo>
                  <a:lnTo>
                    <a:pt x="318363" y="10236"/>
                  </a:lnTo>
                  <a:lnTo>
                    <a:pt x="266395" y="40944"/>
                  </a:lnTo>
                  <a:lnTo>
                    <a:pt x="224815" y="30708"/>
                  </a:lnTo>
                  <a:lnTo>
                    <a:pt x="224815" y="61417"/>
                  </a:lnTo>
                  <a:lnTo>
                    <a:pt x="214426" y="71653"/>
                  </a:lnTo>
                  <a:lnTo>
                    <a:pt x="266395" y="81889"/>
                  </a:lnTo>
                  <a:lnTo>
                    <a:pt x="276783" y="81889"/>
                  </a:lnTo>
                  <a:lnTo>
                    <a:pt x="339153" y="40944"/>
                  </a:lnTo>
                  <a:lnTo>
                    <a:pt x="344995" y="33261"/>
                  </a:lnTo>
                  <a:lnTo>
                    <a:pt x="346938" y="25590"/>
                  </a:lnTo>
                  <a:close/>
                </a:path>
              </a:pathLst>
            </a:custGeom>
            <a:solidFill>
              <a:srgbClr val="766463"/>
            </a:solidFill>
          </p:spPr>
          <p:txBody>
            <a:bodyPr wrap="square" lIns="0" tIns="0" rIns="0" bIns="0" rtlCol="0"/>
            <a:lstStyle/>
            <a:p/>
          </p:txBody>
        </p:sp>
        <p:sp>
          <p:nvSpPr>
            <p:cNvPr id="92" name="object 92"/>
            <p:cNvSpPr/>
            <p:nvPr/>
          </p:nvSpPr>
          <p:spPr>
            <a:xfrm>
              <a:off x="8686673" y="4289755"/>
              <a:ext cx="498475" cy="494030"/>
            </a:xfrm>
            <a:custGeom>
              <a:avLst/>
              <a:gdLst/>
              <a:ahLst/>
              <a:cxnLst/>
              <a:rect l="l" t="t" r="r" b="b"/>
              <a:pathLst>
                <a:path w="498475" h="494029">
                  <a:moveTo>
                    <a:pt x="270497" y="410032"/>
                  </a:moveTo>
                  <a:lnTo>
                    <a:pt x="260477" y="399300"/>
                  </a:lnTo>
                  <a:lnTo>
                    <a:pt x="240436" y="399300"/>
                  </a:lnTo>
                  <a:lnTo>
                    <a:pt x="240436" y="442226"/>
                  </a:lnTo>
                  <a:lnTo>
                    <a:pt x="270497" y="442226"/>
                  </a:lnTo>
                  <a:lnTo>
                    <a:pt x="270497" y="410032"/>
                  </a:lnTo>
                  <a:close/>
                </a:path>
                <a:path w="498475" h="494029">
                  <a:moveTo>
                    <a:pt x="270497" y="129095"/>
                  </a:moveTo>
                  <a:lnTo>
                    <a:pt x="268617" y="121107"/>
                  </a:lnTo>
                  <a:lnTo>
                    <a:pt x="263677" y="114134"/>
                  </a:lnTo>
                  <a:lnTo>
                    <a:pt x="256705" y="109207"/>
                  </a:lnTo>
                  <a:lnTo>
                    <a:pt x="248691" y="107340"/>
                  </a:lnTo>
                  <a:lnTo>
                    <a:pt x="237794" y="107340"/>
                  </a:lnTo>
                  <a:lnTo>
                    <a:pt x="237794" y="237858"/>
                  </a:lnTo>
                  <a:lnTo>
                    <a:pt x="150609" y="237858"/>
                  </a:lnTo>
                  <a:lnTo>
                    <a:pt x="142595" y="239725"/>
                  </a:lnTo>
                  <a:lnTo>
                    <a:pt x="135623" y="244665"/>
                  </a:lnTo>
                  <a:lnTo>
                    <a:pt x="130683" y="251625"/>
                  </a:lnTo>
                  <a:lnTo>
                    <a:pt x="128803" y="259613"/>
                  </a:lnTo>
                  <a:lnTo>
                    <a:pt x="139712" y="270497"/>
                  </a:lnTo>
                  <a:lnTo>
                    <a:pt x="259600" y="270497"/>
                  </a:lnTo>
                  <a:lnTo>
                    <a:pt x="270497" y="259613"/>
                  </a:lnTo>
                  <a:lnTo>
                    <a:pt x="270497" y="129095"/>
                  </a:lnTo>
                  <a:close/>
                </a:path>
                <a:path w="498475" h="494029">
                  <a:moveTo>
                    <a:pt x="270497" y="55816"/>
                  </a:moveTo>
                  <a:lnTo>
                    <a:pt x="240436" y="55816"/>
                  </a:lnTo>
                  <a:lnTo>
                    <a:pt x="240436" y="98755"/>
                  </a:lnTo>
                  <a:lnTo>
                    <a:pt x="270497" y="98755"/>
                  </a:lnTo>
                  <a:lnTo>
                    <a:pt x="270497" y="55816"/>
                  </a:lnTo>
                  <a:close/>
                </a:path>
                <a:path w="498475" h="494029">
                  <a:moveTo>
                    <a:pt x="446532" y="227558"/>
                  </a:moveTo>
                  <a:lnTo>
                    <a:pt x="425056" y="227558"/>
                  </a:lnTo>
                  <a:lnTo>
                    <a:pt x="417182" y="229400"/>
                  </a:lnTo>
                  <a:lnTo>
                    <a:pt x="410298" y="234264"/>
                  </a:lnTo>
                  <a:lnTo>
                    <a:pt x="405434" y="241147"/>
                  </a:lnTo>
                  <a:lnTo>
                    <a:pt x="403593" y="249021"/>
                  </a:lnTo>
                  <a:lnTo>
                    <a:pt x="405434" y="256908"/>
                  </a:lnTo>
                  <a:lnTo>
                    <a:pt x="410298" y="263779"/>
                  </a:lnTo>
                  <a:lnTo>
                    <a:pt x="417182" y="268643"/>
                  </a:lnTo>
                  <a:lnTo>
                    <a:pt x="425056" y="270497"/>
                  </a:lnTo>
                  <a:lnTo>
                    <a:pt x="446532" y="270497"/>
                  </a:lnTo>
                  <a:lnTo>
                    <a:pt x="446532" y="227558"/>
                  </a:lnTo>
                  <a:close/>
                </a:path>
                <a:path w="498475" h="494029">
                  <a:moveTo>
                    <a:pt x="498043" y="246875"/>
                  </a:moveTo>
                  <a:lnTo>
                    <a:pt x="494144" y="201663"/>
                  </a:lnTo>
                  <a:lnTo>
                    <a:pt x="482854" y="159499"/>
                  </a:lnTo>
                  <a:lnTo>
                    <a:pt x="464769" y="120853"/>
                  </a:lnTo>
                  <a:lnTo>
                    <a:pt x="454736" y="106641"/>
                  </a:lnTo>
                  <a:lnTo>
                    <a:pt x="454736" y="246875"/>
                  </a:lnTo>
                  <a:lnTo>
                    <a:pt x="449592" y="291973"/>
                  </a:lnTo>
                  <a:lnTo>
                    <a:pt x="434784" y="334251"/>
                  </a:lnTo>
                  <a:lnTo>
                    <a:pt x="411276" y="372211"/>
                  </a:lnTo>
                  <a:lnTo>
                    <a:pt x="379996" y="404342"/>
                  </a:lnTo>
                  <a:lnTo>
                    <a:pt x="341896" y="429158"/>
                  </a:lnTo>
                  <a:lnTo>
                    <a:pt x="297916" y="445160"/>
                  </a:lnTo>
                  <a:lnTo>
                    <a:pt x="249021" y="450824"/>
                  </a:lnTo>
                  <a:lnTo>
                    <a:pt x="204139" y="445160"/>
                  </a:lnTo>
                  <a:lnTo>
                    <a:pt x="163042" y="429158"/>
                  </a:lnTo>
                  <a:lnTo>
                    <a:pt x="126860" y="404342"/>
                  </a:lnTo>
                  <a:lnTo>
                    <a:pt x="96748" y="372211"/>
                  </a:lnTo>
                  <a:lnTo>
                    <a:pt x="73837" y="334251"/>
                  </a:lnTo>
                  <a:lnTo>
                    <a:pt x="59245" y="291973"/>
                  </a:lnTo>
                  <a:lnTo>
                    <a:pt x="56807" y="270497"/>
                  </a:lnTo>
                  <a:lnTo>
                    <a:pt x="98755" y="270497"/>
                  </a:lnTo>
                  <a:lnTo>
                    <a:pt x="98755" y="227558"/>
                  </a:lnTo>
                  <a:lnTo>
                    <a:pt x="56324" y="227558"/>
                  </a:lnTo>
                  <a:lnTo>
                    <a:pt x="59245" y="201777"/>
                  </a:lnTo>
                  <a:lnTo>
                    <a:pt x="73837" y="159499"/>
                  </a:lnTo>
                  <a:lnTo>
                    <a:pt x="96748" y="121551"/>
                  </a:lnTo>
                  <a:lnTo>
                    <a:pt x="126860" y="89408"/>
                  </a:lnTo>
                  <a:lnTo>
                    <a:pt x="163042" y="64592"/>
                  </a:lnTo>
                  <a:lnTo>
                    <a:pt x="204139" y="48602"/>
                  </a:lnTo>
                  <a:lnTo>
                    <a:pt x="249021" y="42938"/>
                  </a:lnTo>
                  <a:lnTo>
                    <a:pt x="297916" y="48602"/>
                  </a:lnTo>
                  <a:lnTo>
                    <a:pt x="341896" y="64592"/>
                  </a:lnTo>
                  <a:lnTo>
                    <a:pt x="379996" y="89408"/>
                  </a:lnTo>
                  <a:lnTo>
                    <a:pt x="411276" y="121551"/>
                  </a:lnTo>
                  <a:lnTo>
                    <a:pt x="434784" y="159499"/>
                  </a:lnTo>
                  <a:lnTo>
                    <a:pt x="449592" y="201777"/>
                  </a:lnTo>
                  <a:lnTo>
                    <a:pt x="454736" y="246875"/>
                  </a:lnTo>
                  <a:lnTo>
                    <a:pt x="454736" y="106641"/>
                  </a:lnTo>
                  <a:lnTo>
                    <a:pt x="440537" y="86499"/>
                  </a:lnTo>
                  <a:lnTo>
                    <a:pt x="410794" y="57010"/>
                  </a:lnTo>
                  <a:lnTo>
                    <a:pt x="390486" y="42938"/>
                  </a:lnTo>
                  <a:lnTo>
                    <a:pt x="376148" y="32994"/>
                  </a:lnTo>
                  <a:lnTo>
                    <a:pt x="337210" y="15074"/>
                  </a:lnTo>
                  <a:lnTo>
                    <a:pt x="294640" y="3873"/>
                  </a:lnTo>
                  <a:lnTo>
                    <a:pt x="249021" y="0"/>
                  </a:lnTo>
                  <a:lnTo>
                    <a:pt x="203415" y="3873"/>
                  </a:lnTo>
                  <a:lnTo>
                    <a:pt x="160832" y="15074"/>
                  </a:lnTo>
                  <a:lnTo>
                    <a:pt x="121907" y="32994"/>
                  </a:lnTo>
                  <a:lnTo>
                    <a:pt x="87261" y="57010"/>
                  </a:lnTo>
                  <a:lnTo>
                    <a:pt x="57505" y="86499"/>
                  </a:lnTo>
                  <a:lnTo>
                    <a:pt x="55816" y="88900"/>
                  </a:lnTo>
                  <a:lnTo>
                    <a:pt x="55816" y="232067"/>
                  </a:lnTo>
                  <a:lnTo>
                    <a:pt x="55816" y="261683"/>
                  </a:lnTo>
                  <a:lnTo>
                    <a:pt x="54140" y="246875"/>
                  </a:lnTo>
                  <a:lnTo>
                    <a:pt x="55816" y="232067"/>
                  </a:lnTo>
                  <a:lnTo>
                    <a:pt x="55816" y="88900"/>
                  </a:lnTo>
                  <a:lnTo>
                    <a:pt x="33286" y="120853"/>
                  </a:lnTo>
                  <a:lnTo>
                    <a:pt x="15214" y="159448"/>
                  </a:lnTo>
                  <a:lnTo>
                    <a:pt x="3911" y="201663"/>
                  </a:lnTo>
                  <a:lnTo>
                    <a:pt x="0" y="246875"/>
                  </a:lnTo>
                  <a:lnTo>
                    <a:pt x="3911" y="292100"/>
                  </a:lnTo>
                  <a:lnTo>
                    <a:pt x="15189" y="334251"/>
                  </a:lnTo>
                  <a:lnTo>
                    <a:pt x="33286" y="372897"/>
                  </a:lnTo>
                  <a:lnTo>
                    <a:pt x="57505" y="407250"/>
                  </a:lnTo>
                  <a:lnTo>
                    <a:pt x="87261" y="436740"/>
                  </a:lnTo>
                  <a:lnTo>
                    <a:pt x="121907" y="460756"/>
                  </a:lnTo>
                  <a:lnTo>
                    <a:pt x="160832" y="478675"/>
                  </a:lnTo>
                  <a:lnTo>
                    <a:pt x="203415" y="489877"/>
                  </a:lnTo>
                  <a:lnTo>
                    <a:pt x="249021" y="493750"/>
                  </a:lnTo>
                  <a:lnTo>
                    <a:pt x="294640" y="489877"/>
                  </a:lnTo>
                  <a:lnTo>
                    <a:pt x="337210" y="478675"/>
                  </a:lnTo>
                  <a:lnTo>
                    <a:pt x="376148" y="460756"/>
                  </a:lnTo>
                  <a:lnTo>
                    <a:pt x="410794" y="436740"/>
                  </a:lnTo>
                  <a:lnTo>
                    <a:pt x="440537" y="407250"/>
                  </a:lnTo>
                  <a:lnTo>
                    <a:pt x="464769" y="372897"/>
                  </a:lnTo>
                  <a:lnTo>
                    <a:pt x="482841" y="334314"/>
                  </a:lnTo>
                  <a:lnTo>
                    <a:pt x="494144" y="292100"/>
                  </a:lnTo>
                  <a:lnTo>
                    <a:pt x="498043" y="246875"/>
                  </a:lnTo>
                  <a:close/>
                </a:path>
              </a:pathLst>
            </a:custGeom>
            <a:solidFill>
              <a:srgbClr val="A5A5A5"/>
            </a:solidFill>
          </p:spPr>
          <p:txBody>
            <a:bodyPr wrap="square" lIns="0" tIns="0" rIns="0" bIns="0" rtlCol="0"/>
            <a:lstStyle/>
            <a:p/>
          </p:txBody>
        </p:sp>
        <p:pic>
          <p:nvPicPr>
            <p:cNvPr id="93" name="object 93"/>
            <p:cNvPicPr/>
            <p:nvPr/>
          </p:nvPicPr>
          <p:blipFill>
            <a:blip r:embed="rId16" cstate="print"/>
            <a:stretch>
              <a:fillRect/>
            </a:stretch>
          </p:blipFill>
          <p:spPr>
            <a:xfrm>
              <a:off x="6107874" y="3580975"/>
              <a:ext cx="149711" cy="134739"/>
            </a:xfrm>
            <a:prstGeom prst="rect">
              <a:avLst/>
            </a:prstGeom>
          </p:spPr>
        </p:pic>
        <p:sp>
          <p:nvSpPr>
            <p:cNvPr id="94" name="object 94"/>
            <p:cNvSpPr/>
            <p:nvPr/>
          </p:nvSpPr>
          <p:spPr>
            <a:xfrm>
              <a:off x="6182728" y="3516762"/>
              <a:ext cx="408305" cy="139065"/>
            </a:xfrm>
            <a:custGeom>
              <a:avLst/>
              <a:gdLst/>
              <a:ahLst/>
              <a:cxnLst/>
              <a:rect l="l" t="t" r="r" b="b"/>
              <a:pathLst>
                <a:path w="408304" h="139064">
                  <a:moveTo>
                    <a:pt x="340382" y="75827"/>
                  </a:moveTo>
                  <a:lnTo>
                    <a:pt x="234694" y="75827"/>
                  </a:lnTo>
                  <a:lnTo>
                    <a:pt x="268884" y="71931"/>
                  </a:lnTo>
                  <a:lnTo>
                    <a:pt x="288297" y="64438"/>
                  </a:lnTo>
                  <a:lnTo>
                    <a:pt x="305972" y="55147"/>
                  </a:lnTo>
                  <a:lnTo>
                    <a:pt x="323646" y="42259"/>
                  </a:lnTo>
                  <a:lnTo>
                    <a:pt x="343059" y="23977"/>
                  </a:lnTo>
                  <a:lnTo>
                    <a:pt x="368847" y="4795"/>
                  </a:lnTo>
                  <a:lnTo>
                    <a:pt x="389419" y="0"/>
                  </a:lnTo>
                  <a:lnTo>
                    <a:pt x="403037" y="2397"/>
                  </a:lnTo>
                  <a:lnTo>
                    <a:pt x="407963" y="4795"/>
                  </a:lnTo>
                  <a:lnTo>
                    <a:pt x="400574" y="16034"/>
                  </a:lnTo>
                  <a:lnTo>
                    <a:pt x="376670" y="44357"/>
                  </a:lnTo>
                  <a:lnTo>
                    <a:pt x="340382" y="75827"/>
                  </a:lnTo>
                  <a:close/>
                </a:path>
                <a:path w="408304" h="139064">
                  <a:moveTo>
                    <a:pt x="83446" y="139067"/>
                  </a:moveTo>
                  <a:lnTo>
                    <a:pt x="0" y="52749"/>
                  </a:lnTo>
                  <a:lnTo>
                    <a:pt x="24773" y="37164"/>
                  </a:lnTo>
                  <a:lnTo>
                    <a:pt x="45200" y="21579"/>
                  </a:lnTo>
                  <a:lnTo>
                    <a:pt x="63889" y="9590"/>
                  </a:lnTo>
                  <a:lnTo>
                    <a:pt x="83446" y="4795"/>
                  </a:lnTo>
                  <a:lnTo>
                    <a:pt x="107206" y="749"/>
                  </a:lnTo>
                  <a:lnTo>
                    <a:pt x="134442" y="1198"/>
                  </a:lnTo>
                  <a:lnTo>
                    <a:pt x="161678" y="3446"/>
                  </a:lnTo>
                  <a:lnTo>
                    <a:pt x="185437" y="4795"/>
                  </a:lnTo>
                  <a:lnTo>
                    <a:pt x="287428" y="4795"/>
                  </a:lnTo>
                  <a:lnTo>
                    <a:pt x="287863" y="10939"/>
                  </a:lnTo>
                  <a:lnTo>
                    <a:pt x="283951" y="25176"/>
                  </a:lnTo>
                  <a:lnTo>
                    <a:pt x="267870" y="41210"/>
                  </a:lnTo>
                  <a:lnTo>
                    <a:pt x="239293" y="50352"/>
                  </a:lnTo>
                  <a:lnTo>
                    <a:pt x="164576" y="50352"/>
                  </a:lnTo>
                  <a:lnTo>
                    <a:pt x="156173" y="52749"/>
                  </a:lnTo>
                  <a:lnTo>
                    <a:pt x="166894" y="62340"/>
                  </a:lnTo>
                  <a:lnTo>
                    <a:pt x="180222" y="69234"/>
                  </a:lnTo>
                  <a:lnTo>
                    <a:pt x="203981" y="74329"/>
                  </a:lnTo>
                  <a:lnTo>
                    <a:pt x="234694" y="75827"/>
                  </a:lnTo>
                  <a:lnTo>
                    <a:pt x="340382" y="75827"/>
                  </a:lnTo>
                  <a:lnTo>
                    <a:pt x="333643" y="81672"/>
                  </a:lnTo>
                  <a:lnTo>
                    <a:pt x="268884" y="119885"/>
                  </a:lnTo>
                  <a:lnTo>
                    <a:pt x="120534" y="119885"/>
                  </a:lnTo>
                  <a:lnTo>
                    <a:pt x="113435" y="121534"/>
                  </a:lnTo>
                  <a:lnTo>
                    <a:pt x="105467" y="125880"/>
                  </a:lnTo>
                  <a:lnTo>
                    <a:pt x="95761" y="132024"/>
                  </a:lnTo>
                  <a:lnTo>
                    <a:pt x="83446" y="139067"/>
                  </a:lnTo>
                  <a:close/>
                </a:path>
                <a:path w="408304" h="139064">
                  <a:moveTo>
                    <a:pt x="231797" y="52749"/>
                  </a:moveTo>
                  <a:lnTo>
                    <a:pt x="190363" y="51551"/>
                  </a:lnTo>
                  <a:lnTo>
                    <a:pt x="164576" y="50352"/>
                  </a:lnTo>
                  <a:lnTo>
                    <a:pt x="239293" y="50352"/>
                  </a:lnTo>
                  <a:lnTo>
                    <a:pt x="231797" y="52749"/>
                  </a:lnTo>
                  <a:close/>
                </a:path>
                <a:path w="408304" h="139064">
                  <a:moveTo>
                    <a:pt x="226147" y="123931"/>
                  </a:moveTo>
                  <a:lnTo>
                    <a:pt x="184278" y="123482"/>
                  </a:lnTo>
                  <a:lnTo>
                    <a:pt x="147625" y="121234"/>
                  </a:lnTo>
                  <a:lnTo>
                    <a:pt x="120534" y="119885"/>
                  </a:lnTo>
                  <a:lnTo>
                    <a:pt x="268884" y="119885"/>
                  </a:lnTo>
                  <a:lnTo>
                    <a:pt x="226147" y="123931"/>
                  </a:lnTo>
                  <a:close/>
                </a:path>
              </a:pathLst>
            </a:custGeom>
            <a:solidFill>
              <a:srgbClr val="766463"/>
            </a:solidFill>
          </p:spPr>
          <p:txBody>
            <a:bodyPr wrap="square" lIns="0" tIns="0" rIns="0" bIns="0" rtlCol="0"/>
            <a:lstStyle/>
            <a:p/>
          </p:txBody>
        </p:sp>
        <p:sp>
          <p:nvSpPr>
            <p:cNvPr id="95" name="object 95"/>
            <p:cNvSpPr/>
            <p:nvPr/>
          </p:nvSpPr>
          <p:spPr>
            <a:xfrm>
              <a:off x="6238871" y="3330208"/>
              <a:ext cx="352425" cy="153670"/>
            </a:xfrm>
            <a:custGeom>
              <a:avLst/>
              <a:gdLst/>
              <a:ahLst/>
              <a:cxnLst/>
              <a:rect l="l" t="t" r="r" b="b"/>
              <a:pathLst>
                <a:path w="352425" h="153670">
                  <a:moveTo>
                    <a:pt x="101843" y="153453"/>
                  </a:moveTo>
                  <a:lnTo>
                    <a:pt x="9258" y="153453"/>
                  </a:lnTo>
                  <a:lnTo>
                    <a:pt x="9258" y="143862"/>
                  </a:lnTo>
                  <a:lnTo>
                    <a:pt x="0" y="143862"/>
                  </a:lnTo>
                  <a:lnTo>
                    <a:pt x="0" y="9590"/>
                  </a:lnTo>
                  <a:lnTo>
                    <a:pt x="9258" y="9590"/>
                  </a:lnTo>
                  <a:lnTo>
                    <a:pt x="9258" y="0"/>
                  </a:lnTo>
                  <a:lnTo>
                    <a:pt x="101843" y="0"/>
                  </a:lnTo>
                  <a:lnTo>
                    <a:pt x="111101" y="9590"/>
                  </a:lnTo>
                  <a:lnTo>
                    <a:pt x="111101" y="28772"/>
                  </a:lnTo>
                  <a:lnTo>
                    <a:pt x="27775" y="28772"/>
                  </a:lnTo>
                  <a:lnTo>
                    <a:pt x="27775" y="124681"/>
                  </a:lnTo>
                  <a:lnTo>
                    <a:pt x="111101" y="124681"/>
                  </a:lnTo>
                  <a:lnTo>
                    <a:pt x="111101" y="143862"/>
                  </a:lnTo>
                  <a:lnTo>
                    <a:pt x="101843" y="153453"/>
                  </a:lnTo>
                  <a:close/>
                </a:path>
                <a:path w="352425" h="153670">
                  <a:moveTo>
                    <a:pt x="296271" y="57545"/>
                  </a:moveTo>
                  <a:lnTo>
                    <a:pt x="259237" y="57545"/>
                  </a:lnTo>
                  <a:lnTo>
                    <a:pt x="259237" y="0"/>
                  </a:lnTo>
                  <a:lnTo>
                    <a:pt x="296271" y="0"/>
                  </a:lnTo>
                  <a:lnTo>
                    <a:pt x="296271" y="57545"/>
                  </a:lnTo>
                  <a:close/>
                </a:path>
                <a:path w="352425" h="153670">
                  <a:moveTo>
                    <a:pt x="351821" y="57545"/>
                  </a:moveTo>
                  <a:lnTo>
                    <a:pt x="314787" y="57545"/>
                  </a:lnTo>
                  <a:lnTo>
                    <a:pt x="314787" y="0"/>
                  </a:lnTo>
                  <a:lnTo>
                    <a:pt x="351821" y="0"/>
                  </a:lnTo>
                  <a:lnTo>
                    <a:pt x="351821" y="57545"/>
                  </a:lnTo>
                  <a:close/>
                </a:path>
                <a:path w="352425" h="153670">
                  <a:moveTo>
                    <a:pt x="111101" y="124681"/>
                  </a:moveTo>
                  <a:lnTo>
                    <a:pt x="83326" y="124681"/>
                  </a:lnTo>
                  <a:lnTo>
                    <a:pt x="83326" y="28772"/>
                  </a:lnTo>
                  <a:lnTo>
                    <a:pt x="111101" y="28772"/>
                  </a:lnTo>
                  <a:lnTo>
                    <a:pt x="111101" y="57545"/>
                  </a:lnTo>
                  <a:lnTo>
                    <a:pt x="351821" y="57545"/>
                  </a:lnTo>
                  <a:lnTo>
                    <a:pt x="351821" y="95908"/>
                  </a:lnTo>
                  <a:lnTo>
                    <a:pt x="111101" y="95908"/>
                  </a:lnTo>
                  <a:lnTo>
                    <a:pt x="111101" y="124681"/>
                  </a:lnTo>
                  <a:close/>
                </a:path>
              </a:pathLst>
            </a:custGeom>
            <a:solidFill>
              <a:srgbClr val="B4C7E7"/>
            </a:solidFill>
          </p:spPr>
          <p:txBody>
            <a:bodyPr wrap="square" lIns="0" tIns="0" rIns="0" bIns="0" rtlCol="0"/>
            <a:lstStyle/>
            <a:p/>
          </p:txBody>
        </p:sp>
        <p:sp>
          <p:nvSpPr>
            <p:cNvPr id="96" name="object 96"/>
            <p:cNvSpPr/>
            <p:nvPr/>
          </p:nvSpPr>
          <p:spPr>
            <a:xfrm>
              <a:off x="9038489" y="2468632"/>
              <a:ext cx="474345" cy="128270"/>
            </a:xfrm>
            <a:custGeom>
              <a:avLst/>
              <a:gdLst/>
              <a:ahLst/>
              <a:cxnLst/>
              <a:rect l="l" t="t" r="r" b="b"/>
              <a:pathLst>
                <a:path w="474345" h="128269">
                  <a:moveTo>
                    <a:pt x="17227" y="127950"/>
                  </a:moveTo>
                  <a:lnTo>
                    <a:pt x="8613" y="127950"/>
                  </a:lnTo>
                  <a:lnTo>
                    <a:pt x="0" y="119420"/>
                  </a:lnTo>
                  <a:lnTo>
                    <a:pt x="0" y="68240"/>
                  </a:lnTo>
                  <a:lnTo>
                    <a:pt x="2826" y="61975"/>
                  </a:lnTo>
                  <a:lnTo>
                    <a:pt x="9690" y="56511"/>
                  </a:lnTo>
                  <a:lnTo>
                    <a:pt x="18169" y="52646"/>
                  </a:lnTo>
                  <a:lnTo>
                    <a:pt x="25841" y="51180"/>
                  </a:lnTo>
                  <a:lnTo>
                    <a:pt x="155048" y="51180"/>
                  </a:lnTo>
                  <a:lnTo>
                    <a:pt x="155048" y="25590"/>
                  </a:lnTo>
                  <a:lnTo>
                    <a:pt x="156529" y="14394"/>
                  </a:lnTo>
                  <a:lnTo>
                    <a:pt x="160432" y="6397"/>
                  </a:lnTo>
                  <a:lnTo>
                    <a:pt x="165951" y="1599"/>
                  </a:lnTo>
                  <a:lnTo>
                    <a:pt x="172277" y="0"/>
                  </a:lnTo>
                  <a:lnTo>
                    <a:pt x="310098" y="0"/>
                  </a:lnTo>
                  <a:lnTo>
                    <a:pt x="318712" y="8529"/>
                  </a:lnTo>
                  <a:lnTo>
                    <a:pt x="318712" y="17060"/>
                  </a:lnTo>
                  <a:lnTo>
                    <a:pt x="172277" y="17060"/>
                  </a:lnTo>
                  <a:lnTo>
                    <a:pt x="172277" y="68240"/>
                  </a:lnTo>
                  <a:lnTo>
                    <a:pt x="17227" y="68240"/>
                  </a:lnTo>
                  <a:lnTo>
                    <a:pt x="17227" y="127950"/>
                  </a:lnTo>
                  <a:close/>
                </a:path>
                <a:path w="474345" h="128269">
                  <a:moveTo>
                    <a:pt x="318712" y="76770"/>
                  </a:moveTo>
                  <a:lnTo>
                    <a:pt x="310098" y="76770"/>
                  </a:lnTo>
                  <a:lnTo>
                    <a:pt x="301484" y="68240"/>
                  </a:lnTo>
                  <a:lnTo>
                    <a:pt x="301484" y="17060"/>
                  </a:lnTo>
                  <a:lnTo>
                    <a:pt x="318712" y="17060"/>
                  </a:lnTo>
                  <a:lnTo>
                    <a:pt x="318712" y="51180"/>
                  </a:lnTo>
                  <a:lnTo>
                    <a:pt x="447919" y="51180"/>
                  </a:lnTo>
                  <a:lnTo>
                    <a:pt x="459225" y="52646"/>
                  </a:lnTo>
                  <a:lnTo>
                    <a:pt x="467301" y="56511"/>
                  </a:lnTo>
                  <a:lnTo>
                    <a:pt x="472146" y="61975"/>
                  </a:lnTo>
                  <a:lnTo>
                    <a:pt x="473761" y="68240"/>
                  </a:lnTo>
                  <a:lnTo>
                    <a:pt x="318712" y="68240"/>
                  </a:lnTo>
                  <a:lnTo>
                    <a:pt x="318712" y="76770"/>
                  </a:lnTo>
                  <a:close/>
                </a:path>
                <a:path w="474345" h="128269">
                  <a:moveTo>
                    <a:pt x="172277" y="76770"/>
                  </a:moveTo>
                  <a:lnTo>
                    <a:pt x="155048" y="76770"/>
                  </a:lnTo>
                  <a:lnTo>
                    <a:pt x="155048" y="68240"/>
                  </a:lnTo>
                  <a:lnTo>
                    <a:pt x="172277" y="68240"/>
                  </a:lnTo>
                  <a:lnTo>
                    <a:pt x="172277" y="76770"/>
                  </a:lnTo>
                  <a:close/>
                </a:path>
                <a:path w="474345" h="128269">
                  <a:moveTo>
                    <a:pt x="465147" y="127950"/>
                  </a:moveTo>
                  <a:lnTo>
                    <a:pt x="456534" y="127950"/>
                  </a:lnTo>
                  <a:lnTo>
                    <a:pt x="456534" y="68240"/>
                  </a:lnTo>
                  <a:lnTo>
                    <a:pt x="473761" y="68240"/>
                  </a:lnTo>
                  <a:lnTo>
                    <a:pt x="473761" y="119420"/>
                  </a:lnTo>
                  <a:lnTo>
                    <a:pt x="465147" y="127950"/>
                  </a:lnTo>
                  <a:close/>
                </a:path>
              </a:pathLst>
            </a:custGeom>
            <a:solidFill>
              <a:srgbClr val="DAE3F3"/>
            </a:solidFill>
          </p:spPr>
          <p:txBody>
            <a:bodyPr wrap="square" lIns="0" tIns="0" rIns="0" bIns="0" rtlCol="0"/>
            <a:lstStyle/>
            <a:p/>
          </p:txBody>
        </p:sp>
        <p:pic>
          <p:nvPicPr>
            <p:cNvPr id="97" name="object 97"/>
            <p:cNvPicPr/>
            <p:nvPr/>
          </p:nvPicPr>
          <p:blipFill>
            <a:blip r:embed="rId17" cstate="print"/>
            <a:stretch>
              <a:fillRect/>
            </a:stretch>
          </p:blipFill>
          <p:spPr>
            <a:xfrm>
              <a:off x="9211394" y="2140110"/>
              <a:ext cx="127950" cy="318147"/>
            </a:xfrm>
            <a:prstGeom prst="rect">
              <a:avLst/>
            </a:prstGeom>
          </p:spPr>
        </p:pic>
        <p:pic>
          <p:nvPicPr>
            <p:cNvPr id="98" name="object 98"/>
            <p:cNvPicPr/>
            <p:nvPr/>
          </p:nvPicPr>
          <p:blipFill>
            <a:blip r:embed="rId18" cstate="print"/>
            <a:stretch>
              <a:fillRect/>
            </a:stretch>
          </p:blipFill>
          <p:spPr>
            <a:xfrm>
              <a:off x="9373924" y="2209272"/>
              <a:ext cx="116036" cy="293940"/>
            </a:xfrm>
            <a:prstGeom prst="rect">
              <a:avLst/>
            </a:prstGeom>
          </p:spPr>
        </p:pic>
        <p:pic>
          <p:nvPicPr>
            <p:cNvPr id="99" name="object 99"/>
            <p:cNvPicPr/>
            <p:nvPr/>
          </p:nvPicPr>
          <p:blipFill>
            <a:blip r:embed="rId19" cstate="print"/>
            <a:stretch>
              <a:fillRect/>
            </a:stretch>
          </p:blipFill>
          <p:spPr>
            <a:xfrm>
              <a:off x="9066152" y="2209272"/>
              <a:ext cx="121034" cy="293940"/>
            </a:xfrm>
            <a:prstGeom prst="rect">
              <a:avLst/>
            </a:prstGeom>
          </p:spPr>
        </p:pic>
        <p:pic>
          <p:nvPicPr>
            <p:cNvPr id="100" name="object 100"/>
            <p:cNvPicPr/>
            <p:nvPr/>
          </p:nvPicPr>
          <p:blipFill>
            <a:blip r:embed="rId20" cstate="print"/>
            <a:stretch>
              <a:fillRect/>
            </a:stretch>
          </p:blipFill>
          <p:spPr>
            <a:xfrm>
              <a:off x="5535135" y="5064984"/>
              <a:ext cx="76988" cy="76986"/>
            </a:xfrm>
            <a:prstGeom prst="rect">
              <a:avLst/>
            </a:prstGeom>
          </p:spPr>
        </p:pic>
        <p:sp>
          <p:nvSpPr>
            <p:cNvPr id="101" name="object 101"/>
            <p:cNvSpPr/>
            <p:nvPr/>
          </p:nvSpPr>
          <p:spPr>
            <a:xfrm>
              <a:off x="5264466" y="4790428"/>
              <a:ext cx="316865" cy="304165"/>
            </a:xfrm>
            <a:custGeom>
              <a:avLst/>
              <a:gdLst/>
              <a:ahLst/>
              <a:cxnLst/>
              <a:rect l="l" t="t" r="r" b="b"/>
              <a:pathLst>
                <a:path w="316864" h="304164">
                  <a:moveTo>
                    <a:pt x="316501" y="303773"/>
                  </a:moveTo>
                  <a:lnTo>
                    <a:pt x="12727" y="0"/>
                  </a:lnTo>
                  <a:lnTo>
                    <a:pt x="0" y="12727"/>
                  </a:lnTo>
                  <a:lnTo>
                    <a:pt x="291046" y="303774"/>
                  </a:lnTo>
                  <a:lnTo>
                    <a:pt x="316501" y="303773"/>
                  </a:lnTo>
                  <a:close/>
                </a:path>
              </a:pathLst>
            </a:custGeom>
            <a:solidFill>
              <a:srgbClr val="FFFFFF"/>
            </a:solidFill>
          </p:spPr>
          <p:txBody>
            <a:bodyPr wrap="square" lIns="0" tIns="0" rIns="0" bIns="0" rtlCol="0"/>
            <a:lstStyle/>
            <a:p/>
          </p:txBody>
        </p:sp>
        <p:pic>
          <p:nvPicPr>
            <p:cNvPr id="102" name="object 102"/>
            <p:cNvPicPr/>
            <p:nvPr/>
          </p:nvPicPr>
          <p:blipFill>
            <a:blip r:embed="rId21" cstate="print"/>
            <a:stretch>
              <a:fillRect/>
            </a:stretch>
          </p:blipFill>
          <p:spPr>
            <a:xfrm>
              <a:off x="5535135" y="5061425"/>
              <a:ext cx="76988" cy="76986"/>
            </a:xfrm>
            <a:prstGeom prst="rect">
              <a:avLst/>
            </a:prstGeom>
          </p:spPr>
        </p:pic>
        <p:sp>
          <p:nvSpPr>
            <p:cNvPr id="103" name="object 103"/>
            <p:cNvSpPr/>
            <p:nvPr/>
          </p:nvSpPr>
          <p:spPr>
            <a:xfrm>
              <a:off x="3204248" y="4783975"/>
              <a:ext cx="2376805" cy="306705"/>
            </a:xfrm>
            <a:custGeom>
              <a:avLst/>
              <a:gdLst/>
              <a:ahLst/>
              <a:cxnLst/>
              <a:rect l="l" t="t" r="r" b="b"/>
              <a:pathLst>
                <a:path w="2376804" h="306704">
                  <a:moveTo>
                    <a:pt x="2376716" y="306666"/>
                  </a:moveTo>
                  <a:lnTo>
                    <a:pt x="2072944" y="2895"/>
                  </a:lnTo>
                  <a:lnTo>
                    <a:pt x="2072817" y="3022"/>
                  </a:lnTo>
                  <a:lnTo>
                    <a:pt x="2072817" y="0"/>
                  </a:lnTo>
                  <a:lnTo>
                    <a:pt x="0" y="0"/>
                  </a:lnTo>
                  <a:lnTo>
                    <a:pt x="0" y="17995"/>
                  </a:lnTo>
                  <a:lnTo>
                    <a:pt x="2062568" y="17995"/>
                  </a:lnTo>
                  <a:lnTo>
                    <a:pt x="2351252" y="306679"/>
                  </a:lnTo>
                  <a:lnTo>
                    <a:pt x="2376716" y="306666"/>
                  </a:lnTo>
                  <a:close/>
                </a:path>
              </a:pathLst>
            </a:custGeom>
            <a:solidFill>
              <a:srgbClr val="7F7F7F"/>
            </a:solidFill>
          </p:spPr>
          <p:txBody>
            <a:bodyPr wrap="square" lIns="0" tIns="0" rIns="0" bIns="0" rtlCol="0"/>
            <a:lstStyle/>
            <a:p/>
          </p:txBody>
        </p:sp>
        <p:pic>
          <p:nvPicPr>
            <p:cNvPr id="104" name="object 104"/>
            <p:cNvPicPr/>
            <p:nvPr/>
          </p:nvPicPr>
          <p:blipFill>
            <a:blip r:embed="rId21" cstate="print"/>
            <a:stretch>
              <a:fillRect/>
            </a:stretch>
          </p:blipFill>
          <p:spPr>
            <a:xfrm>
              <a:off x="6043590" y="2935013"/>
              <a:ext cx="76989" cy="76988"/>
            </a:xfrm>
            <a:prstGeom prst="rect">
              <a:avLst/>
            </a:prstGeom>
          </p:spPr>
        </p:pic>
        <p:sp>
          <p:nvSpPr>
            <p:cNvPr id="105" name="object 105"/>
            <p:cNvSpPr/>
            <p:nvPr/>
          </p:nvSpPr>
          <p:spPr>
            <a:xfrm>
              <a:off x="3712705" y="2657563"/>
              <a:ext cx="2376805" cy="306705"/>
            </a:xfrm>
            <a:custGeom>
              <a:avLst/>
              <a:gdLst/>
              <a:ahLst/>
              <a:cxnLst/>
              <a:rect l="l" t="t" r="r" b="b"/>
              <a:pathLst>
                <a:path w="2376804" h="306705">
                  <a:moveTo>
                    <a:pt x="2376716" y="306666"/>
                  </a:moveTo>
                  <a:lnTo>
                    <a:pt x="2072932" y="2895"/>
                  </a:lnTo>
                  <a:lnTo>
                    <a:pt x="2072817" y="0"/>
                  </a:lnTo>
                  <a:lnTo>
                    <a:pt x="0" y="0"/>
                  </a:lnTo>
                  <a:lnTo>
                    <a:pt x="0" y="17995"/>
                  </a:lnTo>
                  <a:lnTo>
                    <a:pt x="2062581" y="17995"/>
                  </a:lnTo>
                  <a:lnTo>
                    <a:pt x="2351252" y="306666"/>
                  </a:lnTo>
                  <a:lnTo>
                    <a:pt x="2376716" y="306666"/>
                  </a:lnTo>
                  <a:close/>
                </a:path>
              </a:pathLst>
            </a:custGeom>
            <a:solidFill>
              <a:srgbClr val="7F7F7F"/>
            </a:solidFill>
          </p:spPr>
          <p:txBody>
            <a:bodyPr wrap="square" lIns="0" tIns="0" rIns="0" bIns="0" rtlCol="0"/>
            <a:lstStyle/>
            <a:p/>
          </p:txBody>
        </p:sp>
        <p:pic>
          <p:nvPicPr>
            <p:cNvPr id="106" name="object 106"/>
            <p:cNvPicPr/>
            <p:nvPr/>
          </p:nvPicPr>
          <p:blipFill>
            <a:blip r:embed="rId22" cstate="print"/>
            <a:stretch>
              <a:fillRect/>
            </a:stretch>
          </p:blipFill>
          <p:spPr>
            <a:xfrm>
              <a:off x="3890594" y="2063695"/>
              <a:ext cx="697429" cy="543824"/>
            </a:xfrm>
            <a:prstGeom prst="rect">
              <a:avLst/>
            </a:prstGeom>
          </p:spPr>
        </p:pic>
        <p:pic>
          <p:nvPicPr>
            <p:cNvPr id="107" name="object 107"/>
            <p:cNvPicPr/>
            <p:nvPr/>
          </p:nvPicPr>
          <p:blipFill>
            <a:blip r:embed="rId23" cstate="print"/>
            <a:stretch>
              <a:fillRect/>
            </a:stretch>
          </p:blipFill>
          <p:spPr>
            <a:xfrm>
              <a:off x="3423587" y="4039804"/>
              <a:ext cx="626979" cy="634406"/>
            </a:xfrm>
            <a:prstGeom prst="rect">
              <a:avLst/>
            </a:prstGeom>
          </p:spPr>
        </p:pic>
      </p:grpSp>
      <p:sp>
        <p:nvSpPr>
          <p:cNvPr id="108" name="object 108"/>
          <p:cNvSpPr txBox="1"/>
          <p:nvPr/>
        </p:nvSpPr>
        <p:spPr>
          <a:xfrm>
            <a:off x="3200709" y="4691558"/>
            <a:ext cx="2104390" cy="892175"/>
          </a:xfrm>
          <a:prstGeom prst="rect">
            <a:avLst/>
          </a:prstGeom>
        </p:spPr>
        <p:txBody>
          <a:bodyPr vert="horz" wrap="square" lIns="0" tIns="92075" rIns="0" bIns="0" rtlCol="0">
            <a:spAutoFit/>
          </a:bodyPr>
          <a:lstStyle/>
          <a:p>
            <a:pPr marL="13970">
              <a:lnSpc>
                <a:spcPct val="100000"/>
              </a:lnSpc>
              <a:spcBef>
                <a:spcPts val="725"/>
              </a:spcBef>
            </a:pPr>
            <a:r>
              <a:rPr sz="3000" spc="-300" baseline="-4000" dirty="0">
                <a:solidFill>
                  <a:srgbClr val="970201"/>
                </a:solidFill>
                <a:latin typeface="Arial Unicode MS" panose="020B0604020202020204" charset="-122"/>
                <a:cs typeface="Arial Unicode MS" panose="020B0604020202020204" charset="-122"/>
              </a:rPr>
              <a:t>STEP01</a:t>
            </a:r>
            <a:r>
              <a:rPr sz="3000" spc="-232" baseline="-4000" dirty="0">
                <a:solidFill>
                  <a:srgbClr val="970201"/>
                </a:solidFill>
                <a:latin typeface="Arial Unicode MS" panose="020B0604020202020204" charset="-122"/>
                <a:cs typeface="Arial Unicode MS" panose="020B0604020202020204" charset="-122"/>
              </a:rPr>
              <a:t> </a:t>
            </a:r>
            <a:r>
              <a:rPr sz="1600" b="1" dirty="0">
                <a:solidFill>
                  <a:srgbClr val="970201"/>
                </a:solidFill>
                <a:latin typeface="Microsoft YaHei"/>
                <a:cs typeface="Microsoft YaHei"/>
              </a:rPr>
              <a:t>智能拆解提问</a:t>
            </a:r>
            <a:endParaRPr sz="1600">
              <a:latin typeface="Microsoft YaHei"/>
              <a:cs typeface="Microsoft YaHei"/>
            </a:endParaRPr>
          </a:p>
          <a:p>
            <a:pPr marL="12700" marR="661035">
              <a:lnSpc>
                <a:spcPct val="100000"/>
              </a:lnSpc>
              <a:spcBef>
                <a:spcPts val="435"/>
              </a:spcBef>
            </a:pPr>
            <a:r>
              <a:rPr sz="1400" b="1" dirty="0">
                <a:solidFill>
                  <a:srgbClr val="667073"/>
                </a:solidFill>
                <a:latin typeface="Microsoft YaHei"/>
                <a:cs typeface="Microsoft YaHei"/>
              </a:rPr>
              <a:t>人工智能</a:t>
            </a:r>
            <a:r>
              <a:rPr sz="1400" b="1" spc="-105" dirty="0">
                <a:solidFill>
                  <a:srgbClr val="667073"/>
                </a:solidFill>
                <a:latin typeface="Microsoft YaHei"/>
                <a:cs typeface="Microsoft YaHei"/>
              </a:rPr>
              <a:t>NLP</a:t>
            </a:r>
            <a:r>
              <a:rPr sz="1400" b="1" dirty="0">
                <a:solidFill>
                  <a:srgbClr val="667073"/>
                </a:solidFill>
                <a:latin typeface="Microsoft YaHei"/>
                <a:cs typeface="Microsoft YaHei"/>
              </a:rPr>
              <a:t>技术 精准拆解用户提问</a:t>
            </a:r>
            <a:endParaRPr sz="1400">
              <a:latin typeface="Microsoft YaHei"/>
              <a:cs typeface="Microsoft YaHei"/>
            </a:endParaRPr>
          </a:p>
        </p:txBody>
      </p:sp>
      <p:grpSp>
        <p:nvGrpSpPr>
          <p:cNvPr id="109" name="object 109"/>
          <p:cNvGrpSpPr/>
          <p:nvPr/>
        </p:nvGrpSpPr>
        <p:grpSpPr>
          <a:xfrm>
            <a:off x="2265127" y="1008336"/>
            <a:ext cx="9723120" cy="3269615"/>
            <a:chOff x="2265127" y="1008336"/>
            <a:chExt cx="9723120" cy="3269615"/>
          </a:xfrm>
        </p:grpSpPr>
        <p:pic>
          <p:nvPicPr>
            <p:cNvPr id="110" name="object 110"/>
            <p:cNvPicPr/>
            <p:nvPr/>
          </p:nvPicPr>
          <p:blipFill>
            <a:blip r:embed="rId24" cstate="print"/>
            <a:stretch>
              <a:fillRect/>
            </a:stretch>
          </p:blipFill>
          <p:spPr>
            <a:xfrm>
              <a:off x="9304008" y="4200825"/>
              <a:ext cx="76988" cy="76987"/>
            </a:xfrm>
            <a:prstGeom prst="rect">
              <a:avLst/>
            </a:prstGeom>
          </p:spPr>
        </p:pic>
        <p:sp>
          <p:nvSpPr>
            <p:cNvPr id="111" name="object 111"/>
            <p:cNvSpPr/>
            <p:nvPr/>
          </p:nvSpPr>
          <p:spPr>
            <a:xfrm>
              <a:off x="9335160" y="3923372"/>
              <a:ext cx="2376805" cy="306705"/>
            </a:xfrm>
            <a:custGeom>
              <a:avLst/>
              <a:gdLst/>
              <a:ahLst/>
              <a:cxnLst/>
              <a:rect l="l" t="t" r="r" b="b"/>
              <a:pathLst>
                <a:path w="2376804" h="306704">
                  <a:moveTo>
                    <a:pt x="2376716" y="0"/>
                  </a:moveTo>
                  <a:lnTo>
                    <a:pt x="303898" y="0"/>
                  </a:lnTo>
                  <a:lnTo>
                    <a:pt x="303898" y="3035"/>
                  </a:lnTo>
                  <a:lnTo>
                    <a:pt x="303771" y="2908"/>
                  </a:lnTo>
                  <a:lnTo>
                    <a:pt x="0" y="306679"/>
                  </a:lnTo>
                  <a:lnTo>
                    <a:pt x="25450" y="306679"/>
                  </a:lnTo>
                  <a:lnTo>
                    <a:pt x="314121" y="18008"/>
                  </a:lnTo>
                  <a:lnTo>
                    <a:pt x="2376716" y="18008"/>
                  </a:lnTo>
                  <a:lnTo>
                    <a:pt x="2376716" y="0"/>
                  </a:lnTo>
                  <a:close/>
                </a:path>
              </a:pathLst>
            </a:custGeom>
            <a:solidFill>
              <a:srgbClr val="FFFFFF"/>
            </a:solidFill>
          </p:spPr>
          <p:txBody>
            <a:bodyPr wrap="square" lIns="0" tIns="0" rIns="0" bIns="0" rtlCol="0"/>
            <a:lstStyle/>
            <a:p/>
          </p:txBody>
        </p:sp>
        <p:pic>
          <p:nvPicPr>
            <p:cNvPr id="112" name="object 112"/>
            <p:cNvPicPr/>
            <p:nvPr/>
          </p:nvPicPr>
          <p:blipFill>
            <a:blip r:embed="rId25" cstate="print"/>
            <a:stretch>
              <a:fillRect/>
            </a:stretch>
          </p:blipFill>
          <p:spPr>
            <a:xfrm>
              <a:off x="9304008" y="4197266"/>
              <a:ext cx="76988" cy="76987"/>
            </a:xfrm>
            <a:prstGeom prst="rect">
              <a:avLst/>
            </a:prstGeom>
          </p:spPr>
        </p:pic>
        <p:sp>
          <p:nvSpPr>
            <p:cNvPr id="113" name="object 113"/>
            <p:cNvSpPr/>
            <p:nvPr/>
          </p:nvSpPr>
          <p:spPr>
            <a:xfrm>
              <a:off x="9335160" y="3919816"/>
              <a:ext cx="2376805" cy="306705"/>
            </a:xfrm>
            <a:custGeom>
              <a:avLst/>
              <a:gdLst/>
              <a:ahLst/>
              <a:cxnLst/>
              <a:rect l="l" t="t" r="r" b="b"/>
              <a:pathLst>
                <a:path w="2376804" h="306704">
                  <a:moveTo>
                    <a:pt x="2376716" y="0"/>
                  </a:moveTo>
                  <a:lnTo>
                    <a:pt x="303898" y="0"/>
                  </a:lnTo>
                  <a:lnTo>
                    <a:pt x="303898" y="3022"/>
                  </a:lnTo>
                  <a:lnTo>
                    <a:pt x="303771" y="2895"/>
                  </a:lnTo>
                  <a:lnTo>
                    <a:pt x="0" y="306666"/>
                  </a:lnTo>
                  <a:lnTo>
                    <a:pt x="25450" y="306679"/>
                  </a:lnTo>
                  <a:lnTo>
                    <a:pt x="314121" y="17995"/>
                  </a:lnTo>
                  <a:lnTo>
                    <a:pt x="2376716" y="17995"/>
                  </a:lnTo>
                  <a:lnTo>
                    <a:pt x="2376716" y="0"/>
                  </a:lnTo>
                  <a:close/>
                </a:path>
              </a:pathLst>
            </a:custGeom>
            <a:solidFill>
              <a:srgbClr val="7F7F7F"/>
            </a:solidFill>
          </p:spPr>
          <p:txBody>
            <a:bodyPr wrap="square" lIns="0" tIns="0" rIns="0" bIns="0" rtlCol="0"/>
            <a:lstStyle/>
            <a:p/>
          </p:txBody>
        </p:sp>
        <p:pic>
          <p:nvPicPr>
            <p:cNvPr id="114" name="object 114"/>
            <p:cNvPicPr/>
            <p:nvPr/>
          </p:nvPicPr>
          <p:blipFill>
            <a:blip r:embed="rId25" cstate="print"/>
            <a:stretch>
              <a:fillRect/>
            </a:stretch>
          </p:blipFill>
          <p:spPr>
            <a:xfrm>
              <a:off x="9579844" y="1875163"/>
              <a:ext cx="76988" cy="76988"/>
            </a:xfrm>
            <a:prstGeom prst="rect">
              <a:avLst/>
            </a:prstGeom>
          </p:spPr>
        </p:pic>
        <p:sp>
          <p:nvSpPr>
            <p:cNvPr id="115" name="object 115"/>
            <p:cNvSpPr/>
            <p:nvPr/>
          </p:nvSpPr>
          <p:spPr>
            <a:xfrm>
              <a:off x="9610991" y="1597710"/>
              <a:ext cx="2376805" cy="306705"/>
            </a:xfrm>
            <a:custGeom>
              <a:avLst/>
              <a:gdLst/>
              <a:ahLst/>
              <a:cxnLst/>
              <a:rect l="l" t="t" r="r" b="b"/>
              <a:pathLst>
                <a:path w="2376804" h="306705">
                  <a:moveTo>
                    <a:pt x="2376716" y="0"/>
                  </a:moveTo>
                  <a:lnTo>
                    <a:pt x="303898" y="0"/>
                  </a:lnTo>
                  <a:lnTo>
                    <a:pt x="303898" y="3022"/>
                  </a:lnTo>
                  <a:lnTo>
                    <a:pt x="303771" y="2895"/>
                  </a:lnTo>
                  <a:lnTo>
                    <a:pt x="0" y="306679"/>
                  </a:lnTo>
                  <a:lnTo>
                    <a:pt x="25463" y="306679"/>
                  </a:lnTo>
                  <a:lnTo>
                    <a:pt x="314134" y="18008"/>
                  </a:lnTo>
                  <a:lnTo>
                    <a:pt x="2376716" y="18008"/>
                  </a:lnTo>
                  <a:lnTo>
                    <a:pt x="2376716" y="0"/>
                  </a:lnTo>
                  <a:close/>
                </a:path>
              </a:pathLst>
            </a:custGeom>
            <a:solidFill>
              <a:srgbClr val="7F7F7F"/>
            </a:solidFill>
          </p:spPr>
          <p:txBody>
            <a:bodyPr wrap="square" lIns="0" tIns="0" rIns="0" bIns="0" rtlCol="0"/>
            <a:lstStyle/>
            <a:p/>
          </p:txBody>
        </p:sp>
        <p:pic>
          <p:nvPicPr>
            <p:cNvPr id="116" name="object 116"/>
            <p:cNvPicPr/>
            <p:nvPr/>
          </p:nvPicPr>
          <p:blipFill>
            <a:blip r:embed="rId26" cstate="print"/>
            <a:stretch>
              <a:fillRect/>
            </a:stretch>
          </p:blipFill>
          <p:spPr>
            <a:xfrm>
              <a:off x="11131213" y="1008336"/>
              <a:ext cx="734614" cy="592845"/>
            </a:xfrm>
            <a:prstGeom prst="rect">
              <a:avLst/>
            </a:prstGeom>
          </p:spPr>
        </p:pic>
        <p:pic>
          <p:nvPicPr>
            <p:cNvPr id="117" name="object 117"/>
            <p:cNvPicPr/>
            <p:nvPr/>
          </p:nvPicPr>
          <p:blipFill>
            <a:blip r:embed="rId27" cstate="print"/>
            <a:stretch>
              <a:fillRect/>
            </a:stretch>
          </p:blipFill>
          <p:spPr>
            <a:xfrm>
              <a:off x="10844609" y="3227620"/>
              <a:ext cx="635476" cy="559435"/>
            </a:xfrm>
            <a:prstGeom prst="rect">
              <a:avLst/>
            </a:prstGeom>
          </p:spPr>
        </p:pic>
        <p:sp>
          <p:nvSpPr>
            <p:cNvPr id="118" name="object 118"/>
            <p:cNvSpPr/>
            <p:nvPr/>
          </p:nvSpPr>
          <p:spPr>
            <a:xfrm>
              <a:off x="2597188" y="1426329"/>
              <a:ext cx="3790315" cy="0"/>
            </a:xfrm>
            <a:custGeom>
              <a:avLst/>
              <a:gdLst/>
              <a:ahLst/>
              <a:cxnLst/>
              <a:rect l="l" t="t" r="r" b="b"/>
              <a:pathLst>
                <a:path w="3790315">
                  <a:moveTo>
                    <a:pt x="0" y="0"/>
                  </a:moveTo>
                  <a:lnTo>
                    <a:pt x="3789694" y="0"/>
                  </a:lnTo>
                </a:path>
              </a:pathLst>
            </a:custGeom>
            <a:ln w="38100">
              <a:solidFill>
                <a:srgbClr val="222A35"/>
              </a:solidFill>
            </a:ln>
          </p:spPr>
          <p:txBody>
            <a:bodyPr wrap="square" lIns="0" tIns="0" rIns="0" bIns="0" rtlCol="0"/>
            <a:lstStyle/>
            <a:p/>
          </p:txBody>
        </p:sp>
        <p:sp>
          <p:nvSpPr>
            <p:cNvPr id="119" name="object 119"/>
            <p:cNvSpPr/>
            <p:nvPr/>
          </p:nvSpPr>
          <p:spPr>
            <a:xfrm>
              <a:off x="2303227" y="1284016"/>
              <a:ext cx="3790315" cy="0"/>
            </a:xfrm>
            <a:custGeom>
              <a:avLst/>
              <a:gdLst/>
              <a:ahLst/>
              <a:cxnLst/>
              <a:rect l="l" t="t" r="r" b="b"/>
              <a:pathLst>
                <a:path w="3790315">
                  <a:moveTo>
                    <a:pt x="0" y="0"/>
                  </a:moveTo>
                  <a:lnTo>
                    <a:pt x="3789694" y="0"/>
                  </a:lnTo>
                </a:path>
              </a:pathLst>
            </a:custGeom>
            <a:ln w="76200">
              <a:solidFill>
                <a:srgbClr val="222A35"/>
              </a:solidFill>
            </a:ln>
          </p:spPr>
          <p:txBody>
            <a:bodyPr wrap="square" lIns="0" tIns="0" rIns="0" bIns="0" rtlCol="0"/>
            <a:lstStyle/>
            <a:p/>
          </p:txBody>
        </p:sp>
      </p:grpSp>
      <p:sp>
        <p:nvSpPr>
          <p:cNvPr id="120" name="object 120"/>
          <p:cNvSpPr txBox="1"/>
          <p:nvPr/>
        </p:nvSpPr>
        <p:spPr>
          <a:xfrm>
            <a:off x="8015044" y="106736"/>
            <a:ext cx="1854200" cy="878840"/>
          </a:xfrm>
          <a:prstGeom prst="rect">
            <a:avLst/>
          </a:prstGeom>
        </p:spPr>
        <p:txBody>
          <a:bodyPr vert="horz" wrap="square" lIns="0" tIns="165100" rIns="0" bIns="0" rtlCol="0">
            <a:spAutoFit/>
          </a:bodyPr>
          <a:lstStyle/>
          <a:p>
            <a:pPr algn="ctr">
              <a:lnSpc>
                <a:spcPct val="100000"/>
              </a:lnSpc>
              <a:spcBef>
                <a:spcPts val="1300"/>
              </a:spcBef>
            </a:pPr>
            <a:r>
              <a:rPr sz="1800" b="1" dirty="0">
                <a:solidFill>
                  <a:srgbClr val="970201"/>
                </a:solidFill>
                <a:latin typeface="Microsoft YaHei"/>
                <a:cs typeface="Microsoft YaHei"/>
              </a:rPr>
              <a:t>千元预算的</a:t>
            </a:r>
            <a:endParaRPr sz="1800">
              <a:latin typeface="Microsoft YaHei"/>
              <a:cs typeface="Microsoft YaHei"/>
            </a:endParaRPr>
          </a:p>
          <a:p>
            <a:pPr algn="ctr">
              <a:lnSpc>
                <a:spcPct val="100000"/>
              </a:lnSpc>
              <a:spcBef>
                <a:spcPts val="1200"/>
              </a:spcBef>
            </a:pPr>
            <a:r>
              <a:rPr sz="1800" b="1" dirty="0">
                <a:solidFill>
                  <a:srgbClr val="970201"/>
                </a:solidFill>
                <a:latin typeface="Microsoft YaHei"/>
                <a:cs typeface="Microsoft YaHei"/>
              </a:rPr>
              <a:t>高效率轻咨询服务</a:t>
            </a:r>
            <a:endParaRPr sz="1800">
              <a:latin typeface="Microsoft YaHei"/>
              <a:cs typeface="Microsoft YaHei"/>
            </a:endParaRPr>
          </a:p>
        </p:txBody>
      </p:sp>
      <p:sp>
        <p:nvSpPr>
          <p:cNvPr id="121" name="object 121"/>
          <p:cNvSpPr txBox="1">
            <a:spLocks noGrp="1"/>
          </p:cNvSpPr>
          <p:nvPr>
            <p:ph type="title"/>
          </p:nvPr>
        </p:nvSpPr>
        <p:spPr>
          <a:xfrm>
            <a:off x="313034" y="83983"/>
            <a:ext cx="2870200" cy="452120"/>
          </a:xfrm>
          <a:prstGeom prst="rect">
            <a:avLst/>
          </a:prstGeom>
        </p:spPr>
        <p:txBody>
          <a:bodyPr vert="horz" wrap="square" lIns="0" tIns="12700" rIns="0" bIns="0" rtlCol="0">
            <a:spAutoFit/>
          </a:bodyPr>
          <a:lstStyle/>
          <a:p>
            <a:pPr marL="12700">
              <a:lnSpc>
                <a:spcPct val="100000"/>
              </a:lnSpc>
              <a:spcBef>
                <a:spcPts val="100"/>
              </a:spcBef>
            </a:pPr>
            <a:r>
              <a:rPr sz="2800" dirty="0">
                <a:solidFill>
                  <a:srgbClr val="970201"/>
                </a:solidFill>
              </a:rPr>
              <a:t>读完报告有问题？</a:t>
            </a:r>
            <a:endParaRPr sz="2800"/>
          </a:p>
        </p:txBody>
      </p:sp>
      <p:sp>
        <p:nvSpPr>
          <p:cNvPr id="122" name="object 122"/>
          <p:cNvSpPr txBox="1"/>
          <p:nvPr/>
        </p:nvSpPr>
        <p:spPr>
          <a:xfrm>
            <a:off x="313034" y="696631"/>
            <a:ext cx="5003800" cy="452120"/>
          </a:xfrm>
          <a:prstGeom prst="rect">
            <a:avLst/>
          </a:prstGeom>
        </p:spPr>
        <p:txBody>
          <a:bodyPr vert="horz" wrap="square" lIns="0" tIns="12700" rIns="0" bIns="0" rtlCol="0">
            <a:spAutoFit/>
          </a:bodyPr>
          <a:lstStyle/>
          <a:p>
            <a:pPr marL="12700">
              <a:lnSpc>
                <a:spcPct val="100000"/>
              </a:lnSpc>
              <a:spcBef>
                <a:spcPts val="100"/>
              </a:spcBef>
            </a:pPr>
            <a:r>
              <a:rPr sz="2800" b="1" dirty="0">
                <a:solidFill>
                  <a:srgbClr val="970201"/>
                </a:solidFill>
                <a:latin typeface="Microsoft YaHei"/>
                <a:cs typeface="Microsoft YaHei"/>
              </a:rPr>
              <a:t>快，问头豹！你的智能随身专家</a:t>
            </a:r>
            <a:endParaRPr sz="2800">
              <a:latin typeface="Microsoft YaHei"/>
              <a:cs typeface="Microsoft YaHei"/>
            </a:endParaRPr>
          </a:p>
        </p:txBody>
      </p:sp>
      <p:sp>
        <p:nvSpPr>
          <p:cNvPr id="123" name="object 123"/>
          <p:cNvSpPr txBox="1"/>
          <p:nvPr/>
        </p:nvSpPr>
        <p:spPr>
          <a:xfrm>
            <a:off x="9712445" y="3824343"/>
            <a:ext cx="2104390" cy="892175"/>
          </a:xfrm>
          <a:prstGeom prst="rect">
            <a:avLst/>
          </a:prstGeom>
        </p:spPr>
        <p:txBody>
          <a:bodyPr vert="horz" wrap="square" lIns="0" tIns="92075" rIns="0" bIns="0" rtlCol="0">
            <a:spAutoFit/>
          </a:bodyPr>
          <a:lstStyle/>
          <a:p>
            <a:pPr marL="13970">
              <a:lnSpc>
                <a:spcPct val="100000"/>
              </a:lnSpc>
              <a:spcBef>
                <a:spcPts val="725"/>
              </a:spcBef>
            </a:pPr>
            <a:r>
              <a:rPr sz="3000" spc="-300" baseline="-4000" dirty="0">
                <a:solidFill>
                  <a:srgbClr val="970201"/>
                </a:solidFill>
                <a:latin typeface="Arial Unicode MS" panose="020B0604020202020204" charset="-122"/>
                <a:cs typeface="Arial Unicode MS" panose="020B0604020202020204" charset="-122"/>
              </a:rPr>
              <a:t>STEP02</a:t>
            </a:r>
            <a:r>
              <a:rPr sz="3000" spc="-232" baseline="-4000" dirty="0">
                <a:solidFill>
                  <a:srgbClr val="970201"/>
                </a:solidFill>
                <a:latin typeface="Arial Unicode MS" panose="020B0604020202020204" charset="-122"/>
                <a:cs typeface="Arial Unicode MS" panose="020B0604020202020204" charset="-122"/>
              </a:rPr>
              <a:t> </a:t>
            </a:r>
            <a:r>
              <a:rPr sz="1600" b="1" dirty="0">
                <a:solidFill>
                  <a:srgbClr val="970201"/>
                </a:solidFill>
                <a:latin typeface="Microsoft YaHei"/>
                <a:cs typeface="Microsoft YaHei"/>
              </a:rPr>
              <a:t>云研究院后援</a:t>
            </a:r>
            <a:endParaRPr sz="1600">
              <a:latin typeface="Microsoft YaHei"/>
              <a:cs typeface="Microsoft YaHei"/>
            </a:endParaRPr>
          </a:p>
          <a:p>
            <a:pPr marL="12700" marR="596900">
              <a:lnSpc>
                <a:spcPct val="100000"/>
              </a:lnSpc>
              <a:spcBef>
                <a:spcPts val="435"/>
              </a:spcBef>
            </a:pPr>
            <a:r>
              <a:rPr sz="1400" b="1" dirty="0">
                <a:solidFill>
                  <a:srgbClr val="667073"/>
                </a:solidFill>
                <a:latin typeface="Microsoft YaHei"/>
                <a:cs typeface="Microsoft YaHei"/>
              </a:rPr>
              <a:t>云研究院</a:t>
            </a:r>
            <a:r>
              <a:rPr sz="1400" b="1" spc="-95" dirty="0">
                <a:solidFill>
                  <a:srgbClr val="667073"/>
                </a:solidFill>
                <a:latin typeface="Microsoft YaHei"/>
                <a:cs typeface="Microsoft YaHei"/>
              </a:rPr>
              <a:t>7×2</a:t>
            </a:r>
            <a:r>
              <a:rPr sz="1400" b="1" spc="-85" dirty="0">
                <a:solidFill>
                  <a:srgbClr val="667073"/>
                </a:solidFill>
                <a:latin typeface="Microsoft YaHei"/>
                <a:cs typeface="Microsoft YaHei"/>
              </a:rPr>
              <a:t>4</a:t>
            </a:r>
            <a:r>
              <a:rPr sz="1400" b="1" dirty="0">
                <a:solidFill>
                  <a:srgbClr val="667073"/>
                </a:solidFill>
                <a:latin typeface="Microsoft YaHei"/>
                <a:cs typeface="Microsoft YaHei"/>
              </a:rPr>
              <a:t>待命 随时评估解答方案</a:t>
            </a:r>
            <a:endParaRPr sz="1400">
              <a:latin typeface="Microsoft YaHei"/>
              <a:cs typeface="Microsoft YaHei"/>
            </a:endParaRPr>
          </a:p>
        </p:txBody>
      </p:sp>
      <p:sp>
        <p:nvSpPr>
          <p:cNvPr id="124" name="object 124"/>
          <p:cNvSpPr txBox="1"/>
          <p:nvPr/>
        </p:nvSpPr>
        <p:spPr>
          <a:xfrm>
            <a:off x="3691122" y="2561726"/>
            <a:ext cx="2153920" cy="892175"/>
          </a:xfrm>
          <a:prstGeom prst="rect">
            <a:avLst/>
          </a:prstGeom>
        </p:spPr>
        <p:txBody>
          <a:bodyPr vert="horz" wrap="square" lIns="0" tIns="92075" rIns="0" bIns="0" rtlCol="0">
            <a:spAutoFit/>
          </a:bodyPr>
          <a:lstStyle/>
          <a:p>
            <a:pPr marL="13970">
              <a:lnSpc>
                <a:spcPct val="100000"/>
              </a:lnSpc>
              <a:spcBef>
                <a:spcPts val="725"/>
              </a:spcBef>
            </a:pPr>
            <a:r>
              <a:rPr sz="3000" spc="-300" baseline="-4000" dirty="0">
                <a:solidFill>
                  <a:srgbClr val="970201"/>
                </a:solidFill>
                <a:latin typeface="Arial Unicode MS" panose="020B0604020202020204" charset="-122"/>
                <a:cs typeface="Arial Unicode MS" panose="020B0604020202020204" charset="-122"/>
              </a:rPr>
              <a:t>STEP03</a:t>
            </a:r>
            <a:r>
              <a:rPr sz="3000" spc="-195" baseline="-4000" dirty="0">
                <a:solidFill>
                  <a:srgbClr val="970201"/>
                </a:solidFill>
                <a:latin typeface="Arial Unicode MS" panose="020B0604020202020204" charset="-122"/>
                <a:cs typeface="Arial Unicode MS" panose="020B0604020202020204" charset="-122"/>
              </a:rPr>
              <a:t> </a:t>
            </a:r>
            <a:r>
              <a:rPr sz="1600" b="1" dirty="0">
                <a:solidFill>
                  <a:srgbClr val="970201"/>
                </a:solidFill>
                <a:latin typeface="Microsoft YaHei"/>
                <a:cs typeface="Microsoft YaHei"/>
              </a:rPr>
              <a:t>解答方案生成</a:t>
            </a:r>
            <a:endParaRPr sz="1600">
              <a:latin typeface="Microsoft YaHei"/>
              <a:cs typeface="Microsoft YaHei"/>
            </a:endParaRPr>
          </a:p>
          <a:p>
            <a:pPr marL="12700" marR="710565">
              <a:lnSpc>
                <a:spcPct val="100000"/>
              </a:lnSpc>
              <a:spcBef>
                <a:spcPts val="435"/>
              </a:spcBef>
            </a:pPr>
            <a:r>
              <a:rPr sz="1400" b="1" dirty="0">
                <a:solidFill>
                  <a:srgbClr val="667073"/>
                </a:solidFill>
                <a:latin typeface="Microsoft YaHei"/>
                <a:cs typeface="Microsoft YaHei"/>
              </a:rPr>
              <a:t>大数据</a:t>
            </a:r>
            <a:r>
              <a:rPr sz="1400" b="1" spc="-95" dirty="0">
                <a:solidFill>
                  <a:srgbClr val="667073"/>
                </a:solidFill>
                <a:latin typeface="Microsoft YaHei"/>
                <a:cs typeface="Microsoft YaHei"/>
              </a:rPr>
              <a:t>×</a:t>
            </a:r>
            <a:r>
              <a:rPr sz="1400" b="1" dirty="0">
                <a:solidFill>
                  <a:srgbClr val="667073"/>
                </a:solidFill>
                <a:latin typeface="Microsoft YaHei"/>
                <a:cs typeface="Microsoft YaHei"/>
              </a:rPr>
              <a:t>定制调研 迅速生成解答方案</a:t>
            </a:r>
            <a:endParaRPr sz="1400">
              <a:latin typeface="Microsoft YaHei"/>
              <a:cs typeface="Microsoft YaHei"/>
            </a:endParaRPr>
          </a:p>
        </p:txBody>
      </p:sp>
      <p:sp>
        <p:nvSpPr>
          <p:cNvPr id="125" name="object 125"/>
          <p:cNvSpPr txBox="1"/>
          <p:nvPr/>
        </p:nvSpPr>
        <p:spPr>
          <a:xfrm>
            <a:off x="9910426" y="1500830"/>
            <a:ext cx="2159000" cy="892175"/>
          </a:xfrm>
          <a:prstGeom prst="rect">
            <a:avLst/>
          </a:prstGeom>
        </p:spPr>
        <p:txBody>
          <a:bodyPr vert="horz" wrap="square" lIns="0" tIns="64135" rIns="0" bIns="0" rtlCol="0">
            <a:spAutoFit/>
          </a:bodyPr>
          <a:lstStyle/>
          <a:p>
            <a:pPr marL="12700" marR="5080" indent="1270" algn="just">
              <a:lnSpc>
                <a:spcPct val="109000"/>
              </a:lnSpc>
              <a:spcBef>
                <a:spcPts val="505"/>
              </a:spcBef>
            </a:pPr>
            <a:r>
              <a:rPr sz="3000" spc="-300" baseline="-4000" dirty="0">
                <a:solidFill>
                  <a:srgbClr val="970201"/>
                </a:solidFill>
                <a:latin typeface="Arial Unicode MS" panose="020B0604020202020204" charset="-122"/>
                <a:cs typeface="Arial Unicode MS" panose="020B0604020202020204" charset="-122"/>
              </a:rPr>
              <a:t>STEP04</a:t>
            </a:r>
            <a:r>
              <a:rPr sz="3000" spc="-202" baseline="-4000" dirty="0">
                <a:solidFill>
                  <a:srgbClr val="970201"/>
                </a:solidFill>
                <a:latin typeface="Arial Unicode MS" panose="020B0604020202020204" charset="-122"/>
                <a:cs typeface="Arial Unicode MS" panose="020B0604020202020204" charset="-122"/>
              </a:rPr>
              <a:t> </a:t>
            </a:r>
            <a:r>
              <a:rPr sz="1600" b="1" dirty="0">
                <a:solidFill>
                  <a:srgbClr val="970201"/>
                </a:solidFill>
                <a:latin typeface="Microsoft YaHei"/>
                <a:cs typeface="Microsoft YaHei"/>
              </a:rPr>
              <a:t>专业高效解答 </a:t>
            </a:r>
            <a:r>
              <a:rPr sz="1400" b="1" dirty="0">
                <a:solidFill>
                  <a:srgbClr val="667073"/>
                </a:solidFill>
                <a:latin typeface="Microsoft YaHei"/>
                <a:cs typeface="Microsoft YaHei"/>
              </a:rPr>
              <a:t>书面反馈、分析师专访、专 家专访等多元化反馈方式</a:t>
            </a:r>
            <a:endParaRPr sz="1400">
              <a:latin typeface="Microsoft YaHei"/>
              <a:cs typeface="Microsoft YaHei"/>
            </a:endParaRPr>
          </a:p>
        </p:txBody>
      </p:sp>
      <p:sp>
        <p:nvSpPr>
          <p:cNvPr id="126" name="object 126"/>
          <p:cNvSpPr txBox="1"/>
          <p:nvPr/>
        </p:nvSpPr>
        <p:spPr>
          <a:xfrm>
            <a:off x="191720" y="4550736"/>
            <a:ext cx="2463800" cy="513080"/>
          </a:xfrm>
          <a:prstGeom prst="rect">
            <a:avLst/>
          </a:prstGeom>
        </p:spPr>
        <p:txBody>
          <a:bodyPr vert="horz" wrap="square" lIns="0" tIns="12700" rIns="0" bIns="0" rtlCol="0">
            <a:spAutoFit/>
          </a:bodyPr>
          <a:lstStyle/>
          <a:p>
            <a:pPr algn="ctr">
              <a:lnSpc>
                <a:spcPct val="100000"/>
              </a:lnSpc>
              <a:spcBef>
                <a:spcPts val="100"/>
              </a:spcBef>
            </a:pPr>
            <a:r>
              <a:rPr sz="1600" b="1" dirty="0">
                <a:solidFill>
                  <a:srgbClr val="222A35"/>
                </a:solidFill>
                <a:latin typeface="Microsoft YaHei"/>
                <a:cs typeface="Microsoft YaHei"/>
              </a:rPr>
              <a:t>扫码二维码</a:t>
            </a:r>
            <a:endParaRPr sz="1600">
              <a:latin typeface="Microsoft YaHei"/>
              <a:cs typeface="Microsoft YaHei"/>
            </a:endParaRPr>
          </a:p>
          <a:p>
            <a:pPr algn="ctr">
              <a:lnSpc>
                <a:spcPct val="100000"/>
              </a:lnSpc>
            </a:pPr>
            <a:r>
              <a:rPr sz="1600" b="1" dirty="0">
                <a:solidFill>
                  <a:srgbClr val="222A35"/>
                </a:solidFill>
                <a:latin typeface="Microsoft YaHei"/>
                <a:cs typeface="Microsoft YaHei"/>
              </a:rPr>
              <a:t>即刻联系你的智能随身专家</a:t>
            </a:r>
            <a:endParaRPr sz="1600">
              <a:latin typeface="Microsoft YaHei"/>
              <a:cs typeface="Microsoft YaHei"/>
            </a:endParaRPr>
          </a:p>
        </p:txBody>
      </p:sp>
      <p:grpSp>
        <p:nvGrpSpPr>
          <p:cNvPr id="127" name="object 127"/>
          <p:cNvGrpSpPr/>
          <p:nvPr/>
        </p:nvGrpSpPr>
        <p:grpSpPr>
          <a:xfrm>
            <a:off x="222435" y="1925297"/>
            <a:ext cx="2383155" cy="2410460"/>
            <a:chOff x="222435" y="1925297"/>
            <a:chExt cx="2383155" cy="2410460"/>
          </a:xfrm>
        </p:grpSpPr>
        <p:sp>
          <p:nvSpPr>
            <p:cNvPr id="128" name="object 128"/>
            <p:cNvSpPr/>
            <p:nvPr/>
          </p:nvSpPr>
          <p:spPr>
            <a:xfrm>
              <a:off x="2023172" y="3752960"/>
              <a:ext cx="576580" cy="576580"/>
            </a:xfrm>
            <a:custGeom>
              <a:avLst/>
              <a:gdLst/>
              <a:ahLst/>
              <a:cxnLst/>
              <a:rect l="l" t="t" r="r" b="b"/>
              <a:pathLst>
                <a:path w="576580" h="576579">
                  <a:moveTo>
                    <a:pt x="0" y="575999"/>
                  </a:moveTo>
                  <a:lnTo>
                    <a:pt x="576000" y="575999"/>
                  </a:lnTo>
                  <a:lnTo>
                    <a:pt x="576000" y="0"/>
                  </a:lnTo>
                  <a:lnTo>
                    <a:pt x="524454" y="51546"/>
                  </a:lnTo>
                  <a:lnTo>
                    <a:pt x="524454" y="519926"/>
                  </a:lnTo>
                  <a:lnTo>
                    <a:pt x="56073" y="519926"/>
                  </a:lnTo>
                  <a:lnTo>
                    <a:pt x="0" y="575999"/>
                  </a:lnTo>
                  <a:close/>
                </a:path>
              </a:pathLst>
            </a:custGeom>
            <a:solidFill>
              <a:srgbClr val="970201"/>
            </a:solidFill>
          </p:spPr>
          <p:txBody>
            <a:bodyPr wrap="square" lIns="0" tIns="0" rIns="0" bIns="0" rtlCol="0"/>
            <a:lstStyle/>
            <a:p/>
          </p:txBody>
        </p:sp>
        <p:sp>
          <p:nvSpPr>
            <p:cNvPr id="129" name="object 129"/>
            <p:cNvSpPr/>
            <p:nvPr/>
          </p:nvSpPr>
          <p:spPr>
            <a:xfrm>
              <a:off x="2023172" y="3752960"/>
              <a:ext cx="576580" cy="576580"/>
            </a:xfrm>
            <a:custGeom>
              <a:avLst/>
              <a:gdLst/>
              <a:ahLst/>
              <a:cxnLst/>
              <a:rect l="l" t="t" r="r" b="b"/>
              <a:pathLst>
                <a:path w="576580" h="576579">
                  <a:moveTo>
                    <a:pt x="576000" y="575999"/>
                  </a:moveTo>
                  <a:lnTo>
                    <a:pt x="576000" y="0"/>
                  </a:lnTo>
                  <a:lnTo>
                    <a:pt x="524454" y="51546"/>
                  </a:lnTo>
                  <a:lnTo>
                    <a:pt x="524454" y="519926"/>
                  </a:lnTo>
                  <a:lnTo>
                    <a:pt x="56073" y="519926"/>
                  </a:lnTo>
                  <a:lnTo>
                    <a:pt x="0" y="575999"/>
                  </a:lnTo>
                  <a:lnTo>
                    <a:pt x="576000" y="575999"/>
                  </a:lnTo>
                  <a:close/>
                </a:path>
              </a:pathLst>
            </a:custGeom>
            <a:ln w="12700">
              <a:solidFill>
                <a:srgbClr val="970201"/>
              </a:solidFill>
            </a:ln>
          </p:spPr>
          <p:txBody>
            <a:bodyPr wrap="square" lIns="0" tIns="0" rIns="0" bIns="0" rtlCol="0"/>
            <a:lstStyle/>
            <a:p/>
          </p:txBody>
        </p:sp>
        <p:sp>
          <p:nvSpPr>
            <p:cNvPr id="130" name="object 130"/>
            <p:cNvSpPr/>
            <p:nvPr/>
          </p:nvSpPr>
          <p:spPr>
            <a:xfrm>
              <a:off x="228785" y="1931647"/>
              <a:ext cx="576580" cy="576580"/>
            </a:xfrm>
            <a:custGeom>
              <a:avLst/>
              <a:gdLst/>
              <a:ahLst/>
              <a:cxnLst/>
              <a:rect l="l" t="t" r="r" b="b"/>
              <a:pathLst>
                <a:path w="576580" h="576580">
                  <a:moveTo>
                    <a:pt x="0" y="575999"/>
                  </a:moveTo>
                  <a:lnTo>
                    <a:pt x="0" y="0"/>
                  </a:lnTo>
                  <a:lnTo>
                    <a:pt x="576000" y="0"/>
                  </a:lnTo>
                  <a:lnTo>
                    <a:pt x="524453" y="51546"/>
                  </a:lnTo>
                  <a:lnTo>
                    <a:pt x="56073" y="51546"/>
                  </a:lnTo>
                  <a:lnTo>
                    <a:pt x="56073" y="519926"/>
                  </a:lnTo>
                  <a:lnTo>
                    <a:pt x="0" y="575999"/>
                  </a:lnTo>
                  <a:close/>
                </a:path>
              </a:pathLst>
            </a:custGeom>
            <a:solidFill>
              <a:srgbClr val="970201"/>
            </a:solidFill>
          </p:spPr>
          <p:txBody>
            <a:bodyPr wrap="square" lIns="0" tIns="0" rIns="0" bIns="0" rtlCol="0"/>
            <a:lstStyle/>
            <a:p/>
          </p:txBody>
        </p:sp>
        <p:sp>
          <p:nvSpPr>
            <p:cNvPr id="131" name="object 131"/>
            <p:cNvSpPr/>
            <p:nvPr/>
          </p:nvSpPr>
          <p:spPr>
            <a:xfrm>
              <a:off x="228785" y="1931647"/>
              <a:ext cx="576580" cy="576580"/>
            </a:xfrm>
            <a:custGeom>
              <a:avLst/>
              <a:gdLst/>
              <a:ahLst/>
              <a:cxnLst/>
              <a:rect l="l" t="t" r="r" b="b"/>
              <a:pathLst>
                <a:path w="576580" h="576580">
                  <a:moveTo>
                    <a:pt x="0" y="0"/>
                  </a:moveTo>
                  <a:lnTo>
                    <a:pt x="576000" y="0"/>
                  </a:lnTo>
                  <a:lnTo>
                    <a:pt x="524453" y="51546"/>
                  </a:lnTo>
                  <a:lnTo>
                    <a:pt x="56073" y="51546"/>
                  </a:lnTo>
                  <a:lnTo>
                    <a:pt x="56073" y="519926"/>
                  </a:lnTo>
                  <a:lnTo>
                    <a:pt x="0" y="575999"/>
                  </a:lnTo>
                  <a:lnTo>
                    <a:pt x="0" y="0"/>
                  </a:lnTo>
                  <a:close/>
                </a:path>
              </a:pathLst>
            </a:custGeom>
            <a:ln w="12699">
              <a:solidFill>
                <a:srgbClr val="970201"/>
              </a:solidFill>
            </a:ln>
          </p:spPr>
          <p:txBody>
            <a:bodyPr wrap="square" lIns="0" tIns="0" rIns="0" bIns="0" rtlCol="0"/>
            <a:lstStyle/>
            <a:p/>
          </p:txBody>
        </p:sp>
        <p:pic>
          <p:nvPicPr>
            <p:cNvPr id="132" name="object 132"/>
            <p:cNvPicPr/>
            <p:nvPr/>
          </p:nvPicPr>
          <p:blipFill>
            <a:blip r:embed="rId28" cstate="print"/>
            <a:stretch>
              <a:fillRect/>
            </a:stretch>
          </p:blipFill>
          <p:spPr>
            <a:xfrm>
              <a:off x="330200" y="2044700"/>
              <a:ext cx="2114844" cy="2143423"/>
            </a:xfrm>
            <a:prstGeom prst="rect">
              <a:avLst/>
            </a:prstGeom>
          </p:spPr>
        </p:pic>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2203" y="250279"/>
            <a:ext cx="3175" cy="6153150"/>
            <a:chOff x="2322203" y="250279"/>
            <a:chExt cx="3175" cy="6153150"/>
          </a:xfrm>
        </p:grpSpPr>
        <p:sp>
          <p:nvSpPr>
            <p:cNvPr id="3" name="object 3"/>
            <p:cNvSpPr/>
            <p:nvPr/>
          </p:nvSpPr>
          <p:spPr>
            <a:xfrm>
              <a:off x="2323790" y="250279"/>
              <a:ext cx="0" cy="6153150"/>
            </a:xfrm>
            <a:custGeom>
              <a:avLst/>
              <a:gdLst/>
              <a:ahLst/>
              <a:cxnLst/>
              <a:rect l="l" t="t" r="r" b="b"/>
              <a:pathLst>
                <a:path h="6153150">
                  <a:moveTo>
                    <a:pt x="0" y="6153143"/>
                  </a:moveTo>
                  <a:lnTo>
                    <a:pt x="0" y="0"/>
                  </a:lnTo>
                </a:path>
              </a:pathLst>
            </a:custGeom>
            <a:solidFill>
              <a:srgbClr val="FFCC00"/>
            </a:solidFill>
          </p:spPr>
          <p:txBody>
            <a:bodyPr wrap="square" lIns="0" tIns="0" rIns="0" bIns="0" rtlCol="0"/>
            <a:lstStyle/>
            <a:p/>
          </p:txBody>
        </p:sp>
        <p:sp>
          <p:nvSpPr>
            <p:cNvPr id="4" name="object 4"/>
            <p:cNvSpPr/>
            <p:nvPr/>
          </p:nvSpPr>
          <p:spPr>
            <a:xfrm>
              <a:off x="2323790" y="250279"/>
              <a:ext cx="0" cy="6153150"/>
            </a:xfrm>
            <a:custGeom>
              <a:avLst/>
              <a:gdLst/>
              <a:ahLst/>
              <a:cxnLst/>
              <a:rect l="l" t="t" r="r" b="b"/>
              <a:pathLst>
                <a:path h="6153150">
                  <a:moveTo>
                    <a:pt x="0" y="0"/>
                  </a:moveTo>
                  <a:lnTo>
                    <a:pt x="0" y="6153143"/>
                  </a:lnTo>
                </a:path>
              </a:pathLst>
            </a:custGeom>
            <a:ln w="3175">
              <a:solidFill>
                <a:srgbClr val="BFBFBF"/>
              </a:solidFill>
            </a:ln>
          </p:spPr>
          <p:txBody>
            <a:bodyPr wrap="square" lIns="0" tIns="0" rIns="0" bIns="0" rtlCol="0"/>
            <a:lstStyle/>
            <a:p/>
          </p:txBody>
        </p:sp>
      </p:grpSp>
      <p:sp>
        <p:nvSpPr>
          <p:cNvPr id="5" name="object 5"/>
          <p:cNvSpPr txBox="1"/>
          <p:nvPr/>
        </p:nvSpPr>
        <p:spPr>
          <a:xfrm>
            <a:off x="2707331" y="466261"/>
            <a:ext cx="1035050" cy="47879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名词解释</a:t>
            </a:r>
            <a:endParaRPr sz="1100">
              <a:latin typeface="Microsoft YaHei"/>
              <a:cs typeface="Microsoft YaHei"/>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美团企业介绍</a:t>
            </a:r>
            <a:endParaRPr sz="1100">
              <a:latin typeface="Microsoft YaHei"/>
              <a:cs typeface="Microsoft YaHei"/>
            </a:endParaRPr>
          </a:p>
        </p:txBody>
      </p:sp>
      <p:sp>
        <p:nvSpPr>
          <p:cNvPr id="53" name="object 53"/>
          <p:cNvSpPr txBox="1"/>
          <p:nvPr/>
        </p:nvSpPr>
        <p:spPr>
          <a:xfrm>
            <a:off x="11721981" y="6480074"/>
            <a:ext cx="154940" cy="201930"/>
          </a:xfrm>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sz="1050" dirty="0">
                <a:solidFill>
                  <a:srgbClr val="333333"/>
                </a:solidFill>
                <a:latin typeface="Microsoft YaHei"/>
                <a:cs typeface="Microsoft YaHei"/>
              </a:rPr>
            </a:fld>
            <a:endParaRPr sz="1050">
              <a:latin typeface="Microsoft YaHei"/>
              <a:cs typeface="Microsoft YaHei"/>
            </a:endParaRPr>
          </a:p>
        </p:txBody>
      </p:sp>
      <p:sp>
        <p:nvSpPr>
          <p:cNvPr id="54" name="object 54"/>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5" name="object 55"/>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56" name="object 56"/>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7765415" y="466261"/>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7" name="object 7"/>
          <p:cNvSpPr txBox="1"/>
          <p:nvPr/>
        </p:nvSpPr>
        <p:spPr>
          <a:xfrm>
            <a:off x="11536288" y="466261"/>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06</a:t>
            </a:r>
            <a:endParaRPr sz="1100">
              <a:latin typeface="Microsoft YaHei"/>
              <a:cs typeface="Microsoft YaHei"/>
            </a:endParaRPr>
          </a:p>
        </p:txBody>
      </p:sp>
      <p:sp>
        <p:nvSpPr>
          <p:cNvPr id="8" name="object 8"/>
          <p:cNvSpPr txBox="1"/>
          <p:nvPr/>
        </p:nvSpPr>
        <p:spPr>
          <a:xfrm>
            <a:off x="7765415" y="75044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9" name="object 9"/>
          <p:cNvSpPr txBox="1"/>
          <p:nvPr/>
        </p:nvSpPr>
        <p:spPr>
          <a:xfrm>
            <a:off x="11536288" y="75044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08</a:t>
            </a:r>
            <a:endParaRPr sz="1100">
              <a:latin typeface="Microsoft YaHei"/>
              <a:cs typeface="Microsoft YaHei"/>
            </a:endParaRPr>
          </a:p>
        </p:txBody>
      </p:sp>
      <p:sp>
        <p:nvSpPr>
          <p:cNvPr id="10" name="object 10"/>
          <p:cNvSpPr txBox="1"/>
          <p:nvPr/>
        </p:nvSpPr>
        <p:spPr>
          <a:xfrm>
            <a:off x="3164531" y="1034627"/>
            <a:ext cx="755650" cy="76327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公司概况</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发展历程</a:t>
            </a:r>
            <a:endParaRPr sz="1100">
              <a:latin typeface="Arial Unicode MS" panose="020B0604020202020204" charset="-122"/>
              <a:cs typeface="Arial Unicode MS" panose="020B0604020202020204" charset="-122"/>
            </a:endParaRPr>
          </a:p>
          <a:p>
            <a:pPr marL="184150" indent="-171450">
              <a:lnSpc>
                <a:spcPct val="100000"/>
              </a:lnSpc>
              <a:spcBef>
                <a:spcPts val="92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核心战略</a:t>
            </a:r>
            <a:endParaRPr sz="1100">
              <a:latin typeface="Arial Unicode MS" panose="020B0604020202020204" charset="-122"/>
              <a:cs typeface="Arial Unicode MS" panose="020B0604020202020204" charset="-122"/>
            </a:endParaRPr>
          </a:p>
        </p:txBody>
      </p:sp>
      <p:sp>
        <p:nvSpPr>
          <p:cNvPr id="11" name="object 11"/>
          <p:cNvSpPr txBox="1"/>
          <p:nvPr/>
        </p:nvSpPr>
        <p:spPr>
          <a:xfrm>
            <a:off x="7765415" y="1034627"/>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2" name="object 12"/>
          <p:cNvSpPr txBox="1"/>
          <p:nvPr/>
        </p:nvSpPr>
        <p:spPr>
          <a:xfrm>
            <a:off x="11536288" y="1034627"/>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09</a:t>
            </a:r>
            <a:endParaRPr sz="1100">
              <a:latin typeface="Microsoft YaHei"/>
              <a:cs typeface="Microsoft YaHei"/>
            </a:endParaRPr>
          </a:p>
        </p:txBody>
      </p:sp>
      <p:sp>
        <p:nvSpPr>
          <p:cNvPr id="13" name="object 13"/>
          <p:cNvSpPr txBox="1"/>
          <p:nvPr/>
        </p:nvSpPr>
        <p:spPr>
          <a:xfrm>
            <a:off x="7765415" y="1318810"/>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4" name="object 14"/>
          <p:cNvSpPr txBox="1"/>
          <p:nvPr/>
        </p:nvSpPr>
        <p:spPr>
          <a:xfrm>
            <a:off x="11536288" y="1318810"/>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10</a:t>
            </a:r>
            <a:endParaRPr sz="1100">
              <a:latin typeface="Microsoft YaHei"/>
              <a:cs typeface="Microsoft YaHei"/>
            </a:endParaRPr>
          </a:p>
        </p:txBody>
      </p:sp>
      <p:sp>
        <p:nvSpPr>
          <p:cNvPr id="15" name="object 15"/>
          <p:cNvSpPr txBox="1"/>
          <p:nvPr/>
        </p:nvSpPr>
        <p:spPr>
          <a:xfrm>
            <a:off x="7765415" y="160299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6" name="object 16"/>
          <p:cNvSpPr txBox="1"/>
          <p:nvPr/>
        </p:nvSpPr>
        <p:spPr>
          <a:xfrm>
            <a:off x="11536288" y="160299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11</a:t>
            </a:r>
            <a:endParaRPr sz="1100">
              <a:latin typeface="Microsoft YaHei"/>
              <a:cs typeface="Microsoft YaHei"/>
            </a:endParaRPr>
          </a:p>
        </p:txBody>
      </p:sp>
      <p:sp>
        <p:nvSpPr>
          <p:cNvPr id="17" name="object 17"/>
          <p:cNvSpPr txBox="1"/>
          <p:nvPr/>
        </p:nvSpPr>
        <p:spPr>
          <a:xfrm>
            <a:off x="2707331" y="1887176"/>
            <a:ext cx="755650" cy="19304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行业综述</a:t>
            </a:r>
            <a:endParaRPr sz="1100">
              <a:latin typeface="Microsoft YaHei"/>
              <a:cs typeface="Microsoft YaHei"/>
            </a:endParaRPr>
          </a:p>
        </p:txBody>
      </p:sp>
      <p:sp>
        <p:nvSpPr>
          <p:cNvPr id="18" name="object 18"/>
          <p:cNvSpPr txBox="1"/>
          <p:nvPr/>
        </p:nvSpPr>
        <p:spPr>
          <a:xfrm>
            <a:off x="7765415" y="1887176"/>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9" name="object 19"/>
          <p:cNvSpPr txBox="1"/>
          <p:nvPr/>
        </p:nvSpPr>
        <p:spPr>
          <a:xfrm>
            <a:off x="11536288" y="1887176"/>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12</a:t>
            </a:r>
            <a:endParaRPr sz="1100">
              <a:latin typeface="Microsoft YaHei"/>
              <a:cs typeface="Microsoft YaHei"/>
            </a:endParaRPr>
          </a:p>
        </p:txBody>
      </p:sp>
      <p:sp>
        <p:nvSpPr>
          <p:cNvPr id="20" name="object 20"/>
          <p:cNvSpPr txBox="1"/>
          <p:nvPr/>
        </p:nvSpPr>
        <p:spPr>
          <a:xfrm>
            <a:off x="3164531" y="2171360"/>
            <a:ext cx="1593850" cy="76327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市场规模</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外卖行业竞争格局</a:t>
            </a:r>
            <a:endParaRPr sz="1100">
              <a:latin typeface="Arial Unicode MS" panose="020B0604020202020204" charset="-122"/>
              <a:cs typeface="Arial Unicode MS" panose="020B0604020202020204" charset="-122"/>
            </a:endParaRPr>
          </a:p>
          <a:p>
            <a:pPr marL="184150" indent="-171450">
              <a:lnSpc>
                <a:spcPct val="100000"/>
              </a:lnSpc>
              <a:spcBef>
                <a:spcPts val="92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在线酒店行业竞争格局</a:t>
            </a:r>
            <a:endParaRPr sz="1100">
              <a:latin typeface="Arial Unicode MS" panose="020B0604020202020204" charset="-122"/>
              <a:cs typeface="Arial Unicode MS" panose="020B0604020202020204" charset="-122"/>
            </a:endParaRPr>
          </a:p>
        </p:txBody>
      </p:sp>
      <p:sp>
        <p:nvSpPr>
          <p:cNvPr id="21" name="object 21"/>
          <p:cNvSpPr txBox="1"/>
          <p:nvPr/>
        </p:nvSpPr>
        <p:spPr>
          <a:xfrm>
            <a:off x="7765415" y="2171360"/>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2" name="object 22"/>
          <p:cNvSpPr txBox="1"/>
          <p:nvPr/>
        </p:nvSpPr>
        <p:spPr>
          <a:xfrm>
            <a:off x="11536288" y="2171360"/>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13</a:t>
            </a:r>
            <a:endParaRPr sz="1100">
              <a:latin typeface="Microsoft YaHei"/>
              <a:cs typeface="Microsoft YaHei"/>
            </a:endParaRPr>
          </a:p>
        </p:txBody>
      </p:sp>
      <p:sp>
        <p:nvSpPr>
          <p:cNvPr id="23" name="object 23"/>
          <p:cNvSpPr txBox="1"/>
          <p:nvPr/>
        </p:nvSpPr>
        <p:spPr>
          <a:xfrm>
            <a:off x="7765415" y="2455543"/>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4" name="object 24"/>
          <p:cNvSpPr txBox="1"/>
          <p:nvPr/>
        </p:nvSpPr>
        <p:spPr>
          <a:xfrm>
            <a:off x="11536288" y="2455543"/>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14</a:t>
            </a:r>
            <a:endParaRPr sz="1100">
              <a:latin typeface="Microsoft YaHei"/>
              <a:cs typeface="Microsoft YaHei"/>
            </a:endParaRPr>
          </a:p>
        </p:txBody>
      </p:sp>
      <p:sp>
        <p:nvSpPr>
          <p:cNvPr id="25" name="object 25"/>
          <p:cNvSpPr txBox="1"/>
          <p:nvPr/>
        </p:nvSpPr>
        <p:spPr>
          <a:xfrm>
            <a:off x="7765415" y="2739725"/>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6" name="object 26"/>
          <p:cNvSpPr txBox="1"/>
          <p:nvPr/>
        </p:nvSpPr>
        <p:spPr>
          <a:xfrm>
            <a:off x="11536288" y="2739725"/>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15</a:t>
            </a:r>
            <a:endParaRPr sz="1100">
              <a:latin typeface="Microsoft YaHei"/>
              <a:cs typeface="Microsoft YaHei"/>
            </a:endParaRPr>
          </a:p>
        </p:txBody>
      </p:sp>
      <p:sp>
        <p:nvSpPr>
          <p:cNvPr id="27" name="object 27"/>
          <p:cNvSpPr txBox="1"/>
          <p:nvPr/>
        </p:nvSpPr>
        <p:spPr>
          <a:xfrm>
            <a:off x="2707331" y="3023908"/>
            <a:ext cx="1035050" cy="19304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美团盈利模式</a:t>
            </a:r>
            <a:endParaRPr sz="1100">
              <a:latin typeface="Microsoft YaHei"/>
              <a:cs typeface="Microsoft YaHei"/>
            </a:endParaRPr>
          </a:p>
        </p:txBody>
      </p:sp>
      <p:sp>
        <p:nvSpPr>
          <p:cNvPr id="28" name="object 28"/>
          <p:cNvSpPr txBox="1"/>
          <p:nvPr/>
        </p:nvSpPr>
        <p:spPr>
          <a:xfrm>
            <a:off x="7765415" y="3023908"/>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9" name="object 29"/>
          <p:cNvSpPr txBox="1"/>
          <p:nvPr/>
        </p:nvSpPr>
        <p:spPr>
          <a:xfrm>
            <a:off x="11536288" y="3023908"/>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16</a:t>
            </a:r>
            <a:endParaRPr sz="1100">
              <a:latin typeface="Microsoft YaHei"/>
              <a:cs typeface="Microsoft YaHei"/>
            </a:endParaRPr>
          </a:p>
        </p:txBody>
      </p:sp>
      <p:sp>
        <p:nvSpPr>
          <p:cNvPr id="30" name="object 30"/>
          <p:cNvSpPr txBox="1"/>
          <p:nvPr/>
        </p:nvSpPr>
        <p:spPr>
          <a:xfrm>
            <a:off x="3164531" y="3308091"/>
            <a:ext cx="2292350" cy="76327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餐饮外卖（对比饿了么）</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到店、酒店及旅游（对比携程）</a:t>
            </a:r>
            <a:endParaRPr sz="1100">
              <a:latin typeface="Arial Unicode MS" panose="020B0604020202020204" charset="-122"/>
              <a:cs typeface="Arial Unicode MS" panose="020B0604020202020204" charset="-122"/>
            </a:endParaRPr>
          </a:p>
          <a:p>
            <a:pPr marL="184150" indent="-171450">
              <a:lnSpc>
                <a:spcPct val="100000"/>
              </a:lnSpc>
              <a:spcBef>
                <a:spcPts val="920"/>
              </a:spcBef>
              <a:buClr>
                <a:srgbClr val="701013"/>
              </a:buClr>
              <a:buSzPct val="105000"/>
              <a:buFont typeface="Arial" panose="020B0604020202090204"/>
              <a:buChar char="•"/>
              <a:tabLst>
                <a:tab pos="184150" algn="l"/>
              </a:tabLst>
            </a:pPr>
            <a:r>
              <a:rPr sz="1100" dirty="0">
                <a:solidFill>
                  <a:srgbClr val="404040"/>
                </a:solidFill>
                <a:latin typeface="Arial Unicode MS" panose="020B0604020202020204" charset="-122"/>
                <a:cs typeface="Arial Unicode MS" panose="020B0604020202020204" charset="-122"/>
              </a:rPr>
              <a:t>新业务及其他（对比阿里、京东）</a:t>
            </a:r>
            <a:endParaRPr sz="1100">
              <a:latin typeface="Arial Unicode MS" panose="020B0604020202020204" charset="-122"/>
              <a:cs typeface="Arial Unicode MS" panose="020B0604020202020204" charset="-122"/>
            </a:endParaRPr>
          </a:p>
        </p:txBody>
      </p:sp>
      <p:sp>
        <p:nvSpPr>
          <p:cNvPr id="31" name="object 31"/>
          <p:cNvSpPr txBox="1"/>
          <p:nvPr/>
        </p:nvSpPr>
        <p:spPr>
          <a:xfrm>
            <a:off x="7765415" y="3308091"/>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2" name="object 32"/>
          <p:cNvSpPr txBox="1"/>
          <p:nvPr/>
        </p:nvSpPr>
        <p:spPr>
          <a:xfrm>
            <a:off x="11536288" y="3308091"/>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17</a:t>
            </a:r>
            <a:endParaRPr sz="1100">
              <a:latin typeface="Microsoft YaHei"/>
              <a:cs typeface="Microsoft YaHei"/>
            </a:endParaRPr>
          </a:p>
        </p:txBody>
      </p:sp>
      <p:sp>
        <p:nvSpPr>
          <p:cNvPr id="33" name="object 33"/>
          <p:cNvSpPr txBox="1"/>
          <p:nvPr/>
        </p:nvSpPr>
        <p:spPr>
          <a:xfrm>
            <a:off x="7765415" y="3592275"/>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4" name="object 34"/>
          <p:cNvSpPr txBox="1"/>
          <p:nvPr/>
        </p:nvSpPr>
        <p:spPr>
          <a:xfrm>
            <a:off x="11536288" y="3592275"/>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22</a:t>
            </a:r>
            <a:endParaRPr sz="1100">
              <a:latin typeface="Microsoft YaHei"/>
              <a:cs typeface="Microsoft YaHei"/>
            </a:endParaRPr>
          </a:p>
        </p:txBody>
      </p:sp>
      <p:sp>
        <p:nvSpPr>
          <p:cNvPr id="35" name="object 35"/>
          <p:cNvSpPr txBox="1"/>
          <p:nvPr/>
        </p:nvSpPr>
        <p:spPr>
          <a:xfrm>
            <a:off x="7765415" y="3876457"/>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6" name="object 36"/>
          <p:cNvSpPr txBox="1"/>
          <p:nvPr/>
        </p:nvSpPr>
        <p:spPr>
          <a:xfrm>
            <a:off x="11536288" y="3876457"/>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25</a:t>
            </a:r>
            <a:endParaRPr sz="1100">
              <a:latin typeface="Microsoft YaHei"/>
              <a:cs typeface="Microsoft YaHei"/>
            </a:endParaRPr>
          </a:p>
        </p:txBody>
      </p:sp>
      <p:sp>
        <p:nvSpPr>
          <p:cNvPr id="37" name="object 37"/>
          <p:cNvSpPr txBox="1"/>
          <p:nvPr/>
        </p:nvSpPr>
        <p:spPr>
          <a:xfrm>
            <a:off x="2707331" y="4160641"/>
            <a:ext cx="1911350" cy="189992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美团财务分析</a:t>
            </a:r>
            <a:endParaRPr sz="1100">
              <a:latin typeface="Microsoft YaHei"/>
              <a:cs typeface="Microsoft YaHei"/>
            </a:endParaRPr>
          </a:p>
          <a:p>
            <a:pPr marL="641350" lvl="1" indent="-171450">
              <a:lnSpc>
                <a:spcPct val="100000"/>
              </a:lnSpc>
              <a:spcBef>
                <a:spcPts val="915"/>
              </a:spcBef>
              <a:buClr>
                <a:srgbClr val="701013"/>
              </a:buClr>
              <a:buSzPct val="105000"/>
              <a:buFont typeface="Arial" panose="020B0604020202090204"/>
              <a:buChar char="•"/>
              <a:tabLst>
                <a:tab pos="641350" algn="l"/>
              </a:tabLst>
            </a:pPr>
            <a:r>
              <a:rPr sz="1100" dirty="0">
                <a:solidFill>
                  <a:srgbClr val="404040"/>
                </a:solidFill>
                <a:latin typeface="Arial Unicode MS" panose="020B0604020202020204" charset="-122"/>
                <a:cs typeface="Arial Unicode MS" panose="020B0604020202020204" charset="-122"/>
              </a:rPr>
              <a:t>盈利能力与成长能力</a:t>
            </a:r>
            <a:endParaRPr sz="1100">
              <a:latin typeface="Arial Unicode MS" panose="020B0604020202020204" charset="-122"/>
              <a:cs typeface="Arial Unicode MS" panose="020B0604020202020204" charset="-122"/>
            </a:endParaRPr>
          </a:p>
          <a:p>
            <a:pPr marL="641350" lvl="1" indent="-171450">
              <a:lnSpc>
                <a:spcPct val="100000"/>
              </a:lnSpc>
              <a:spcBef>
                <a:spcPts val="920"/>
              </a:spcBef>
              <a:buClr>
                <a:srgbClr val="701013"/>
              </a:buClr>
              <a:buSzPct val="105000"/>
              <a:buFont typeface="Arial" panose="020B0604020202090204"/>
              <a:buChar char="•"/>
              <a:tabLst>
                <a:tab pos="641350" algn="l"/>
              </a:tabLst>
            </a:pPr>
            <a:r>
              <a:rPr sz="1100" dirty="0">
                <a:solidFill>
                  <a:srgbClr val="404040"/>
                </a:solidFill>
                <a:latin typeface="Arial Unicode MS" panose="020B0604020202020204" charset="-122"/>
                <a:cs typeface="Arial Unicode MS" panose="020B0604020202020204" charset="-122"/>
              </a:rPr>
              <a:t>偿债能力与费用率</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美团综合评价</a:t>
            </a:r>
            <a:endParaRPr sz="1100">
              <a:latin typeface="Microsoft YaHei"/>
              <a:cs typeface="Microsoft YaHei"/>
            </a:endParaRPr>
          </a:p>
          <a:p>
            <a:pPr marL="184150" indent="-171450">
              <a:lnSpc>
                <a:spcPct val="100000"/>
              </a:lnSpc>
              <a:spcBef>
                <a:spcPts val="92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美团投资风险</a:t>
            </a:r>
            <a:endParaRPr sz="1100">
              <a:latin typeface="Microsoft YaHei"/>
              <a:cs typeface="Microsoft YaHei"/>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方法论</a:t>
            </a:r>
            <a:endParaRPr sz="1100">
              <a:latin typeface="Microsoft YaHei"/>
              <a:cs typeface="Microsoft YaHei"/>
            </a:endParaRPr>
          </a:p>
          <a:p>
            <a:pPr marL="184150" indent="-171450">
              <a:lnSpc>
                <a:spcPct val="100000"/>
              </a:lnSpc>
              <a:spcBef>
                <a:spcPts val="920"/>
              </a:spcBef>
              <a:buClr>
                <a:srgbClr val="701013"/>
              </a:buClr>
              <a:buSzPct val="105000"/>
              <a:buFont typeface="Wingdings" panose="05000000000000000000"/>
              <a:buChar char=""/>
              <a:tabLst>
                <a:tab pos="184150" algn="l"/>
              </a:tabLst>
            </a:pPr>
            <a:r>
              <a:rPr sz="1100" b="1" dirty="0">
                <a:solidFill>
                  <a:srgbClr val="9A0000"/>
                </a:solidFill>
                <a:latin typeface="Microsoft YaHei"/>
                <a:cs typeface="Microsoft YaHei"/>
              </a:rPr>
              <a:t>法律声明</a:t>
            </a:r>
            <a:endParaRPr sz="1100">
              <a:latin typeface="Microsoft YaHei"/>
              <a:cs typeface="Microsoft YaHei"/>
            </a:endParaRPr>
          </a:p>
        </p:txBody>
      </p:sp>
      <p:sp>
        <p:nvSpPr>
          <p:cNvPr id="38" name="object 38"/>
          <p:cNvSpPr txBox="1"/>
          <p:nvPr/>
        </p:nvSpPr>
        <p:spPr>
          <a:xfrm>
            <a:off x="7765415" y="4160641"/>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9" name="object 39"/>
          <p:cNvSpPr txBox="1"/>
          <p:nvPr/>
        </p:nvSpPr>
        <p:spPr>
          <a:xfrm>
            <a:off x="11536288" y="4160641"/>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29</a:t>
            </a:r>
            <a:endParaRPr sz="1100">
              <a:latin typeface="Microsoft YaHei"/>
              <a:cs typeface="Microsoft YaHei"/>
            </a:endParaRPr>
          </a:p>
        </p:txBody>
      </p:sp>
      <p:sp>
        <p:nvSpPr>
          <p:cNvPr id="40" name="object 40"/>
          <p:cNvSpPr txBox="1"/>
          <p:nvPr/>
        </p:nvSpPr>
        <p:spPr>
          <a:xfrm>
            <a:off x="7765415" y="444482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1" name="object 41"/>
          <p:cNvSpPr txBox="1"/>
          <p:nvPr/>
        </p:nvSpPr>
        <p:spPr>
          <a:xfrm>
            <a:off x="11536288" y="444482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30</a:t>
            </a:r>
            <a:endParaRPr sz="1100">
              <a:latin typeface="Microsoft YaHei"/>
              <a:cs typeface="Microsoft YaHei"/>
            </a:endParaRPr>
          </a:p>
        </p:txBody>
      </p:sp>
      <p:sp>
        <p:nvSpPr>
          <p:cNvPr id="42" name="object 42"/>
          <p:cNvSpPr txBox="1"/>
          <p:nvPr/>
        </p:nvSpPr>
        <p:spPr>
          <a:xfrm>
            <a:off x="7765415" y="4729006"/>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3" name="object 43"/>
          <p:cNvSpPr txBox="1"/>
          <p:nvPr/>
        </p:nvSpPr>
        <p:spPr>
          <a:xfrm>
            <a:off x="11536288" y="4729006"/>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31</a:t>
            </a:r>
            <a:endParaRPr sz="1100">
              <a:latin typeface="Microsoft YaHei"/>
              <a:cs typeface="Microsoft YaHei"/>
            </a:endParaRPr>
          </a:p>
        </p:txBody>
      </p:sp>
      <p:sp>
        <p:nvSpPr>
          <p:cNvPr id="44" name="object 44"/>
          <p:cNvSpPr txBox="1"/>
          <p:nvPr/>
        </p:nvSpPr>
        <p:spPr>
          <a:xfrm>
            <a:off x="7765415" y="5013190"/>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5" name="object 45"/>
          <p:cNvSpPr txBox="1"/>
          <p:nvPr/>
        </p:nvSpPr>
        <p:spPr>
          <a:xfrm>
            <a:off x="11536288" y="5013190"/>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32</a:t>
            </a:r>
            <a:endParaRPr sz="1100">
              <a:latin typeface="Microsoft YaHei"/>
              <a:cs typeface="Microsoft YaHei"/>
            </a:endParaRPr>
          </a:p>
        </p:txBody>
      </p:sp>
      <p:sp>
        <p:nvSpPr>
          <p:cNvPr id="46" name="object 46"/>
          <p:cNvSpPr txBox="1"/>
          <p:nvPr/>
        </p:nvSpPr>
        <p:spPr>
          <a:xfrm>
            <a:off x="7765415" y="5297372"/>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7" name="object 47"/>
          <p:cNvSpPr txBox="1"/>
          <p:nvPr/>
        </p:nvSpPr>
        <p:spPr>
          <a:xfrm>
            <a:off x="11536288" y="5297372"/>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34</a:t>
            </a:r>
            <a:endParaRPr sz="1100">
              <a:latin typeface="Microsoft YaHei"/>
              <a:cs typeface="Microsoft YaHei"/>
            </a:endParaRPr>
          </a:p>
        </p:txBody>
      </p:sp>
      <p:sp>
        <p:nvSpPr>
          <p:cNvPr id="48" name="object 48"/>
          <p:cNvSpPr txBox="1"/>
          <p:nvPr/>
        </p:nvSpPr>
        <p:spPr>
          <a:xfrm>
            <a:off x="7765415" y="5581555"/>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9" name="object 49"/>
          <p:cNvSpPr txBox="1"/>
          <p:nvPr/>
        </p:nvSpPr>
        <p:spPr>
          <a:xfrm>
            <a:off x="11536288" y="5581555"/>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37</a:t>
            </a:r>
            <a:endParaRPr sz="1100">
              <a:latin typeface="Microsoft YaHei"/>
              <a:cs typeface="Microsoft YaHei"/>
            </a:endParaRPr>
          </a:p>
        </p:txBody>
      </p:sp>
      <p:sp>
        <p:nvSpPr>
          <p:cNvPr id="50" name="object 50"/>
          <p:cNvSpPr txBox="1"/>
          <p:nvPr/>
        </p:nvSpPr>
        <p:spPr>
          <a:xfrm>
            <a:off x="7765415" y="5865738"/>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51" name="object 51"/>
          <p:cNvSpPr txBox="1"/>
          <p:nvPr/>
        </p:nvSpPr>
        <p:spPr>
          <a:xfrm>
            <a:off x="11536288" y="5865738"/>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38</a:t>
            </a:r>
            <a:endParaRPr sz="1100">
              <a:latin typeface="Microsoft YaHei"/>
              <a:cs typeface="Microsoft YaHei"/>
            </a:endParaRPr>
          </a:p>
        </p:txBody>
      </p:sp>
      <p:sp>
        <p:nvSpPr>
          <p:cNvPr id="52" name="object 52"/>
          <p:cNvSpPr txBox="1">
            <a:spLocks noGrp="1"/>
          </p:cNvSpPr>
          <p:nvPr>
            <p:ph type="title"/>
          </p:nvPr>
        </p:nvSpPr>
        <p:spPr>
          <a:xfrm>
            <a:off x="313034" y="419000"/>
            <a:ext cx="1830705" cy="836294"/>
          </a:xfrm>
          <a:prstGeom prst="rect">
            <a:avLst/>
          </a:prstGeom>
        </p:spPr>
        <p:txBody>
          <a:bodyPr vert="horz" wrap="square" lIns="0" tIns="60960" rIns="0" bIns="0" rtlCol="0">
            <a:spAutoFit/>
          </a:bodyPr>
          <a:lstStyle/>
          <a:p>
            <a:pPr marL="12700" marR="5080">
              <a:lnSpc>
                <a:spcPts val="3020"/>
              </a:lnSpc>
              <a:spcBef>
                <a:spcPts val="480"/>
              </a:spcBef>
            </a:pPr>
            <a:r>
              <a:rPr sz="2800" dirty="0">
                <a:solidFill>
                  <a:srgbClr val="9A0000"/>
                </a:solidFill>
              </a:rPr>
              <a:t>目录 </a:t>
            </a:r>
            <a:r>
              <a:rPr sz="2800" spc="-195" dirty="0">
                <a:solidFill>
                  <a:srgbClr val="9A0000"/>
                </a:solidFill>
              </a:rPr>
              <a:t>CONTENTS</a:t>
            </a:r>
            <a:endParaRPr sz="28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2322203" y="250279"/>
            <a:ext cx="3175" cy="6153150"/>
            <a:chOff x="2322203" y="250279"/>
            <a:chExt cx="3175" cy="6153150"/>
          </a:xfrm>
        </p:grpSpPr>
        <p:sp>
          <p:nvSpPr>
            <p:cNvPr id="3" name="object 3"/>
            <p:cNvSpPr/>
            <p:nvPr/>
          </p:nvSpPr>
          <p:spPr>
            <a:xfrm>
              <a:off x="2323790" y="250279"/>
              <a:ext cx="0" cy="6153150"/>
            </a:xfrm>
            <a:custGeom>
              <a:avLst/>
              <a:gdLst/>
              <a:ahLst/>
              <a:cxnLst/>
              <a:rect l="l" t="t" r="r" b="b"/>
              <a:pathLst>
                <a:path h="6153150">
                  <a:moveTo>
                    <a:pt x="0" y="6153143"/>
                  </a:moveTo>
                  <a:lnTo>
                    <a:pt x="0" y="0"/>
                  </a:lnTo>
                </a:path>
              </a:pathLst>
            </a:custGeom>
            <a:solidFill>
              <a:srgbClr val="FFCC00"/>
            </a:solidFill>
          </p:spPr>
          <p:txBody>
            <a:bodyPr wrap="square" lIns="0" tIns="0" rIns="0" bIns="0" rtlCol="0"/>
            <a:lstStyle/>
            <a:p/>
          </p:txBody>
        </p:sp>
        <p:sp>
          <p:nvSpPr>
            <p:cNvPr id="4" name="object 4"/>
            <p:cNvSpPr/>
            <p:nvPr/>
          </p:nvSpPr>
          <p:spPr>
            <a:xfrm>
              <a:off x="2323790" y="250279"/>
              <a:ext cx="0" cy="6153150"/>
            </a:xfrm>
            <a:custGeom>
              <a:avLst/>
              <a:gdLst/>
              <a:ahLst/>
              <a:cxnLst/>
              <a:rect l="l" t="t" r="r" b="b"/>
              <a:pathLst>
                <a:path h="6153150">
                  <a:moveTo>
                    <a:pt x="0" y="0"/>
                  </a:moveTo>
                  <a:lnTo>
                    <a:pt x="0" y="6153143"/>
                  </a:lnTo>
                </a:path>
              </a:pathLst>
            </a:custGeom>
            <a:ln w="3175">
              <a:solidFill>
                <a:srgbClr val="BFBFBF"/>
              </a:solidFill>
            </a:ln>
          </p:spPr>
          <p:txBody>
            <a:bodyPr wrap="square" lIns="0" tIns="0" rIns="0" bIns="0" rtlCol="0"/>
            <a:lstStyle/>
            <a:p/>
          </p:txBody>
        </p:sp>
      </p:grpSp>
      <p:sp>
        <p:nvSpPr>
          <p:cNvPr id="5" name="object 5"/>
          <p:cNvSpPr txBox="1"/>
          <p:nvPr/>
        </p:nvSpPr>
        <p:spPr>
          <a:xfrm>
            <a:off x="2707331" y="466262"/>
            <a:ext cx="1687195" cy="47879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spc="-80" dirty="0">
                <a:solidFill>
                  <a:srgbClr val="9A0000"/>
                </a:solidFill>
                <a:latin typeface="Microsoft YaHei"/>
                <a:cs typeface="Microsoft YaHei"/>
              </a:rPr>
              <a:t>Terms</a:t>
            </a:r>
            <a:endParaRPr sz="1100">
              <a:latin typeface="Microsoft YaHei"/>
              <a:cs typeface="Microsoft YaHei"/>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Meituan </a:t>
            </a:r>
            <a:r>
              <a:rPr sz="1100" b="1" spc="-65" dirty="0">
                <a:solidFill>
                  <a:srgbClr val="9A0000"/>
                </a:solidFill>
                <a:latin typeface="Microsoft YaHei"/>
                <a:cs typeface="Microsoft YaHei"/>
              </a:rPr>
              <a:t>Basic</a:t>
            </a:r>
            <a:r>
              <a:rPr sz="1100" b="1" spc="-30" dirty="0">
                <a:solidFill>
                  <a:srgbClr val="9A0000"/>
                </a:solidFill>
                <a:latin typeface="Microsoft YaHei"/>
                <a:cs typeface="Microsoft YaHei"/>
              </a:rPr>
              <a:t> </a:t>
            </a:r>
            <a:r>
              <a:rPr sz="1100" b="1" spc="-65" dirty="0">
                <a:solidFill>
                  <a:srgbClr val="9A0000"/>
                </a:solidFill>
                <a:latin typeface="Microsoft YaHei"/>
                <a:cs typeface="Microsoft YaHei"/>
              </a:rPr>
              <a:t>Situation</a:t>
            </a:r>
            <a:endParaRPr sz="1100">
              <a:latin typeface="Microsoft YaHei"/>
              <a:cs typeface="Microsoft YaHei"/>
            </a:endParaRPr>
          </a:p>
        </p:txBody>
      </p:sp>
      <p:sp>
        <p:nvSpPr>
          <p:cNvPr id="53" name="object 53"/>
          <p:cNvSpPr txBox="1"/>
          <p:nvPr/>
        </p:nvSpPr>
        <p:spPr>
          <a:xfrm>
            <a:off x="11721981" y="6480074"/>
            <a:ext cx="154940" cy="201930"/>
          </a:xfrm>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sz="1050" dirty="0">
                <a:solidFill>
                  <a:srgbClr val="333333"/>
                </a:solidFill>
                <a:latin typeface="Microsoft YaHei"/>
                <a:cs typeface="Microsoft YaHei"/>
              </a:rPr>
            </a:fld>
            <a:endParaRPr sz="1050">
              <a:latin typeface="Microsoft YaHei"/>
              <a:cs typeface="Microsoft YaHei"/>
            </a:endParaRPr>
          </a:p>
        </p:txBody>
      </p:sp>
      <p:sp>
        <p:nvSpPr>
          <p:cNvPr id="54" name="object 54"/>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55" name="object 55"/>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56" name="object 56"/>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6" name="object 6"/>
          <p:cNvSpPr txBox="1"/>
          <p:nvPr/>
        </p:nvSpPr>
        <p:spPr>
          <a:xfrm>
            <a:off x="7765415" y="466262"/>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7" name="object 7"/>
          <p:cNvSpPr txBox="1"/>
          <p:nvPr/>
        </p:nvSpPr>
        <p:spPr>
          <a:xfrm>
            <a:off x="11536288" y="466262"/>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06</a:t>
            </a:r>
            <a:endParaRPr sz="1100">
              <a:latin typeface="Microsoft YaHei"/>
              <a:cs typeface="Microsoft YaHei"/>
            </a:endParaRPr>
          </a:p>
        </p:txBody>
      </p:sp>
      <p:sp>
        <p:nvSpPr>
          <p:cNvPr id="8" name="object 8"/>
          <p:cNvSpPr txBox="1"/>
          <p:nvPr/>
        </p:nvSpPr>
        <p:spPr>
          <a:xfrm>
            <a:off x="7765415" y="75044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9" name="object 9"/>
          <p:cNvSpPr txBox="1"/>
          <p:nvPr/>
        </p:nvSpPr>
        <p:spPr>
          <a:xfrm>
            <a:off x="11536288" y="75044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08</a:t>
            </a:r>
            <a:endParaRPr sz="1100">
              <a:latin typeface="Microsoft YaHei"/>
              <a:cs typeface="Microsoft YaHei"/>
            </a:endParaRPr>
          </a:p>
        </p:txBody>
      </p:sp>
      <p:sp>
        <p:nvSpPr>
          <p:cNvPr id="10" name="object 10"/>
          <p:cNvSpPr txBox="1"/>
          <p:nvPr/>
        </p:nvSpPr>
        <p:spPr>
          <a:xfrm>
            <a:off x="3164531" y="1034627"/>
            <a:ext cx="1462405" cy="76327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spc="-5" dirty="0">
                <a:solidFill>
                  <a:srgbClr val="404040"/>
                </a:solidFill>
                <a:latin typeface="Arial Unicode MS" panose="020B0604020202020204" charset="-122"/>
                <a:cs typeface="Arial Unicode MS" panose="020B0604020202020204" charset="-122"/>
              </a:rPr>
              <a:t>Introduction</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spc="-20" dirty="0">
                <a:solidFill>
                  <a:srgbClr val="404040"/>
                </a:solidFill>
                <a:latin typeface="Arial Unicode MS" panose="020B0604020202020204" charset="-122"/>
                <a:cs typeface="Arial Unicode MS" panose="020B0604020202020204" charset="-122"/>
              </a:rPr>
              <a:t>Development</a:t>
            </a:r>
            <a:r>
              <a:rPr sz="1100" spc="-45" dirty="0">
                <a:solidFill>
                  <a:srgbClr val="404040"/>
                </a:solidFill>
                <a:latin typeface="Arial Unicode MS" panose="020B0604020202020204" charset="-122"/>
                <a:cs typeface="Arial Unicode MS" panose="020B0604020202020204" charset="-122"/>
              </a:rPr>
              <a:t> </a:t>
            </a:r>
            <a:r>
              <a:rPr sz="1100" spc="-20" dirty="0">
                <a:solidFill>
                  <a:srgbClr val="404040"/>
                </a:solidFill>
                <a:latin typeface="Arial Unicode MS" panose="020B0604020202020204" charset="-122"/>
                <a:cs typeface="Arial Unicode MS" panose="020B0604020202020204" charset="-122"/>
              </a:rPr>
              <a:t>History</a:t>
            </a:r>
            <a:endParaRPr sz="1100">
              <a:latin typeface="Arial Unicode MS" panose="020B0604020202020204" charset="-122"/>
              <a:cs typeface="Arial Unicode MS" panose="020B0604020202020204" charset="-122"/>
            </a:endParaRPr>
          </a:p>
          <a:p>
            <a:pPr marL="184150" indent="-171450">
              <a:lnSpc>
                <a:spcPct val="100000"/>
              </a:lnSpc>
              <a:spcBef>
                <a:spcPts val="920"/>
              </a:spcBef>
              <a:buClr>
                <a:srgbClr val="701013"/>
              </a:buClr>
              <a:buSzPct val="105000"/>
              <a:buFont typeface="Arial" panose="020B0604020202090204"/>
              <a:buChar char="•"/>
              <a:tabLst>
                <a:tab pos="184150" algn="l"/>
              </a:tabLst>
            </a:pPr>
            <a:r>
              <a:rPr sz="1100" spc="-40" dirty="0">
                <a:solidFill>
                  <a:srgbClr val="404040"/>
                </a:solidFill>
                <a:latin typeface="Arial Unicode MS" panose="020B0604020202020204" charset="-122"/>
                <a:cs typeface="Arial Unicode MS" panose="020B0604020202020204" charset="-122"/>
              </a:rPr>
              <a:t>Core</a:t>
            </a:r>
            <a:r>
              <a:rPr sz="1100" spc="-20" dirty="0">
                <a:solidFill>
                  <a:srgbClr val="404040"/>
                </a:solidFill>
                <a:latin typeface="Arial Unicode MS" panose="020B0604020202020204" charset="-122"/>
                <a:cs typeface="Arial Unicode MS" panose="020B0604020202020204" charset="-122"/>
              </a:rPr>
              <a:t> </a:t>
            </a:r>
            <a:r>
              <a:rPr sz="1100" spc="-30" dirty="0">
                <a:solidFill>
                  <a:srgbClr val="404040"/>
                </a:solidFill>
                <a:latin typeface="Arial Unicode MS" panose="020B0604020202020204" charset="-122"/>
                <a:cs typeface="Arial Unicode MS" panose="020B0604020202020204" charset="-122"/>
              </a:rPr>
              <a:t>Strategy</a:t>
            </a:r>
            <a:endParaRPr sz="1100">
              <a:latin typeface="Arial Unicode MS" panose="020B0604020202020204" charset="-122"/>
              <a:cs typeface="Arial Unicode MS" panose="020B0604020202020204" charset="-122"/>
            </a:endParaRPr>
          </a:p>
        </p:txBody>
      </p:sp>
      <p:sp>
        <p:nvSpPr>
          <p:cNvPr id="11" name="object 11"/>
          <p:cNvSpPr txBox="1"/>
          <p:nvPr/>
        </p:nvSpPr>
        <p:spPr>
          <a:xfrm>
            <a:off x="7765415" y="1034627"/>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2" name="object 12"/>
          <p:cNvSpPr txBox="1"/>
          <p:nvPr/>
        </p:nvSpPr>
        <p:spPr>
          <a:xfrm>
            <a:off x="11536288" y="1034627"/>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09</a:t>
            </a:r>
            <a:endParaRPr sz="1100">
              <a:latin typeface="Microsoft YaHei"/>
              <a:cs typeface="Microsoft YaHei"/>
            </a:endParaRPr>
          </a:p>
        </p:txBody>
      </p:sp>
      <p:sp>
        <p:nvSpPr>
          <p:cNvPr id="13" name="object 13"/>
          <p:cNvSpPr txBox="1"/>
          <p:nvPr/>
        </p:nvSpPr>
        <p:spPr>
          <a:xfrm>
            <a:off x="7765415" y="1318810"/>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4" name="object 14"/>
          <p:cNvSpPr txBox="1"/>
          <p:nvPr/>
        </p:nvSpPr>
        <p:spPr>
          <a:xfrm>
            <a:off x="11536288" y="1318810"/>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10</a:t>
            </a:r>
            <a:endParaRPr sz="1100">
              <a:latin typeface="Microsoft YaHei"/>
              <a:cs typeface="Microsoft YaHei"/>
            </a:endParaRPr>
          </a:p>
        </p:txBody>
      </p:sp>
      <p:sp>
        <p:nvSpPr>
          <p:cNvPr id="15" name="object 15"/>
          <p:cNvSpPr txBox="1"/>
          <p:nvPr/>
        </p:nvSpPr>
        <p:spPr>
          <a:xfrm>
            <a:off x="7765415" y="160299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6" name="object 16"/>
          <p:cNvSpPr txBox="1"/>
          <p:nvPr/>
        </p:nvSpPr>
        <p:spPr>
          <a:xfrm>
            <a:off x="11536288" y="160299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11</a:t>
            </a:r>
            <a:endParaRPr sz="1100">
              <a:latin typeface="Microsoft YaHei"/>
              <a:cs typeface="Microsoft YaHei"/>
            </a:endParaRPr>
          </a:p>
        </p:txBody>
      </p:sp>
      <p:sp>
        <p:nvSpPr>
          <p:cNvPr id="17" name="object 17"/>
          <p:cNvSpPr txBox="1"/>
          <p:nvPr/>
        </p:nvSpPr>
        <p:spPr>
          <a:xfrm>
            <a:off x="2707331" y="1887177"/>
            <a:ext cx="1344295" cy="19304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spc="-70" dirty="0">
                <a:solidFill>
                  <a:srgbClr val="9A0000"/>
                </a:solidFill>
                <a:latin typeface="Microsoft YaHei"/>
                <a:cs typeface="Microsoft YaHei"/>
              </a:rPr>
              <a:t>Industry</a:t>
            </a:r>
            <a:r>
              <a:rPr sz="1100" b="1" spc="-75" dirty="0">
                <a:solidFill>
                  <a:srgbClr val="9A0000"/>
                </a:solidFill>
                <a:latin typeface="Microsoft YaHei"/>
                <a:cs typeface="Microsoft YaHei"/>
              </a:rPr>
              <a:t> Overview</a:t>
            </a:r>
            <a:endParaRPr sz="1100">
              <a:latin typeface="Microsoft YaHei"/>
              <a:cs typeface="Microsoft YaHei"/>
            </a:endParaRPr>
          </a:p>
        </p:txBody>
      </p:sp>
      <p:sp>
        <p:nvSpPr>
          <p:cNvPr id="18" name="object 18"/>
          <p:cNvSpPr txBox="1"/>
          <p:nvPr/>
        </p:nvSpPr>
        <p:spPr>
          <a:xfrm>
            <a:off x="7765415" y="1887177"/>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19" name="object 19"/>
          <p:cNvSpPr txBox="1"/>
          <p:nvPr/>
        </p:nvSpPr>
        <p:spPr>
          <a:xfrm>
            <a:off x="11536288" y="1887177"/>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12</a:t>
            </a:r>
            <a:endParaRPr sz="1100">
              <a:latin typeface="Microsoft YaHei"/>
              <a:cs typeface="Microsoft YaHei"/>
            </a:endParaRPr>
          </a:p>
        </p:txBody>
      </p:sp>
      <p:sp>
        <p:nvSpPr>
          <p:cNvPr id="20" name="object 20"/>
          <p:cNvSpPr txBox="1"/>
          <p:nvPr/>
        </p:nvSpPr>
        <p:spPr>
          <a:xfrm>
            <a:off x="3164531" y="2171360"/>
            <a:ext cx="3065145" cy="76327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spc="-15" dirty="0">
                <a:solidFill>
                  <a:srgbClr val="404040"/>
                </a:solidFill>
                <a:latin typeface="Arial Unicode MS" panose="020B0604020202020204" charset="-122"/>
                <a:cs typeface="Arial Unicode MS" panose="020B0604020202020204" charset="-122"/>
              </a:rPr>
              <a:t>Market </a:t>
            </a:r>
            <a:r>
              <a:rPr sz="1100" spc="-70" dirty="0">
                <a:solidFill>
                  <a:srgbClr val="404040"/>
                </a:solidFill>
                <a:latin typeface="Arial Unicode MS" panose="020B0604020202020204" charset="-122"/>
                <a:cs typeface="Arial Unicode MS" panose="020B0604020202020204" charset="-122"/>
              </a:rPr>
              <a:t>Size</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spc="-15" dirty="0">
                <a:solidFill>
                  <a:srgbClr val="404040"/>
                </a:solidFill>
                <a:latin typeface="Arial Unicode MS" panose="020B0604020202020204" charset="-122"/>
                <a:cs typeface="Arial Unicode MS" panose="020B0604020202020204" charset="-122"/>
              </a:rPr>
              <a:t>Competitive </a:t>
            </a:r>
            <a:r>
              <a:rPr sz="1100" spc="-50" dirty="0">
                <a:solidFill>
                  <a:srgbClr val="404040"/>
                </a:solidFill>
                <a:latin typeface="Arial Unicode MS" panose="020B0604020202020204" charset="-122"/>
                <a:cs typeface="Arial Unicode MS" panose="020B0604020202020204" charset="-122"/>
              </a:rPr>
              <a:t>Landscape </a:t>
            </a:r>
            <a:r>
              <a:rPr sz="1100" spc="15" dirty="0">
                <a:solidFill>
                  <a:srgbClr val="404040"/>
                </a:solidFill>
                <a:latin typeface="Arial Unicode MS" panose="020B0604020202020204" charset="-122"/>
                <a:cs typeface="Arial Unicode MS" panose="020B0604020202020204" charset="-122"/>
              </a:rPr>
              <a:t>of </a:t>
            </a:r>
            <a:r>
              <a:rPr sz="1100" spc="-35" dirty="0">
                <a:solidFill>
                  <a:srgbClr val="404040"/>
                </a:solidFill>
                <a:latin typeface="Arial Unicode MS" panose="020B0604020202020204" charset="-122"/>
                <a:cs typeface="Arial Unicode MS" panose="020B0604020202020204" charset="-122"/>
              </a:rPr>
              <a:t>Takeout</a:t>
            </a:r>
            <a:r>
              <a:rPr sz="1100" spc="-5" dirty="0">
                <a:solidFill>
                  <a:srgbClr val="404040"/>
                </a:solidFill>
                <a:latin typeface="Arial Unicode MS" panose="020B0604020202020204" charset="-122"/>
                <a:cs typeface="Arial Unicode MS" panose="020B0604020202020204" charset="-122"/>
              </a:rPr>
              <a:t> </a:t>
            </a:r>
            <a:r>
              <a:rPr sz="1100" spc="-20" dirty="0">
                <a:solidFill>
                  <a:srgbClr val="404040"/>
                </a:solidFill>
                <a:latin typeface="Arial Unicode MS" panose="020B0604020202020204" charset="-122"/>
                <a:cs typeface="Arial Unicode MS" panose="020B0604020202020204" charset="-122"/>
              </a:rPr>
              <a:t>Industry</a:t>
            </a:r>
            <a:endParaRPr sz="1100">
              <a:latin typeface="Arial Unicode MS" panose="020B0604020202020204" charset="-122"/>
              <a:cs typeface="Arial Unicode MS" panose="020B0604020202020204" charset="-122"/>
            </a:endParaRPr>
          </a:p>
          <a:p>
            <a:pPr marL="184150" indent="-171450">
              <a:lnSpc>
                <a:spcPct val="100000"/>
              </a:lnSpc>
              <a:spcBef>
                <a:spcPts val="920"/>
              </a:spcBef>
              <a:buClr>
                <a:srgbClr val="701013"/>
              </a:buClr>
              <a:buSzPct val="105000"/>
              <a:buFont typeface="Arial" panose="020B0604020202090204"/>
              <a:buChar char="•"/>
              <a:tabLst>
                <a:tab pos="184150" algn="l"/>
              </a:tabLst>
            </a:pPr>
            <a:r>
              <a:rPr sz="1100" spc="-15" dirty="0">
                <a:solidFill>
                  <a:srgbClr val="404040"/>
                </a:solidFill>
                <a:latin typeface="Arial Unicode MS" panose="020B0604020202020204" charset="-122"/>
                <a:cs typeface="Arial Unicode MS" panose="020B0604020202020204" charset="-122"/>
              </a:rPr>
              <a:t>Competitive </a:t>
            </a:r>
            <a:r>
              <a:rPr sz="1100" spc="-50" dirty="0">
                <a:solidFill>
                  <a:srgbClr val="404040"/>
                </a:solidFill>
                <a:latin typeface="Arial Unicode MS" panose="020B0604020202020204" charset="-122"/>
                <a:cs typeface="Arial Unicode MS" panose="020B0604020202020204" charset="-122"/>
              </a:rPr>
              <a:t>Landscape </a:t>
            </a:r>
            <a:r>
              <a:rPr sz="1100" spc="15" dirty="0">
                <a:solidFill>
                  <a:srgbClr val="404040"/>
                </a:solidFill>
                <a:latin typeface="Arial Unicode MS" panose="020B0604020202020204" charset="-122"/>
                <a:cs typeface="Arial Unicode MS" panose="020B0604020202020204" charset="-122"/>
              </a:rPr>
              <a:t>of </a:t>
            </a:r>
            <a:r>
              <a:rPr sz="1100" spc="-20" dirty="0">
                <a:solidFill>
                  <a:srgbClr val="404040"/>
                </a:solidFill>
                <a:latin typeface="Arial Unicode MS" panose="020B0604020202020204" charset="-122"/>
                <a:cs typeface="Arial Unicode MS" panose="020B0604020202020204" charset="-122"/>
              </a:rPr>
              <a:t>Online </a:t>
            </a:r>
            <a:r>
              <a:rPr sz="1100" spc="-10" dirty="0">
                <a:solidFill>
                  <a:srgbClr val="404040"/>
                </a:solidFill>
                <a:latin typeface="Arial Unicode MS" panose="020B0604020202020204" charset="-122"/>
                <a:cs typeface="Arial Unicode MS" panose="020B0604020202020204" charset="-122"/>
              </a:rPr>
              <a:t>Hotel </a:t>
            </a:r>
            <a:r>
              <a:rPr sz="1100" spc="-20" dirty="0">
                <a:solidFill>
                  <a:srgbClr val="404040"/>
                </a:solidFill>
                <a:latin typeface="Arial Unicode MS" panose="020B0604020202020204" charset="-122"/>
                <a:cs typeface="Arial Unicode MS" panose="020B0604020202020204" charset="-122"/>
              </a:rPr>
              <a:t>Industry</a:t>
            </a:r>
            <a:endParaRPr sz="1100">
              <a:latin typeface="Arial Unicode MS" panose="020B0604020202020204" charset="-122"/>
              <a:cs typeface="Arial Unicode MS" panose="020B0604020202020204" charset="-122"/>
            </a:endParaRPr>
          </a:p>
        </p:txBody>
      </p:sp>
      <p:sp>
        <p:nvSpPr>
          <p:cNvPr id="21" name="object 21"/>
          <p:cNvSpPr txBox="1"/>
          <p:nvPr/>
        </p:nvSpPr>
        <p:spPr>
          <a:xfrm>
            <a:off x="7765415" y="2171360"/>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2" name="object 22"/>
          <p:cNvSpPr txBox="1"/>
          <p:nvPr/>
        </p:nvSpPr>
        <p:spPr>
          <a:xfrm>
            <a:off x="11536288" y="2171360"/>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13</a:t>
            </a:r>
            <a:endParaRPr sz="1100">
              <a:latin typeface="Microsoft YaHei"/>
              <a:cs typeface="Microsoft YaHei"/>
            </a:endParaRPr>
          </a:p>
        </p:txBody>
      </p:sp>
      <p:sp>
        <p:nvSpPr>
          <p:cNvPr id="23" name="object 23"/>
          <p:cNvSpPr txBox="1"/>
          <p:nvPr/>
        </p:nvSpPr>
        <p:spPr>
          <a:xfrm>
            <a:off x="7765415" y="2455543"/>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4" name="object 24"/>
          <p:cNvSpPr txBox="1"/>
          <p:nvPr/>
        </p:nvSpPr>
        <p:spPr>
          <a:xfrm>
            <a:off x="11536288" y="2455543"/>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14</a:t>
            </a:r>
            <a:endParaRPr sz="1100">
              <a:latin typeface="Microsoft YaHei"/>
              <a:cs typeface="Microsoft YaHei"/>
            </a:endParaRPr>
          </a:p>
        </p:txBody>
      </p:sp>
      <p:sp>
        <p:nvSpPr>
          <p:cNvPr id="25" name="object 25"/>
          <p:cNvSpPr txBox="1"/>
          <p:nvPr/>
        </p:nvSpPr>
        <p:spPr>
          <a:xfrm>
            <a:off x="7765415" y="2739726"/>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6" name="object 26"/>
          <p:cNvSpPr txBox="1"/>
          <p:nvPr/>
        </p:nvSpPr>
        <p:spPr>
          <a:xfrm>
            <a:off x="11536288" y="2739726"/>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15</a:t>
            </a:r>
            <a:endParaRPr sz="1100">
              <a:latin typeface="Microsoft YaHei"/>
              <a:cs typeface="Microsoft YaHei"/>
            </a:endParaRPr>
          </a:p>
        </p:txBody>
      </p:sp>
      <p:sp>
        <p:nvSpPr>
          <p:cNvPr id="27" name="object 27"/>
          <p:cNvSpPr txBox="1"/>
          <p:nvPr/>
        </p:nvSpPr>
        <p:spPr>
          <a:xfrm>
            <a:off x="2707331" y="3023909"/>
            <a:ext cx="1745614" cy="19304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Meituan </a:t>
            </a:r>
            <a:r>
              <a:rPr sz="1100" b="1" spc="-70" dirty="0">
                <a:solidFill>
                  <a:srgbClr val="9A0000"/>
                </a:solidFill>
                <a:latin typeface="Microsoft YaHei"/>
                <a:cs typeface="Microsoft YaHei"/>
              </a:rPr>
              <a:t>Business</a:t>
            </a:r>
            <a:r>
              <a:rPr sz="1100" b="1" spc="-15" dirty="0">
                <a:solidFill>
                  <a:srgbClr val="9A0000"/>
                </a:solidFill>
                <a:latin typeface="Microsoft YaHei"/>
                <a:cs typeface="Microsoft YaHei"/>
              </a:rPr>
              <a:t> </a:t>
            </a:r>
            <a:r>
              <a:rPr sz="1100" b="1" spc="-75" dirty="0">
                <a:solidFill>
                  <a:srgbClr val="9A0000"/>
                </a:solidFill>
                <a:latin typeface="Microsoft YaHei"/>
                <a:cs typeface="Microsoft YaHei"/>
              </a:rPr>
              <a:t>Model</a:t>
            </a:r>
            <a:endParaRPr sz="1100">
              <a:latin typeface="Microsoft YaHei"/>
              <a:cs typeface="Microsoft YaHei"/>
            </a:endParaRPr>
          </a:p>
        </p:txBody>
      </p:sp>
      <p:sp>
        <p:nvSpPr>
          <p:cNvPr id="28" name="object 28"/>
          <p:cNvSpPr txBox="1"/>
          <p:nvPr/>
        </p:nvSpPr>
        <p:spPr>
          <a:xfrm>
            <a:off x="7765415" y="3023909"/>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29" name="object 29"/>
          <p:cNvSpPr txBox="1"/>
          <p:nvPr/>
        </p:nvSpPr>
        <p:spPr>
          <a:xfrm>
            <a:off x="11536288" y="3023909"/>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16</a:t>
            </a:r>
            <a:endParaRPr sz="1100">
              <a:latin typeface="Microsoft YaHei"/>
              <a:cs typeface="Microsoft YaHei"/>
            </a:endParaRPr>
          </a:p>
        </p:txBody>
      </p:sp>
      <p:sp>
        <p:nvSpPr>
          <p:cNvPr id="30" name="object 30"/>
          <p:cNvSpPr txBox="1"/>
          <p:nvPr/>
        </p:nvSpPr>
        <p:spPr>
          <a:xfrm>
            <a:off x="3164531" y="3308091"/>
            <a:ext cx="3336925" cy="77089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Arial" panose="020B0604020202090204"/>
              <a:buChar char="•"/>
              <a:tabLst>
                <a:tab pos="184150" algn="l"/>
              </a:tabLst>
            </a:pPr>
            <a:r>
              <a:rPr sz="1100" spc="-25" dirty="0">
                <a:solidFill>
                  <a:srgbClr val="404040"/>
                </a:solidFill>
                <a:latin typeface="Arial Unicode MS" panose="020B0604020202020204" charset="-122"/>
                <a:cs typeface="Arial Unicode MS" panose="020B0604020202020204" charset="-122"/>
              </a:rPr>
              <a:t>Catering </a:t>
            </a:r>
            <a:r>
              <a:rPr sz="1100" spc="-45" dirty="0">
                <a:solidFill>
                  <a:srgbClr val="404040"/>
                </a:solidFill>
                <a:latin typeface="Arial Unicode MS" panose="020B0604020202020204" charset="-122"/>
                <a:cs typeface="Arial Unicode MS" panose="020B0604020202020204" charset="-122"/>
              </a:rPr>
              <a:t>Takeout（VS</a:t>
            </a:r>
            <a:r>
              <a:rPr sz="1100" dirty="0">
                <a:solidFill>
                  <a:srgbClr val="404040"/>
                </a:solidFill>
                <a:latin typeface="Arial Unicode MS" panose="020B0604020202020204" charset="-122"/>
                <a:cs typeface="Arial Unicode MS" panose="020B0604020202020204" charset="-122"/>
              </a:rPr>
              <a:t> </a:t>
            </a:r>
            <a:r>
              <a:rPr sz="1100" spc="-50" dirty="0">
                <a:solidFill>
                  <a:srgbClr val="404040"/>
                </a:solidFill>
                <a:latin typeface="Arial Unicode MS" panose="020B0604020202020204" charset="-122"/>
                <a:cs typeface="Arial Unicode MS" panose="020B0604020202020204" charset="-122"/>
              </a:rPr>
              <a:t>Eleme）</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Arial" panose="020B0604020202090204"/>
              <a:buChar char="•"/>
              <a:tabLst>
                <a:tab pos="184150" algn="l"/>
              </a:tabLst>
            </a:pPr>
            <a:r>
              <a:rPr sz="1100" spc="-45" dirty="0">
                <a:solidFill>
                  <a:srgbClr val="404040"/>
                </a:solidFill>
                <a:latin typeface="Arial Unicode MS" panose="020B0604020202020204" charset="-122"/>
                <a:cs typeface="Arial Unicode MS" panose="020B0604020202020204" charset="-122"/>
              </a:rPr>
              <a:t>To Shop, </a:t>
            </a:r>
            <a:r>
              <a:rPr sz="1100" spc="-10" dirty="0">
                <a:solidFill>
                  <a:srgbClr val="404040"/>
                </a:solidFill>
                <a:latin typeface="Arial Unicode MS" panose="020B0604020202020204" charset="-122"/>
                <a:cs typeface="Arial Unicode MS" panose="020B0604020202020204" charset="-122"/>
              </a:rPr>
              <a:t>Hotel </a:t>
            </a:r>
            <a:r>
              <a:rPr sz="1100" spc="-20" dirty="0">
                <a:solidFill>
                  <a:srgbClr val="404040"/>
                </a:solidFill>
                <a:latin typeface="Arial Unicode MS" panose="020B0604020202020204" charset="-122"/>
                <a:cs typeface="Arial Unicode MS" panose="020B0604020202020204" charset="-122"/>
              </a:rPr>
              <a:t>and </a:t>
            </a:r>
            <a:r>
              <a:rPr sz="1100" spc="-60" dirty="0">
                <a:solidFill>
                  <a:srgbClr val="404040"/>
                </a:solidFill>
                <a:latin typeface="Arial Unicode MS" panose="020B0604020202020204" charset="-122"/>
                <a:cs typeface="Arial Unicode MS" panose="020B0604020202020204" charset="-122"/>
              </a:rPr>
              <a:t>Travel（VS</a:t>
            </a:r>
            <a:r>
              <a:rPr sz="1100" spc="60" dirty="0">
                <a:solidFill>
                  <a:srgbClr val="404040"/>
                </a:solidFill>
                <a:latin typeface="Arial Unicode MS" panose="020B0604020202020204" charset="-122"/>
                <a:cs typeface="Arial Unicode MS" panose="020B0604020202020204" charset="-122"/>
              </a:rPr>
              <a:t> </a:t>
            </a:r>
            <a:r>
              <a:rPr sz="1100" spc="-10" dirty="0">
                <a:solidFill>
                  <a:srgbClr val="404040"/>
                </a:solidFill>
                <a:latin typeface="Arial Unicode MS" panose="020B0604020202020204" charset="-122"/>
                <a:cs typeface="Arial Unicode MS" panose="020B0604020202020204" charset="-122"/>
              </a:rPr>
              <a:t>Ctrip）</a:t>
            </a:r>
            <a:endParaRPr sz="1100">
              <a:latin typeface="Arial Unicode MS" panose="020B0604020202020204" charset="-122"/>
              <a:cs typeface="Arial Unicode MS" panose="020B0604020202020204" charset="-122"/>
            </a:endParaRPr>
          </a:p>
          <a:p>
            <a:pPr marL="184150" indent="-171450">
              <a:lnSpc>
                <a:spcPct val="100000"/>
              </a:lnSpc>
              <a:spcBef>
                <a:spcPts val="980"/>
              </a:spcBef>
              <a:buClr>
                <a:srgbClr val="701013"/>
              </a:buClr>
              <a:buSzPct val="105000"/>
              <a:buFont typeface="Arial" panose="020B0604020202090204"/>
              <a:buChar char="•"/>
              <a:tabLst>
                <a:tab pos="184150" algn="l"/>
              </a:tabLst>
            </a:pPr>
            <a:r>
              <a:rPr sz="1100" spc="-25" dirty="0">
                <a:solidFill>
                  <a:srgbClr val="404040"/>
                </a:solidFill>
                <a:latin typeface="Arial Unicode MS" panose="020B0604020202020204" charset="-122"/>
                <a:cs typeface="Arial Unicode MS" panose="020B0604020202020204" charset="-122"/>
              </a:rPr>
              <a:t>New</a:t>
            </a:r>
            <a:r>
              <a:rPr sz="1100" dirty="0">
                <a:solidFill>
                  <a:srgbClr val="404040"/>
                </a:solidFill>
                <a:latin typeface="Arial Unicode MS" panose="020B0604020202020204" charset="-122"/>
                <a:cs typeface="Arial Unicode MS" panose="020B0604020202020204" charset="-122"/>
              </a:rPr>
              <a:t> </a:t>
            </a:r>
            <a:r>
              <a:rPr sz="1100" spc="-70" dirty="0">
                <a:solidFill>
                  <a:srgbClr val="404040"/>
                </a:solidFill>
                <a:latin typeface="Arial Unicode MS" panose="020B0604020202020204" charset="-122"/>
                <a:cs typeface="Arial Unicode MS" panose="020B0604020202020204" charset="-122"/>
              </a:rPr>
              <a:t>Business</a:t>
            </a:r>
            <a:r>
              <a:rPr sz="1100" dirty="0">
                <a:solidFill>
                  <a:srgbClr val="404040"/>
                </a:solidFill>
                <a:latin typeface="Arial Unicode MS" panose="020B0604020202020204" charset="-122"/>
                <a:cs typeface="Arial Unicode MS" panose="020B0604020202020204" charset="-122"/>
              </a:rPr>
              <a:t> </a:t>
            </a:r>
            <a:r>
              <a:rPr sz="1100" spc="-20" dirty="0">
                <a:solidFill>
                  <a:srgbClr val="404040"/>
                </a:solidFill>
                <a:latin typeface="Arial Unicode MS" panose="020B0604020202020204" charset="-122"/>
                <a:cs typeface="Arial Unicode MS" panose="020B0604020202020204" charset="-122"/>
              </a:rPr>
              <a:t>and</a:t>
            </a:r>
            <a:r>
              <a:rPr sz="1100" dirty="0">
                <a:solidFill>
                  <a:srgbClr val="404040"/>
                </a:solidFill>
                <a:latin typeface="Arial Unicode MS" panose="020B0604020202020204" charset="-122"/>
                <a:cs typeface="Arial Unicode MS" panose="020B0604020202020204" charset="-122"/>
              </a:rPr>
              <a:t> </a:t>
            </a:r>
            <a:r>
              <a:rPr sz="1100" spc="-45" dirty="0">
                <a:solidFill>
                  <a:srgbClr val="404040"/>
                </a:solidFill>
                <a:latin typeface="Arial Unicode MS" panose="020B0604020202020204" charset="-122"/>
                <a:cs typeface="Arial Unicode MS" panose="020B0604020202020204" charset="-122"/>
              </a:rPr>
              <a:t>Others（VS</a:t>
            </a:r>
            <a:r>
              <a:rPr sz="1100" dirty="0">
                <a:solidFill>
                  <a:srgbClr val="404040"/>
                </a:solidFill>
                <a:latin typeface="Arial Unicode MS" panose="020B0604020202020204" charset="-122"/>
                <a:cs typeface="Arial Unicode MS" panose="020B0604020202020204" charset="-122"/>
              </a:rPr>
              <a:t> </a:t>
            </a:r>
            <a:r>
              <a:rPr sz="1100" spc="-25" dirty="0">
                <a:solidFill>
                  <a:srgbClr val="404040"/>
                </a:solidFill>
                <a:latin typeface="Arial Unicode MS" panose="020B0604020202020204" charset="-122"/>
                <a:cs typeface="Arial Unicode MS" panose="020B0604020202020204" charset="-122"/>
              </a:rPr>
              <a:t>Alibaba</a:t>
            </a:r>
            <a:r>
              <a:rPr sz="1100" dirty="0">
                <a:solidFill>
                  <a:srgbClr val="404040"/>
                </a:solidFill>
                <a:latin typeface="Arial Unicode MS" panose="020B0604020202020204" charset="-122"/>
                <a:cs typeface="Arial Unicode MS" panose="020B0604020202020204" charset="-122"/>
              </a:rPr>
              <a:t>、</a:t>
            </a:r>
            <a:r>
              <a:rPr sz="1100" spc="-20" dirty="0">
                <a:solidFill>
                  <a:srgbClr val="404040"/>
                </a:solidFill>
                <a:latin typeface="Arial Unicode MS" panose="020B0604020202020204" charset="-122"/>
                <a:cs typeface="Arial Unicode MS" panose="020B0604020202020204" charset="-122"/>
              </a:rPr>
              <a:t>Jingdong）</a:t>
            </a:r>
            <a:endParaRPr sz="1100">
              <a:latin typeface="Arial Unicode MS" panose="020B0604020202020204" charset="-122"/>
              <a:cs typeface="Arial Unicode MS" panose="020B0604020202020204" charset="-122"/>
            </a:endParaRPr>
          </a:p>
        </p:txBody>
      </p:sp>
      <p:sp>
        <p:nvSpPr>
          <p:cNvPr id="31" name="object 31"/>
          <p:cNvSpPr txBox="1"/>
          <p:nvPr/>
        </p:nvSpPr>
        <p:spPr>
          <a:xfrm>
            <a:off x="7765415" y="3308091"/>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2" name="object 32"/>
          <p:cNvSpPr txBox="1"/>
          <p:nvPr/>
        </p:nvSpPr>
        <p:spPr>
          <a:xfrm>
            <a:off x="11536288" y="3308091"/>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17</a:t>
            </a:r>
            <a:endParaRPr sz="1100">
              <a:latin typeface="Microsoft YaHei"/>
              <a:cs typeface="Microsoft YaHei"/>
            </a:endParaRPr>
          </a:p>
        </p:txBody>
      </p:sp>
      <p:sp>
        <p:nvSpPr>
          <p:cNvPr id="33" name="object 33"/>
          <p:cNvSpPr txBox="1"/>
          <p:nvPr/>
        </p:nvSpPr>
        <p:spPr>
          <a:xfrm>
            <a:off x="7765415" y="3592275"/>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4" name="object 34"/>
          <p:cNvSpPr txBox="1"/>
          <p:nvPr/>
        </p:nvSpPr>
        <p:spPr>
          <a:xfrm>
            <a:off x="11536288" y="3592275"/>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22</a:t>
            </a:r>
            <a:endParaRPr sz="1100">
              <a:latin typeface="Microsoft YaHei"/>
              <a:cs typeface="Microsoft YaHei"/>
            </a:endParaRPr>
          </a:p>
        </p:txBody>
      </p:sp>
      <p:sp>
        <p:nvSpPr>
          <p:cNvPr id="35" name="object 35"/>
          <p:cNvSpPr txBox="1"/>
          <p:nvPr/>
        </p:nvSpPr>
        <p:spPr>
          <a:xfrm>
            <a:off x="7765415" y="3884336"/>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6" name="object 36"/>
          <p:cNvSpPr txBox="1"/>
          <p:nvPr/>
        </p:nvSpPr>
        <p:spPr>
          <a:xfrm>
            <a:off x="11536288" y="3884336"/>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25</a:t>
            </a:r>
            <a:endParaRPr sz="1100">
              <a:latin typeface="Microsoft YaHei"/>
              <a:cs typeface="Microsoft YaHei"/>
            </a:endParaRPr>
          </a:p>
        </p:txBody>
      </p:sp>
      <p:sp>
        <p:nvSpPr>
          <p:cNvPr id="37" name="object 37"/>
          <p:cNvSpPr txBox="1"/>
          <p:nvPr/>
        </p:nvSpPr>
        <p:spPr>
          <a:xfrm>
            <a:off x="2707331" y="4176397"/>
            <a:ext cx="2927985" cy="1899920"/>
          </a:xfrm>
          <a:prstGeom prst="rect">
            <a:avLst/>
          </a:prstGeom>
        </p:spPr>
        <p:txBody>
          <a:bodyPr vert="horz" wrap="square" lIns="0" tIns="12700" rIns="0" bIns="0" rtlCol="0">
            <a:spAutoFit/>
          </a:bodyPr>
          <a:lstStyle/>
          <a:p>
            <a:pPr marL="184150" indent="-171450">
              <a:lnSpc>
                <a:spcPct val="100000"/>
              </a:lnSpc>
              <a:spcBef>
                <a:spcPts val="100"/>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Meituan </a:t>
            </a:r>
            <a:r>
              <a:rPr sz="1100" b="1" spc="-60" dirty="0">
                <a:solidFill>
                  <a:srgbClr val="9A0000"/>
                </a:solidFill>
                <a:latin typeface="Microsoft YaHei"/>
                <a:cs typeface="Microsoft YaHei"/>
              </a:rPr>
              <a:t>Financial</a:t>
            </a:r>
            <a:r>
              <a:rPr sz="1100" b="1" spc="10" dirty="0">
                <a:solidFill>
                  <a:srgbClr val="9A0000"/>
                </a:solidFill>
                <a:latin typeface="Microsoft YaHei"/>
                <a:cs typeface="Microsoft YaHei"/>
              </a:rPr>
              <a:t> </a:t>
            </a:r>
            <a:r>
              <a:rPr sz="1100" b="1" spc="-70" dirty="0">
                <a:solidFill>
                  <a:srgbClr val="9A0000"/>
                </a:solidFill>
                <a:latin typeface="Microsoft YaHei"/>
                <a:cs typeface="Microsoft YaHei"/>
              </a:rPr>
              <a:t>Analysis</a:t>
            </a:r>
            <a:endParaRPr sz="1100">
              <a:latin typeface="Microsoft YaHei"/>
              <a:cs typeface="Microsoft YaHei"/>
            </a:endParaRPr>
          </a:p>
          <a:p>
            <a:pPr marL="641350" lvl="1" indent="-171450">
              <a:lnSpc>
                <a:spcPct val="100000"/>
              </a:lnSpc>
              <a:spcBef>
                <a:spcPts val="915"/>
              </a:spcBef>
              <a:buClr>
                <a:srgbClr val="701013"/>
              </a:buClr>
              <a:buSzPct val="105000"/>
              <a:buFont typeface="Arial" panose="020B0604020202090204"/>
              <a:buChar char="•"/>
              <a:tabLst>
                <a:tab pos="641350" algn="l"/>
              </a:tabLst>
            </a:pPr>
            <a:r>
              <a:rPr sz="1100" spc="-10" dirty="0">
                <a:solidFill>
                  <a:srgbClr val="404040"/>
                </a:solidFill>
                <a:latin typeface="Arial Unicode MS" panose="020B0604020202020204" charset="-122"/>
                <a:cs typeface="Arial Unicode MS" panose="020B0604020202020204" charset="-122"/>
              </a:rPr>
              <a:t>Profitability </a:t>
            </a:r>
            <a:r>
              <a:rPr sz="1100" spc="-20" dirty="0">
                <a:solidFill>
                  <a:srgbClr val="404040"/>
                </a:solidFill>
                <a:latin typeface="Arial Unicode MS" panose="020B0604020202020204" charset="-122"/>
                <a:cs typeface="Arial Unicode MS" panose="020B0604020202020204" charset="-122"/>
              </a:rPr>
              <a:t>and Growth</a:t>
            </a:r>
            <a:r>
              <a:rPr sz="1100" spc="-10" dirty="0">
                <a:solidFill>
                  <a:srgbClr val="404040"/>
                </a:solidFill>
                <a:latin typeface="Arial Unicode MS" panose="020B0604020202020204" charset="-122"/>
                <a:cs typeface="Arial Unicode MS" panose="020B0604020202020204" charset="-122"/>
              </a:rPr>
              <a:t> Ability</a:t>
            </a:r>
            <a:endParaRPr sz="1100">
              <a:latin typeface="Arial Unicode MS" panose="020B0604020202020204" charset="-122"/>
              <a:cs typeface="Arial Unicode MS" panose="020B0604020202020204" charset="-122"/>
            </a:endParaRPr>
          </a:p>
          <a:p>
            <a:pPr marL="641350" lvl="1" indent="-171450">
              <a:lnSpc>
                <a:spcPct val="100000"/>
              </a:lnSpc>
              <a:spcBef>
                <a:spcPts val="920"/>
              </a:spcBef>
              <a:buClr>
                <a:srgbClr val="701013"/>
              </a:buClr>
              <a:buSzPct val="105000"/>
              <a:buFont typeface="Arial" panose="020B0604020202090204"/>
              <a:buChar char="•"/>
              <a:tabLst>
                <a:tab pos="641350" algn="l"/>
              </a:tabLst>
            </a:pPr>
            <a:r>
              <a:rPr sz="1100" spc="-10" dirty="0">
                <a:solidFill>
                  <a:srgbClr val="404040"/>
                </a:solidFill>
                <a:latin typeface="Arial Unicode MS" panose="020B0604020202020204" charset="-122"/>
                <a:cs typeface="Arial Unicode MS" panose="020B0604020202020204" charset="-122"/>
              </a:rPr>
              <a:t>Debt </a:t>
            </a:r>
            <a:r>
              <a:rPr sz="1100" spc="-40" dirty="0">
                <a:solidFill>
                  <a:srgbClr val="404040"/>
                </a:solidFill>
                <a:latin typeface="Arial Unicode MS" panose="020B0604020202020204" charset="-122"/>
                <a:cs typeface="Arial Unicode MS" panose="020B0604020202020204" charset="-122"/>
              </a:rPr>
              <a:t>Paying </a:t>
            </a:r>
            <a:r>
              <a:rPr sz="1100" spc="-5" dirty="0">
                <a:solidFill>
                  <a:srgbClr val="404040"/>
                </a:solidFill>
                <a:latin typeface="Arial Unicode MS" panose="020B0604020202020204" charset="-122"/>
                <a:cs typeface="Arial Unicode MS" panose="020B0604020202020204" charset="-122"/>
              </a:rPr>
              <a:t>Ability </a:t>
            </a:r>
            <a:r>
              <a:rPr sz="1100" spc="-20" dirty="0">
                <a:solidFill>
                  <a:srgbClr val="404040"/>
                </a:solidFill>
                <a:latin typeface="Arial Unicode MS" panose="020B0604020202020204" charset="-122"/>
                <a:cs typeface="Arial Unicode MS" panose="020B0604020202020204" charset="-122"/>
              </a:rPr>
              <a:t>and </a:t>
            </a:r>
            <a:r>
              <a:rPr sz="1100" spc="-70" dirty="0">
                <a:solidFill>
                  <a:srgbClr val="404040"/>
                </a:solidFill>
                <a:latin typeface="Arial Unicode MS" panose="020B0604020202020204" charset="-122"/>
                <a:cs typeface="Arial Unicode MS" panose="020B0604020202020204" charset="-122"/>
              </a:rPr>
              <a:t>Expense</a:t>
            </a:r>
            <a:r>
              <a:rPr sz="1100" spc="-5" dirty="0">
                <a:solidFill>
                  <a:srgbClr val="404040"/>
                </a:solidFill>
                <a:latin typeface="Arial Unicode MS" panose="020B0604020202020204" charset="-122"/>
                <a:cs typeface="Arial Unicode MS" panose="020B0604020202020204" charset="-122"/>
              </a:rPr>
              <a:t> </a:t>
            </a:r>
            <a:r>
              <a:rPr sz="1100" spc="-40" dirty="0">
                <a:solidFill>
                  <a:srgbClr val="404040"/>
                </a:solidFill>
                <a:latin typeface="Arial Unicode MS" panose="020B0604020202020204" charset="-122"/>
                <a:cs typeface="Arial Unicode MS" panose="020B0604020202020204" charset="-122"/>
              </a:rPr>
              <a:t>Ratio</a:t>
            </a:r>
            <a:endParaRPr sz="1100">
              <a:latin typeface="Arial Unicode MS" panose="020B0604020202020204" charset="-122"/>
              <a:cs typeface="Arial Unicode MS" panose="020B0604020202020204" charset="-122"/>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Meituan </a:t>
            </a:r>
            <a:r>
              <a:rPr sz="1100" b="1" spc="-70" dirty="0">
                <a:solidFill>
                  <a:srgbClr val="9A0000"/>
                </a:solidFill>
                <a:latin typeface="Microsoft YaHei"/>
                <a:cs typeface="Microsoft YaHei"/>
              </a:rPr>
              <a:t>Comprehensive</a:t>
            </a:r>
            <a:r>
              <a:rPr sz="1100" b="1" spc="10" dirty="0">
                <a:solidFill>
                  <a:srgbClr val="9A0000"/>
                </a:solidFill>
                <a:latin typeface="Microsoft YaHei"/>
                <a:cs typeface="Microsoft YaHei"/>
              </a:rPr>
              <a:t> </a:t>
            </a:r>
            <a:r>
              <a:rPr sz="1100" b="1" spc="-70" dirty="0">
                <a:solidFill>
                  <a:srgbClr val="9A0000"/>
                </a:solidFill>
                <a:latin typeface="Microsoft YaHei"/>
                <a:cs typeface="Microsoft YaHei"/>
              </a:rPr>
              <a:t>Evaluation</a:t>
            </a:r>
            <a:endParaRPr sz="1100">
              <a:latin typeface="Microsoft YaHei"/>
              <a:cs typeface="Microsoft YaHei"/>
            </a:endParaRPr>
          </a:p>
          <a:p>
            <a:pPr marL="184150" indent="-171450">
              <a:lnSpc>
                <a:spcPct val="100000"/>
              </a:lnSpc>
              <a:spcBef>
                <a:spcPts val="920"/>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Meituan Investment</a:t>
            </a:r>
            <a:r>
              <a:rPr sz="1100" b="1" spc="10" dirty="0">
                <a:solidFill>
                  <a:srgbClr val="9A0000"/>
                </a:solidFill>
                <a:latin typeface="Microsoft YaHei"/>
                <a:cs typeface="Microsoft YaHei"/>
              </a:rPr>
              <a:t> </a:t>
            </a:r>
            <a:r>
              <a:rPr sz="1100" b="1" spc="-75" dirty="0">
                <a:solidFill>
                  <a:srgbClr val="9A0000"/>
                </a:solidFill>
                <a:latin typeface="Microsoft YaHei"/>
                <a:cs typeface="Microsoft YaHei"/>
              </a:rPr>
              <a:t>Risk</a:t>
            </a:r>
            <a:endParaRPr sz="1100">
              <a:latin typeface="Microsoft YaHei"/>
              <a:cs typeface="Microsoft YaHei"/>
            </a:endParaRPr>
          </a:p>
          <a:p>
            <a:pPr marL="184150" indent="-171450">
              <a:lnSpc>
                <a:spcPct val="100000"/>
              </a:lnSpc>
              <a:spcBef>
                <a:spcPts val="915"/>
              </a:spcBef>
              <a:buClr>
                <a:srgbClr val="701013"/>
              </a:buClr>
              <a:buSzPct val="105000"/>
              <a:buFont typeface="Wingdings" panose="05000000000000000000"/>
              <a:buChar char=""/>
              <a:tabLst>
                <a:tab pos="184150" algn="l"/>
              </a:tabLst>
            </a:pPr>
            <a:r>
              <a:rPr sz="1100" b="1" spc="-75" dirty="0">
                <a:solidFill>
                  <a:srgbClr val="9A0000"/>
                </a:solidFill>
                <a:latin typeface="Microsoft YaHei"/>
                <a:cs typeface="Microsoft YaHei"/>
              </a:rPr>
              <a:t>Methodology</a:t>
            </a:r>
            <a:endParaRPr sz="1100">
              <a:latin typeface="Microsoft YaHei"/>
              <a:cs typeface="Microsoft YaHei"/>
            </a:endParaRPr>
          </a:p>
          <a:p>
            <a:pPr marL="184150" indent="-171450">
              <a:lnSpc>
                <a:spcPct val="100000"/>
              </a:lnSpc>
              <a:spcBef>
                <a:spcPts val="920"/>
              </a:spcBef>
              <a:buClr>
                <a:srgbClr val="701013"/>
              </a:buClr>
              <a:buSzPct val="105000"/>
              <a:buFont typeface="Wingdings" panose="05000000000000000000"/>
              <a:buChar char=""/>
              <a:tabLst>
                <a:tab pos="184150" algn="l"/>
              </a:tabLst>
            </a:pPr>
            <a:r>
              <a:rPr sz="1100" b="1" spc="-65" dirty="0">
                <a:solidFill>
                  <a:srgbClr val="9A0000"/>
                </a:solidFill>
                <a:latin typeface="Microsoft YaHei"/>
                <a:cs typeface="Microsoft YaHei"/>
              </a:rPr>
              <a:t>Legal</a:t>
            </a:r>
            <a:r>
              <a:rPr sz="1100" b="1" spc="-35" dirty="0">
                <a:solidFill>
                  <a:srgbClr val="9A0000"/>
                </a:solidFill>
                <a:latin typeface="Microsoft YaHei"/>
                <a:cs typeface="Microsoft YaHei"/>
              </a:rPr>
              <a:t> </a:t>
            </a:r>
            <a:r>
              <a:rPr sz="1100" b="1" spc="-75" dirty="0">
                <a:solidFill>
                  <a:srgbClr val="9A0000"/>
                </a:solidFill>
                <a:latin typeface="Microsoft YaHei"/>
                <a:cs typeface="Microsoft YaHei"/>
              </a:rPr>
              <a:t>Statement</a:t>
            </a:r>
            <a:endParaRPr sz="1100">
              <a:latin typeface="Microsoft YaHei"/>
              <a:cs typeface="Microsoft YaHei"/>
            </a:endParaRPr>
          </a:p>
        </p:txBody>
      </p:sp>
      <p:sp>
        <p:nvSpPr>
          <p:cNvPr id="38" name="object 38"/>
          <p:cNvSpPr txBox="1"/>
          <p:nvPr/>
        </p:nvSpPr>
        <p:spPr>
          <a:xfrm>
            <a:off x="7765415" y="4176397"/>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39" name="object 39"/>
          <p:cNvSpPr txBox="1"/>
          <p:nvPr/>
        </p:nvSpPr>
        <p:spPr>
          <a:xfrm>
            <a:off x="11536288" y="4176397"/>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29</a:t>
            </a:r>
            <a:endParaRPr sz="1100">
              <a:latin typeface="Microsoft YaHei"/>
              <a:cs typeface="Microsoft YaHei"/>
            </a:endParaRPr>
          </a:p>
        </p:txBody>
      </p:sp>
      <p:sp>
        <p:nvSpPr>
          <p:cNvPr id="40" name="object 40"/>
          <p:cNvSpPr txBox="1"/>
          <p:nvPr/>
        </p:nvSpPr>
        <p:spPr>
          <a:xfrm>
            <a:off x="7765415" y="4460579"/>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1" name="object 41"/>
          <p:cNvSpPr txBox="1"/>
          <p:nvPr/>
        </p:nvSpPr>
        <p:spPr>
          <a:xfrm>
            <a:off x="11536288" y="4460579"/>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30</a:t>
            </a:r>
            <a:endParaRPr sz="1100">
              <a:latin typeface="Microsoft YaHei"/>
              <a:cs typeface="Microsoft YaHei"/>
            </a:endParaRPr>
          </a:p>
        </p:txBody>
      </p:sp>
      <p:sp>
        <p:nvSpPr>
          <p:cNvPr id="42" name="object 42"/>
          <p:cNvSpPr txBox="1"/>
          <p:nvPr/>
        </p:nvSpPr>
        <p:spPr>
          <a:xfrm>
            <a:off x="7765415" y="4744763"/>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3" name="object 43"/>
          <p:cNvSpPr txBox="1"/>
          <p:nvPr/>
        </p:nvSpPr>
        <p:spPr>
          <a:xfrm>
            <a:off x="11536288" y="4744763"/>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31</a:t>
            </a:r>
            <a:endParaRPr sz="1100">
              <a:latin typeface="Microsoft YaHei"/>
              <a:cs typeface="Microsoft YaHei"/>
            </a:endParaRPr>
          </a:p>
        </p:txBody>
      </p:sp>
      <p:sp>
        <p:nvSpPr>
          <p:cNvPr id="44" name="object 44"/>
          <p:cNvSpPr txBox="1"/>
          <p:nvPr/>
        </p:nvSpPr>
        <p:spPr>
          <a:xfrm>
            <a:off x="7765415" y="5028945"/>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5" name="object 45"/>
          <p:cNvSpPr txBox="1"/>
          <p:nvPr/>
        </p:nvSpPr>
        <p:spPr>
          <a:xfrm>
            <a:off x="11536288" y="5028945"/>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32</a:t>
            </a:r>
            <a:endParaRPr sz="1100">
              <a:latin typeface="Microsoft YaHei"/>
              <a:cs typeface="Microsoft YaHei"/>
            </a:endParaRPr>
          </a:p>
        </p:txBody>
      </p:sp>
      <p:sp>
        <p:nvSpPr>
          <p:cNvPr id="46" name="object 46"/>
          <p:cNvSpPr txBox="1"/>
          <p:nvPr/>
        </p:nvSpPr>
        <p:spPr>
          <a:xfrm>
            <a:off x="7765415" y="5313128"/>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7" name="object 47"/>
          <p:cNvSpPr txBox="1"/>
          <p:nvPr/>
        </p:nvSpPr>
        <p:spPr>
          <a:xfrm>
            <a:off x="11536288" y="5313128"/>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34</a:t>
            </a:r>
            <a:endParaRPr sz="1100">
              <a:latin typeface="Microsoft YaHei"/>
              <a:cs typeface="Microsoft YaHei"/>
            </a:endParaRPr>
          </a:p>
        </p:txBody>
      </p:sp>
      <p:sp>
        <p:nvSpPr>
          <p:cNvPr id="48" name="object 48"/>
          <p:cNvSpPr txBox="1"/>
          <p:nvPr/>
        </p:nvSpPr>
        <p:spPr>
          <a:xfrm>
            <a:off x="7765415" y="5597311"/>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49" name="object 49"/>
          <p:cNvSpPr txBox="1"/>
          <p:nvPr/>
        </p:nvSpPr>
        <p:spPr>
          <a:xfrm>
            <a:off x="11536288" y="5597311"/>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37</a:t>
            </a:r>
            <a:endParaRPr sz="1100">
              <a:latin typeface="Microsoft YaHei"/>
              <a:cs typeface="Microsoft YaHei"/>
            </a:endParaRPr>
          </a:p>
        </p:txBody>
      </p:sp>
      <p:sp>
        <p:nvSpPr>
          <p:cNvPr id="50" name="object 50"/>
          <p:cNvSpPr txBox="1"/>
          <p:nvPr/>
        </p:nvSpPr>
        <p:spPr>
          <a:xfrm>
            <a:off x="7765415" y="5881494"/>
            <a:ext cx="2819400" cy="193040"/>
          </a:xfrm>
          <a:prstGeom prst="rect">
            <a:avLst/>
          </a:prstGeom>
        </p:spPr>
        <p:txBody>
          <a:bodyPr vert="horz" wrap="square" lIns="0" tIns="12700" rIns="0" bIns="0" rtlCol="0">
            <a:spAutoFit/>
          </a:bodyPr>
          <a:lstStyle/>
          <a:p>
            <a:pPr marL="12700">
              <a:lnSpc>
                <a:spcPct val="100000"/>
              </a:lnSpc>
              <a:spcBef>
                <a:spcPts val="100"/>
              </a:spcBef>
            </a:pPr>
            <a:r>
              <a:rPr sz="1100" spc="180" dirty="0">
                <a:latin typeface="Arial Unicode MS" panose="020B0604020202020204" charset="-122"/>
                <a:cs typeface="Arial Unicode MS" panose="020B0604020202020204" charset="-122"/>
              </a:rPr>
              <a:t>----------------------------------------</a:t>
            </a:r>
            <a:endParaRPr sz="1100">
              <a:latin typeface="Arial Unicode MS" panose="020B0604020202020204" charset="-122"/>
              <a:cs typeface="Arial Unicode MS" panose="020B0604020202020204" charset="-122"/>
            </a:endParaRPr>
          </a:p>
        </p:txBody>
      </p:sp>
      <p:sp>
        <p:nvSpPr>
          <p:cNvPr id="51" name="object 51"/>
          <p:cNvSpPr txBox="1"/>
          <p:nvPr/>
        </p:nvSpPr>
        <p:spPr>
          <a:xfrm>
            <a:off x="11536288" y="5881494"/>
            <a:ext cx="180975" cy="193040"/>
          </a:xfrm>
          <a:prstGeom prst="rect">
            <a:avLst/>
          </a:prstGeom>
        </p:spPr>
        <p:txBody>
          <a:bodyPr vert="horz" wrap="square" lIns="0" tIns="12700" rIns="0" bIns="0" rtlCol="0">
            <a:spAutoFit/>
          </a:bodyPr>
          <a:lstStyle/>
          <a:p>
            <a:pPr marL="12700">
              <a:lnSpc>
                <a:spcPct val="100000"/>
              </a:lnSpc>
              <a:spcBef>
                <a:spcPts val="100"/>
              </a:spcBef>
            </a:pPr>
            <a:r>
              <a:rPr sz="1100" b="1" spc="-75" dirty="0">
                <a:solidFill>
                  <a:srgbClr val="404040"/>
                </a:solidFill>
                <a:latin typeface="Microsoft YaHei"/>
                <a:cs typeface="Microsoft YaHei"/>
              </a:rPr>
              <a:t>38</a:t>
            </a:r>
            <a:endParaRPr sz="1100">
              <a:latin typeface="Microsoft YaHei"/>
              <a:cs typeface="Microsoft YaHei"/>
            </a:endParaRPr>
          </a:p>
        </p:txBody>
      </p:sp>
      <p:sp>
        <p:nvSpPr>
          <p:cNvPr id="52" name="object 52"/>
          <p:cNvSpPr txBox="1">
            <a:spLocks noGrp="1"/>
          </p:cNvSpPr>
          <p:nvPr>
            <p:ph type="title"/>
          </p:nvPr>
        </p:nvSpPr>
        <p:spPr>
          <a:xfrm>
            <a:off x="313034" y="419000"/>
            <a:ext cx="1830705" cy="836294"/>
          </a:xfrm>
          <a:prstGeom prst="rect">
            <a:avLst/>
          </a:prstGeom>
        </p:spPr>
        <p:txBody>
          <a:bodyPr vert="horz" wrap="square" lIns="0" tIns="60960" rIns="0" bIns="0" rtlCol="0">
            <a:spAutoFit/>
          </a:bodyPr>
          <a:lstStyle/>
          <a:p>
            <a:pPr marL="12700" marR="5080">
              <a:lnSpc>
                <a:spcPts val="3020"/>
              </a:lnSpc>
              <a:spcBef>
                <a:spcPts val="480"/>
              </a:spcBef>
            </a:pPr>
            <a:r>
              <a:rPr sz="2800" dirty="0">
                <a:solidFill>
                  <a:srgbClr val="9A0000"/>
                </a:solidFill>
              </a:rPr>
              <a:t>目录 </a:t>
            </a:r>
            <a:r>
              <a:rPr sz="2800" spc="-195" dirty="0">
                <a:solidFill>
                  <a:srgbClr val="9A0000"/>
                </a:solidFill>
              </a:rPr>
              <a:t>CONTENTS</a:t>
            </a:r>
            <a:endParaRPr sz="280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p:nvPr/>
        </p:nvSpPr>
        <p:spPr>
          <a:xfrm>
            <a:off x="318528" y="767650"/>
            <a:ext cx="11861800" cy="2221230"/>
          </a:xfrm>
          <a:prstGeom prst="rect">
            <a:avLst/>
          </a:prstGeom>
        </p:spPr>
        <p:txBody>
          <a:bodyPr vert="horz" wrap="square" lIns="0" tIns="12700" rIns="0" bIns="0" rtlCol="0">
            <a:spAutoFit/>
          </a:bodyPr>
          <a:lstStyle/>
          <a:p>
            <a:pPr marL="298450" marR="5080" indent="-285750">
              <a:lnSpc>
                <a:spcPct val="150000"/>
              </a:lnSpc>
              <a:spcBef>
                <a:spcPts val="100"/>
              </a:spcBef>
              <a:buClr>
                <a:srgbClr val="970201"/>
              </a:buClr>
              <a:buSzPct val="104000"/>
              <a:buFont typeface="Wingdings" panose="05000000000000000000"/>
              <a:buChar char=""/>
              <a:tabLst>
                <a:tab pos="297815" algn="l"/>
                <a:tab pos="298450" algn="l"/>
              </a:tabLst>
            </a:pPr>
            <a:r>
              <a:rPr sz="1200" b="1" spc="-90" dirty="0">
                <a:latin typeface="Microsoft YaHei"/>
                <a:cs typeface="Microsoft YaHei"/>
              </a:rPr>
              <a:t>NLP</a:t>
            </a:r>
            <a:r>
              <a:rPr sz="1200" b="1" spc="-55" dirty="0">
                <a:latin typeface="Microsoft YaHei"/>
                <a:cs typeface="Microsoft YaHei"/>
              </a:rPr>
              <a:t> </a:t>
            </a:r>
            <a:r>
              <a:rPr sz="1200" b="1" dirty="0">
                <a:latin typeface="Microsoft YaHei"/>
                <a:cs typeface="Microsoft YaHei"/>
              </a:rPr>
              <a:t>：</a:t>
            </a:r>
            <a:r>
              <a:rPr sz="1200" b="1" spc="204" dirty="0">
                <a:latin typeface="Microsoft YaHei"/>
                <a:cs typeface="Microsoft YaHei"/>
              </a:rPr>
              <a:t> </a:t>
            </a:r>
            <a:r>
              <a:rPr sz="1200" spc="-10" dirty="0">
                <a:latin typeface="Arial Unicode MS" panose="020B0604020202020204" charset="-122"/>
                <a:cs typeface="Arial Unicode MS" panose="020B0604020202020204" charset="-122"/>
              </a:rPr>
              <a:t>Neuro-Linguistic</a:t>
            </a:r>
            <a:r>
              <a:rPr sz="1200" spc="250" dirty="0">
                <a:latin typeface="Arial Unicode MS" panose="020B0604020202020204" charset="-122"/>
                <a:cs typeface="Arial Unicode MS" panose="020B0604020202020204" charset="-122"/>
              </a:rPr>
              <a:t> </a:t>
            </a:r>
            <a:r>
              <a:rPr sz="1200" spc="-15" dirty="0">
                <a:latin typeface="Arial Unicode MS" panose="020B0604020202020204" charset="-122"/>
                <a:cs typeface="Arial Unicode MS" panose="020B0604020202020204" charset="-122"/>
              </a:rPr>
              <a:t>Programming</a:t>
            </a:r>
            <a:r>
              <a:rPr sz="1200" spc="254"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，神经语言程序学，</a:t>
            </a:r>
            <a:r>
              <a:rPr sz="1200" spc="235" dirty="0">
                <a:latin typeface="Arial Unicode MS" panose="020B0604020202020204" charset="-122"/>
                <a:cs typeface="Arial Unicode MS" panose="020B0604020202020204" charset="-122"/>
              </a:rPr>
              <a:t> </a:t>
            </a:r>
            <a:r>
              <a:rPr sz="1200" spc="5" dirty="0">
                <a:latin typeface="Arial Unicode MS" panose="020B0604020202020204" charset="-122"/>
                <a:cs typeface="Arial Unicode MS" panose="020B0604020202020204" charset="-122"/>
              </a:rPr>
              <a:t>N</a:t>
            </a:r>
            <a:r>
              <a:rPr sz="1200" spc="229"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a:t>
            </a:r>
            <a:r>
              <a:rPr sz="1200" spc="235" dirty="0">
                <a:latin typeface="Arial Unicode MS" panose="020B0604020202020204" charset="-122"/>
                <a:cs typeface="Arial Unicode MS" panose="020B0604020202020204" charset="-122"/>
              </a:rPr>
              <a:t> </a:t>
            </a:r>
            <a:r>
              <a:rPr sz="1200" spc="-10" dirty="0">
                <a:latin typeface="Arial Unicode MS" panose="020B0604020202020204" charset="-122"/>
                <a:cs typeface="Arial Unicode MS" panose="020B0604020202020204" charset="-122"/>
              </a:rPr>
              <a:t>Neuro</a:t>
            </a:r>
            <a:r>
              <a:rPr sz="1200" spc="240"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）指的是神经系统，包括大脑和思维过程；</a:t>
            </a:r>
            <a:r>
              <a:rPr sz="1200" spc="235" dirty="0">
                <a:latin typeface="Arial Unicode MS" panose="020B0604020202020204" charset="-122"/>
                <a:cs typeface="Arial Unicode MS" panose="020B0604020202020204" charset="-122"/>
              </a:rPr>
              <a:t> </a:t>
            </a:r>
            <a:r>
              <a:rPr sz="1200" spc="-114" dirty="0">
                <a:latin typeface="Arial Unicode MS" panose="020B0604020202020204" charset="-122"/>
                <a:cs typeface="Arial Unicode MS" panose="020B0604020202020204" charset="-122"/>
              </a:rPr>
              <a:t>L</a:t>
            </a:r>
            <a:r>
              <a:rPr sz="1200" spc="20"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a:t>
            </a:r>
            <a:r>
              <a:rPr sz="1200" spc="235" dirty="0">
                <a:latin typeface="Arial Unicode MS" panose="020B0604020202020204" charset="-122"/>
                <a:cs typeface="Arial Unicode MS" panose="020B0604020202020204" charset="-122"/>
              </a:rPr>
              <a:t> </a:t>
            </a:r>
            <a:r>
              <a:rPr sz="1200" spc="-30" dirty="0">
                <a:latin typeface="Arial Unicode MS" panose="020B0604020202020204" charset="-122"/>
                <a:cs typeface="Arial Unicode MS" panose="020B0604020202020204" charset="-122"/>
              </a:rPr>
              <a:t>Linguistic</a:t>
            </a:r>
            <a:r>
              <a:rPr sz="1200" spc="225"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）是指语言或指从感觉信号的输入到 思的过程</a:t>
            </a:r>
            <a:r>
              <a:rPr sz="1200" spc="-20" dirty="0">
                <a:latin typeface="Arial Unicode MS" panose="020B0604020202020204" charset="-122"/>
                <a:cs typeface="Arial Unicode MS" panose="020B0604020202020204" charset="-122"/>
              </a:rPr>
              <a:t>；P（Programming）</a:t>
            </a:r>
            <a:r>
              <a:rPr sz="1200" dirty="0">
                <a:latin typeface="Arial Unicode MS" panose="020B0604020202020204" charset="-122"/>
                <a:cs typeface="Arial Unicode MS" panose="020B0604020202020204" charset="-122"/>
              </a:rPr>
              <a:t>是指为产生某种后果而要执行的一套具体指令。</a:t>
            </a:r>
            <a:r>
              <a:rPr sz="1200" spc="-85" dirty="0">
                <a:latin typeface="Arial Unicode MS" panose="020B0604020202020204" charset="-122"/>
                <a:cs typeface="Arial Unicode MS" panose="020B0604020202020204" charset="-122"/>
              </a:rPr>
              <a:t>NLP</a:t>
            </a:r>
            <a:r>
              <a:rPr sz="1200" dirty="0">
                <a:latin typeface="Arial Unicode MS" panose="020B0604020202020204" charset="-122"/>
                <a:cs typeface="Arial Unicode MS" panose="020B0604020202020204" charset="-122"/>
              </a:rPr>
              <a:t>指人们思维及行为的习惯，是研究人类大脑工作流程及原理的学问。</a:t>
            </a:r>
            <a:endParaRPr sz="1200">
              <a:latin typeface="Arial Unicode MS" panose="020B0604020202020204" charset="-122"/>
              <a:cs typeface="Arial Unicode MS" panose="020B0604020202020204" charset="-122"/>
            </a:endParaRPr>
          </a:p>
          <a:p>
            <a:pPr marL="298450" indent="-285750">
              <a:lnSpc>
                <a:spcPct val="100000"/>
              </a:lnSpc>
              <a:spcBef>
                <a:spcPts val="720"/>
              </a:spcBef>
              <a:buClr>
                <a:srgbClr val="970201"/>
              </a:buClr>
              <a:buSzPct val="104000"/>
              <a:buFont typeface="Wingdings" panose="05000000000000000000"/>
              <a:buChar char=""/>
              <a:tabLst>
                <a:tab pos="297815" algn="l"/>
                <a:tab pos="298450" algn="l"/>
              </a:tabLst>
            </a:pPr>
            <a:r>
              <a:rPr sz="1200" b="1" spc="-25" dirty="0">
                <a:latin typeface="Microsoft YaHei"/>
                <a:cs typeface="Microsoft YaHei"/>
              </a:rPr>
              <a:t>AI：</a:t>
            </a:r>
            <a:r>
              <a:rPr sz="1200" spc="-25" dirty="0">
                <a:latin typeface="Arial Unicode MS" panose="020B0604020202020204" charset="-122"/>
                <a:cs typeface="Arial Unicode MS" panose="020B0604020202020204" charset="-122"/>
              </a:rPr>
              <a:t>Artificial</a:t>
            </a:r>
            <a:r>
              <a:rPr sz="1200" spc="-15" dirty="0">
                <a:latin typeface="Arial Unicode MS" panose="020B0604020202020204" charset="-122"/>
                <a:cs typeface="Arial Unicode MS" panose="020B0604020202020204" charset="-122"/>
              </a:rPr>
              <a:t> </a:t>
            </a:r>
            <a:r>
              <a:rPr sz="1200" spc="-25" dirty="0">
                <a:latin typeface="Arial Unicode MS" panose="020B0604020202020204" charset="-122"/>
                <a:cs typeface="Arial Unicode MS" panose="020B0604020202020204" charset="-122"/>
              </a:rPr>
              <a:t>Intelligence，</a:t>
            </a:r>
            <a:r>
              <a:rPr sz="1200" dirty="0">
                <a:latin typeface="Arial Unicode MS" panose="020B0604020202020204" charset="-122"/>
                <a:cs typeface="Arial Unicode MS" panose="020B0604020202020204" charset="-122"/>
              </a:rPr>
              <a:t>人工智能，通过普通计算机程序来呈现人类智能的技术。</a:t>
            </a:r>
            <a:endParaRPr sz="1200">
              <a:latin typeface="Arial Unicode MS" panose="020B0604020202020204" charset="-122"/>
              <a:cs typeface="Arial Unicode MS" panose="020B0604020202020204" charset="-122"/>
            </a:endParaRPr>
          </a:p>
          <a:p>
            <a:pPr marL="298450" marR="271145" indent="-285750">
              <a:lnSpc>
                <a:spcPct val="150000"/>
              </a:lnSpc>
              <a:buClr>
                <a:srgbClr val="970201"/>
              </a:buClr>
              <a:buSzPct val="104000"/>
              <a:buFont typeface="Wingdings" panose="05000000000000000000"/>
              <a:buChar char=""/>
              <a:tabLst>
                <a:tab pos="297815" algn="l"/>
                <a:tab pos="298450" algn="l"/>
              </a:tabLst>
            </a:pPr>
            <a:r>
              <a:rPr sz="1200" b="1" spc="-85" dirty="0">
                <a:latin typeface="Microsoft YaHei"/>
                <a:cs typeface="Microsoft YaHei"/>
              </a:rPr>
              <a:t>LBS</a:t>
            </a:r>
            <a:r>
              <a:rPr sz="1200" b="1" spc="-225" dirty="0">
                <a:latin typeface="Microsoft YaHei"/>
                <a:cs typeface="Microsoft YaHei"/>
              </a:rPr>
              <a:t> </a:t>
            </a:r>
            <a:r>
              <a:rPr sz="1200" b="1" dirty="0">
                <a:latin typeface="Microsoft YaHei"/>
                <a:cs typeface="Microsoft YaHei"/>
              </a:rPr>
              <a:t>：</a:t>
            </a:r>
            <a:r>
              <a:rPr sz="1200" b="1" spc="-220" dirty="0">
                <a:latin typeface="Microsoft YaHei"/>
                <a:cs typeface="Microsoft YaHei"/>
              </a:rPr>
              <a:t> </a:t>
            </a:r>
            <a:r>
              <a:rPr sz="1200" spc="-25" dirty="0">
                <a:latin typeface="Arial Unicode MS" panose="020B0604020202020204" charset="-122"/>
                <a:cs typeface="Arial Unicode MS" panose="020B0604020202020204" charset="-122"/>
              </a:rPr>
              <a:t>Location</a:t>
            </a:r>
            <a:r>
              <a:rPr sz="1200" spc="135" dirty="0">
                <a:latin typeface="Arial Unicode MS" panose="020B0604020202020204" charset="-122"/>
                <a:cs typeface="Arial Unicode MS" panose="020B0604020202020204" charset="-122"/>
              </a:rPr>
              <a:t> </a:t>
            </a:r>
            <a:r>
              <a:rPr sz="1200" spc="-75" dirty="0">
                <a:latin typeface="Arial Unicode MS" panose="020B0604020202020204" charset="-122"/>
                <a:cs typeface="Arial Unicode MS" panose="020B0604020202020204" charset="-122"/>
              </a:rPr>
              <a:t>Based</a:t>
            </a:r>
            <a:r>
              <a:rPr sz="1200" spc="130" dirty="0">
                <a:latin typeface="Arial Unicode MS" panose="020B0604020202020204" charset="-122"/>
                <a:cs typeface="Arial Unicode MS" panose="020B0604020202020204" charset="-122"/>
              </a:rPr>
              <a:t> </a:t>
            </a:r>
            <a:r>
              <a:rPr sz="1200" spc="-70" dirty="0">
                <a:latin typeface="Arial Unicode MS" panose="020B0604020202020204" charset="-122"/>
                <a:cs typeface="Arial Unicode MS" panose="020B0604020202020204" charset="-122"/>
              </a:rPr>
              <a:t>Services</a:t>
            </a:r>
            <a:r>
              <a:rPr sz="1200" spc="-210"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，基于位置的服务，是利用各类型的定位技术来获取定位设备当前的所在位置，通过移动互联网向定位设备提供信息资源和基础服务</a:t>
            </a:r>
            <a:r>
              <a:rPr sz="1200" spc="140" dirty="0">
                <a:latin typeface="Arial Unicode MS" panose="020B0604020202020204" charset="-122"/>
                <a:cs typeface="Arial Unicode MS" panose="020B0604020202020204" charset="-122"/>
              </a:rPr>
              <a:t>。</a:t>
            </a:r>
            <a:r>
              <a:rPr sz="1200" spc="-150" dirty="0">
                <a:latin typeface="Arial Unicode MS" panose="020B0604020202020204" charset="-122"/>
                <a:cs typeface="Arial Unicode MS" panose="020B0604020202020204" charset="-122"/>
              </a:rPr>
              <a:t>LBS  </a:t>
            </a:r>
            <a:r>
              <a:rPr sz="1200" dirty="0">
                <a:latin typeface="Arial Unicode MS" panose="020B0604020202020204" charset="-122"/>
                <a:cs typeface="Arial Unicode MS" panose="020B0604020202020204" charset="-122"/>
              </a:rPr>
              <a:t>可利用定位技术确定自身的空间位置，随后读者便可通过移动互联网来获取与位置相关资源和信息。</a:t>
            </a:r>
            <a:endParaRPr sz="1200">
              <a:latin typeface="Arial Unicode MS" panose="020B0604020202020204" charset="-122"/>
              <a:cs typeface="Arial Unicode MS" panose="020B0604020202020204" charset="-122"/>
            </a:endParaRPr>
          </a:p>
          <a:p>
            <a:pPr marL="298450" indent="-285750">
              <a:lnSpc>
                <a:spcPct val="100000"/>
              </a:lnSpc>
              <a:spcBef>
                <a:spcPts val="720"/>
              </a:spcBef>
              <a:buClr>
                <a:srgbClr val="970201"/>
              </a:buClr>
              <a:buSzPct val="104000"/>
              <a:buFont typeface="Wingdings" panose="05000000000000000000"/>
              <a:buChar char=""/>
              <a:tabLst>
                <a:tab pos="297815" algn="l"/>
                <a:tab pos="298450" algn="l"/>
              </a:tabLst>
            </a:pPr>
            <a:r>
              <a:rPr sz="1200" b="1" spc="-50" dirty="0">
                <a:latin typeface="Microsoft YaHei"/>
                <a:cs typeface="Microsoft YaHei"/>
              </a:rPr>
              <a:t>CPC：</a:t>
            </a:r>
            <a:r>
              <a:rPr sz="1200" spc="-50" dirty="0">
                <a:latin typeface="Arial Unicode MS" panose="020B0604020202020204" charset="-122"/>
                <a:cs typeface="Arial Unicode MS" panose="020B0604020202020204" charset="-122"/>
              </a:rPr>
              <a:t>Cost</a:t>
            </a:r>
            <a:r>
              <a:rPr sz="1200" spc="-15" dirty="0">
                <a:latin typeface="Arial Unicode MS" panose="020B0604020202020204" charset="-122"/>
                <a:cs typeface="Arial Unicode MS" panose="020B0604020202020204" charset="-122"/>
              </a:rPr>
              <a:t> </a:t>
            </a:r>
            <a:r>
              <a:rPr sz="1200" spc="-65" dirty="0">
                <a:latin typeface="Arial Unicode MS" panose="020B0604020202020204" charset="-122"/>
                <a:cs typeface="Arial Unicode MS" panose="020B0604020202020204" charset="-122"/>
              </a:rPr>
              <a:t>Per</a:t>
            </a:r>
            <a:r>
              <a:rPr sz="1200" spc="-10" dirty="0">
                <a:latin typeface="Arial Unicode MS" panose="020B0604020202020204" charset="-122"/>
                <a:cs typeface="Arial Unicode MS" panose="020B0604020202020204" charset="-122"/>
              </a:rPr>
              <a:t> </a:t>
            </a:r>
            <a:r>
              <a:rPr sz="1200" spc="-40" dirty="0">
                <a:latin typeface="Arial Unicode MS" panose="020B0604020202020204" charset="-122"/>
                <a:cs typeface="Arial Unicode MS" panose="020B0604020202020204" charset="-122"/>
              </a:rPr>
              <a:t>Click，</a:t>
            </a:r>
            <a:r>
              <a:rPr sz="1200" dirty="0">
                <a:latin typeface="Arial Unicode MS" panose="020B0604020202020204" charset="-122"/>
                <a:cs typeface="Arial Unicode MS" panose="020B0604020202020204" charset="-122"/>
              </a:rPr>
              <a:t>点击成本，每产生一次点击广告方所花费的成本。</a:t>
            </a:r>
            <a:endParaRPr sz="1200">
              <a:latin typeface="Arial Unicode MS" panose="020B0604020202020204" charset="-122"/>
              <a:cs typeface="Arial Unicode MS" panose="020B0604020202020204" charset="-122"/>
            </a:endParaRPr>
          </a:p>
          <a:p>
            <a:pPr marL="298450" indent="-285750">
              <a:lnSpc>
                <a:spcPct val="100000"/>
              </a:lnSpc>
              <a:spcBef>
                <a:spcPts val="720"/>
              </a:spcBef>
              <a:buClr>
                <a:srgbClr val="970201"/>
              </a:buClr>
              <a:buSzPct val="104000"/>
              <a:buFont typeface="Wingdings" panose="05000000000000000000"/>
              <a:buChar char=""/>
              <a:tabLst>
                <a:tab pos="297815" algn="l"/>
                <a:tab pos="298450" algn="l"/>
              </a:tabLst>
            </a:pPr>
            <a:r>
              <a:rPr sz="1200" b="1" spc="-70" dirty="0">
                <a:latin typeface="Microsoft YaHei"/>
                <a:cs typeface="Microsoft YaHei"/>
              </a:rPr>
              <a:t>GTV：</a:t>
            </a:r>
            <a:r>
              <a:rPr sz="1200" spc="-70" dirty="0">
                <a:latin typeface="Arial Unicode MS" panose="020B0604020202020204" charset="-122"/>
                <a:cs typeface="Arial Unicode MS" panose="020B0604020202020204" charset="-122"/>
              </a:rPr>
              <a:t>Gross</a:t>
            </a:r>
            <a:r>
              <a:rPr sz="1200" spc="-10" dirty="0">
                <a:latin typeface="Arial Unicode MS" panose="020B0604020202020204" charset="-122"/>
                <a:cs typeface="Arial Unicode MS" panose="020B0604020202020204" charset="-122"/>
              </a:rPr>
              <a:t> </a:t>
            </a:r>
            <a:r>
              <a:rPr sz="1200" spc="-40" dirty="0">
                <a:latin typeface="Arial Unicode MS" panose="020B0604020202020204" charset="-122"/>
                <a:cs typeface="Arial Unicode MS" panose="020B0604020202020204" charset="-122"/>
              </a:rPr>
              <a:t>Transaction</a:t>
            </a:r>
            <a:r>
              <a:rPr sz="1200" spc="-15" dirty="0">
                <a:latin typeface="Arial Unicode MS" panose="020B0604020202020204" charset="-122"/>
                <a:cs typeface="Arial Unicode MS" panose="020B0604020202020204" charset="-122"/>
              </a:rPr>
              <a:t> </a:t>
            </a:r>
            <a:r>
              <a:rPr sz="1200" spc="-35" dirty="0">
                <a:latin typeface="Arial Unicode MS" panose="020B0604020202020204" charset="-122"/>
                <a:cs typeface="Arial Unicode MS" panose="020B0604020202020204" charset="-122"/>
              </a:rPr>
              <a:t>Value，</a:t>
            </a:r>
            <a:r>
              <a:rPr sz="1200" dirty="0">
                <a:latin typeface="Arial Unicode MS" panose="020B0604020202020204" charset="-122"/>
                <a:cs typeface="Arial Unicode MS" panose="020B0604020202020204" charset="-122"/>
              </a:rPr>
              <a:t>总交易额，指平台总的交易金额数。</a:t>
            </a:r>
            <a:endParaRPr sz="1200">
              <a:latin typeface="Arial Unicode MS" panose="020B0604020202020204" charset="-122"/>
              <a:cs typeface="Arial Unicode MS" panose="020B0604020202020204" charset="-122"/>
            </a:endParaRPr>
          </a:p>
          <a:p>
            <a:pPr marL="298450" indent="-285750">
              <a:lnSpc>
                <a:spcPct val="100000"/>
              </a:lnSpc>
              <a:spcBef>
                <a:spcPts val="720"/>
              </a:spcBef>
              <a:buClr>
                <a:srgbClr val="970201"/>
              </a:buClr>
              <a:buSzPct val="104000"/>
              <a:buFont typeface="Wingdings" panose="05000000000000000000"/>
              <a:buChar char=""/>
              <a:tabLst>
                <a:tab pos="297815" algn="l"/>
                <a:tab pos="298450" algn="l"/>
              </a:tabLst>
            </a:pPr>
            <a:r>
              <a:rPr sz="1200" b="1" dirty="0">
                <a:latin typeface="Microsoft YaHei"/>
                <a:cs typeface="Microsoft YaHei"/>
              </a:rPr>
              <a:t>前置仓：</a:t>
            </a:r>
            <a:r>
              <a:rPr sz="1200" dirty="0">
                <a:latin typeface="Arial Unicode MS" panose="020B0604020202020204" charset="-122"/>
                <a:cs typeface="Arial Unicode MS" panose="020B0604020202020204" charset="-122"/>
              </a:rPr>
              <a:t>主要是生鲜新零售采取的一种仓配模式，每个门店均为一个中小型的仓储配送中心，消费者在线上下单之后，由最近的门店进行发货，货品可在短时间内送达。</a:t>
            </a:r>
            <a:endParaRPr sz="1200">
              <a:latin typeface="Arial Unicode MS" panose="020B0604020202020204" charset="-122"/>
              <a:cs typeface="Arial Unicode MS" panose="020B0604020202020204" charset="-122"/>
            </a:endParaRPr>
          </a:p>
        </p:txBody>
      </p:sp>
      <p:sp>
        <p:nvSpPr>
          <p:cNvPr id="4" name="object 4"/>
          <p:cNvSpPr txBox="1"/>
          <p:nvPr/>
        </p:nvSpPr>
        <p:spPr>
          <a:xfrm>
            <a:off x="11721981" y="6480074"/>
            <a:ext cx="154940" cy="201930"/>
          </a:xfrm>
          <a:prstGeom prst="rect">
            <a:avLst/>
          </a:prstGeom>
        </p:spPr>
        <p:txBody>
          <a:bodyPr vert="horz" wrap="square" lIns="0" tIns="20320" rIns="0" bIns="0" rtlCol="0">
            <a:spAutoFit/>
          </a:bodyPr>
          <a:lstStyle/>
          <a:p>
            <a:pPr marL="38100">
              <a:lnSpc>
                <a:spcPct val="100000"/>
              </a:lnSpc>
              <a:spcBef>
                <a:spcPts val="160"/>
              </a:spcBef>
            </a:pPr>
            <a:fld id="{81D60167-4931-47E6-BA6A-407CBD079E47}" type="slidenum">
              <a:rPr sz="1050" dirty="0">
                <a:solidFill>
                  <a:srgbClr val="333333"/>
                </a:solidFill>
                <a:latin typeface="Microsoft YaHei"/>
                <a:cs typeface="Microsoft YaHei"/>
              </a:rPr>
            </a:fld>
            <a:endParaRPr sz="1050">
              <a:latin typeface="Microsoft YaHei"/>
              <a:cs typeface="Microsoft YaHei"/>
            </a:endParaRPr>
          </a:p>
        </p:txBody>
      </p:sp>
      <p:sp>
        <p:nvSpPr>
          <p:cNvPr id="5" name="object 5"/>
          <p:cNvSpPr txBox="1"/>
          <p:nvPr/>
        </p:nvSpPr>
        <p:spPr>
          <a:xfrm>
            <a:off x="6698767" y="6494610"/>
            <a:ext cx="1099820" cy="184785"/>
          </a:xfrm>
          <a:prstGeom prst="rect">
            <a:avLst/>
          </a:prstGeom>
        </p:spPr>
        <p:txBody>
          <a:bodyPr vert="horz" wrap="square" lIns="0" tIns="0" rIns="0" bIns="0" rtlCol="0">
            <a:spAutoFit/>
          </a:bodyPr>
          <a:lstStyle/>
          <a:p>
            <a:pPr marL="12700">
              <a:lnSpc>
                <a:spcPts val="1310"/>
              </a:lnSpc>
            </a:pPr>
            <a:r>
              <a:rPr sz="1200" b="1" spc="-5" dirty="0">
                <a:solidFill>
                  <a:srgbClr val="DB372B"/>
                </a:solidFill>
                <a:latin typeface="Microsoft YaHei"/>
                <a:cs typeface="Microsoft YaHei"/>
              </a:rPr>
              <a:t>400-072-5588</a:t>
            </a:r>
            <a:endParaRPr sz="1200">
              <a:latin typeface="Microsoft YaHei"/>
              <a:cs typeface="Microsoft YaHei"/>
            </a:endParaRPr>
          </a:p>
        </p:txBody>
      </p:sp>
      <p:sp>
        <p:nvSpPr>
          <p:cNvPr id="6" name="object 6"/>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7" name="object 7"/>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1"/>
              </a:rPr>
              <a:t>www.leadleo.com</a:t>
            </a:r>
            <a:endParaRPr sz="1000">
              <a:latin typeface="Arial Unicode MS" panose="020B0604020202020204" charset="-122"/>
              <a:cs typeface="Arial Unicode MS" panose="020B0604020202020204" charset="-122"/>
            </a:endParaRPr>
          </a:p>
        </p:txBody>
      </p:sp>
      <p:sp>
        <p:nvSpPr>
          <p:cNvPr id="3" name="object 3"/>
          <p:cNvSpPr txBox="1">
            <a:spLocks noGrp="1"/>
          </p:cNvSpPr>
          <p:nvPr>
            <p:ph type="title"/>
          </p:nvPr>
        </p:nvSpPr>
        <p:spPr>
          <a:xfrm>
            <a:off x="313033" y="35759"/>
            <a:ext cx="1447800" cy="452120"/>
          </a:xfrm>
          <a:prstGeom prst="rect">
            <a:avLst/>
          </a:prstGeom>
        </p:spPr>
        <p:txBody>
          <a:bodyPr vert="horz" wrap="square" lIns="0" tIns="12700" rIns="0" bIns="0" rtlCol="0">
            <a:spAutoFit/>
          </a:bodyPr>
          <a:lstStyle/>
          <a:p>
            <a:pPr marL="12700">
              <a:lnSpc>
                <a:spcPct val="100000"/>
              </a:lnSpc>
              <a:spcBef>
                <a:spcPts val="100"/>
              </a:spcBef>
            </a:pPr>
            <a:r>
              <a:rPr sz="2800" dirty="0"/>
              <a:t>名词解释</a:t>
            </a:r>
            <a:endParaRPr sz="280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object 2"/>
          <p:cNvSpPr/>
          <p:nvPr/>
        </p:nvSpPr>
        <p:spPr>
          <a:xfrm>
            <a:off x="0" y="0"/>
            <a:ext cx="12192000" cy="6858000"/>
          </a:xfrm>
          <a:custGeom>
            <a:avLst/>
            <a:gdLst/>
            <a:ahLst/>
            <a:cxnLst/>
            <a:rect l="l" t="t" r="r" b="b"/>
            <a:pathLst>
              <a:path w="12192000" h="6858000">
                <a:moveTo>
                  <a:pt x="12192000" y="6858000"/>
                </a:moveTo>
                <a:lnTo>
                  <a:pt x="0" y="6858000"/>
                </a:lnTo>
                <a:lnTo>
                  <a:pt x="0" y="0"/>
                </a:lnTo>
                <a:lnTo>
                  <a:pt x="12192000" y="0"/>
                </a:lnTo>
                <a:lnTo>
                  <a:pt x="12192000" y="6858000"/>
                </a:lnTo>
                <a:close/>
              </a:path>
            </a:pathLst>
          </a:custGeom>
          <a:solidFill>
            <a:srgbClr val="EFEFF1"/>
          </a:solidFill>
        </p:spPr>
        <p:txBody>
          <a:bodyPr wrap="square" lIns="0" tIns="0" rIns="0" bIns="0" rtlCol="0"/>
          <a:lstStyle/>
          <a:p/>
        </p:txBody>
      </p:sp>
      <p:sp>
        <p:nvSpPr>
          <p:cNvPr id="3" name="object 3"/>
          <p:cNvSpPr/>
          <p:nvPr/>
        </p:nvSpPr>
        <p:spPr>
          <a:xfrm>
            <a:off x="347992" y="475830"/>
            <a:ext cx="501015" cy="501015"/>
          </a:xfrm>
          <a:custGeom>
            <a:avLst/>
            <a:gdLst/>
            <a:ahLst/>
            <a:cxnLst/>
            <a:rect l="l" t="t" r="r" b="b"/>
            <a:pathLst>
              <a:path w="501015" h="501015">
                <a:moveTo>
                  <a:pt x="500976" y="257060"/>
                </a:moveTo>
                <a:lnTo>
                  <a:pt x="498348" y="213944"/>
                </a:lnTo>
                <a:lnTo>
                  <a:pt x="488480" y="172288"/>
                </a:lnTo>
                <a:lnTo>
                  <a:pt x="471741" y="133007"/>
                </a:lnTo>
                <a:lnTo>
                  <a:pt x="448525" y="97028"/>
                </a:lnTo>
                <a:lnTo>
                  <a:pt x="419239" y="65265"/>
                </a:lnTo>
                <a:lnTo>
                  <a:pt x="384263" y="38646"/>
                </a:lnTo>
                <a:lnTo>
                  <a:pt x="344004" y="18097"/>
                </a:lnTo>
                <a:lnTo>
                  <a:pt x="300723" y="5029"/>
                </a:lnTo>
                <a:lnTo>
                  <a:pt x="257060" y="0"/>
                </a:lnTo>
                <a:lnTo>
                  <a:pt x="213944" y="2628"/>
                </a:lnTo>
                <a:lnTo>
                  <a:pt x="172275" y="12496"/>
                </a:lnTo>
                <a:lnTo>
                  <a:pt x="132994" y="29235"/>
                </a:lnTo>
                <a:lnTo>
                  <a:pt x="97015" y="52451"/>
                </a:lnTo>
                <a:lnTo>
                  <a:pt x="65265" y="81737"/>
                </a:lnTo>
                <a:lnTo>
                  <a:pt x="38646" y="116700"/>
                </a:lnTo>
                <a:lnTo>
                  <a:pt x="18084" y="156972"/>
                </a:lnTo>
                <a:lnTo>
                  <a:pt x="5029" y="200253"/>
                </a:lnTo>
                <a:lnTo>
                  <a:pt x="0" y="243916"/>
                </a:lnTo>
                <a:lnTo>
                  <a:pt x="2616" y="287032"/>
                </a:lnTo>
                <a:lnTo>
                  <a:pt x="12496" y="328701"/>
                </a:lnTo>
                <a:lnTo>
                  <a:pt x="29235" y="367982"/>
                </a:lnTo>
                <a:lnTo>
                  <a:pt x="52438" y="403961"/>
                </a:lnTo>
                <a:lnTo>
                  <a:pt x="81724" y="435711"/>
                </a:lnTo>
                <a:lnTo>
                  <a:pt x="116700" y="462330"/>
                </a:lnTo>
                <a:lnTo>
                  <a:pt x="156972" y="482892"/>
                </a:lnTo>
                <a:lnTo>
                  <a:pt x="200253" y="495947"/>
                </a:lnTo>
                <a:lnTo>
                  <a:pt x="243903" y="500976"/>
                </a:lnTo>
                <a:lnTo>
                  <a:pt x="287032" y="498360"/>
                </a:lnTo>
                <a:lnTo>
                  <a:pt x="328688" y="488480"/>
                </a:lnTo>
                <a:lnTo>
                  <a:pt x="367969" y="471741"/>
                </a:lnTo>
                <a:lnTo>
                  <a:pt x="403948" y="448538"/>
                </a:lnTo>
                <a:lnTo>
                  <a:pt x="435711" y="419252"/>
                </a:lnTo>
                <a:lnTo>
                  <a:pt x="462330" y="384276"/>
                </a:lnTo>
                <a:lnTo>
                  <a:pt x="482879" y="344004"/>
                </a:lnTo>
                <a:lnTo>
                  <a:pt x="495947" y="300723"/>
                </a:lnTo>
                <a:lnTo>
                  <a:pt x="500976" y="257060"/>
                </a:lnTo>
                <a:close/>
              </a:path>
            </a:pathLst>
          </a:custGeom>
          <a:solidFill>
            <a:srgbClr val="970201"/>
          </a:solidFill>
        </p:spPr>
        <p:txBody>
          <a:bodyPr wrap="square" lIns="0" tIns="0" rIns="0" bIns="0" rtlCol="0"/>
          <a:lstStyle/>
          <a:p/>
        </p:txBody>
      </p:sp>
      <p:grpSp>
        <p:nvGrpSpPr>
          <p:cNvPr id="4" name="object 4"/>
          <p:cNvGrpSpPr/>
          <p:nvPr/>
        </p:nvGrpSpPr>
        <p:grpSpPr>
          <a:xfrm>
            <a:off x="1809042" y="1735666"/>
            <a:ext cx="3387090" cy="3387090"/>
            <a:chOff x="1809042" y="1735666"/>
            <a:chExt cx="3387090" cy="3387090"/>
          </a:xfrm>
        </p:grpSpPr>
        <p:pic>
          <p:nvPicPr>
            <p:cNvPr id="5" name="object 5"/>
            <p:cNvPicPr/>
            <p:nvPr/>
          </p:nvPicPr>
          <p:blipFill>
            <a:blip r:embed="rId1" cstate="print"/>
            <a:stretch>
              <a:fillRect/>
            </a:stretch>
          </p:blipFill>
          <p:spPr>
            <a:xfrm>
              <a:off x="1809042" y="1735666"/>
              <a:ext cx="3386666" cy="3386666"/>
            </a:xfrm>
            <a:prstGeom prst="rect">
              <a:avLst/>
            </a:prstGeom>
          </p:spPr>
        </p:pic>
        <p:sp>
          <p:nvSpPr>
            <p:cNvPr id="6" name="object 6"/>
            <p:cNvSpPr/>
            <p:nvPr/>
          </p:nvSpPr>
          <p:spPr>
            <a:xfrm>
              <a:off x="4464754" y="4472171"/>
              <a:ext cx="505459" cy="505459"/>
            </a:xfrm>
            <a:custGeom>
              <a:avLst/>
              <a:gdLst/>
              <a:ahLst/>
              <a:cxnLst/>
              <a:rect l="l" t="t" r="r" b="b"/>
              <a:pathLst>
                <a:path w="505460" h="505460">
                  <a:moveTo>
                    <a:pt x="505178" y="252589"/>
                  </a:moveTo>
                  <a:lnTo>
                    <a:pt x="0" y="252589"/>
                  </a:lnTo>
                  <a:lnTo>
                    <a:pt x="4070" y="207185"/>
                  </a:lnTo>
                  <a:lnTo>
                    <a:pt x="15803" y="164452"/>
                  </a:lnTo>
                  <a:lnTo>
                    <a:pt x="34486" y="125102"/>
                  </a:lnTo>
                  <a:lnTo>
                    <a:pt x="59406" y="89848"/>
                  </a:lnTo>
                  <a:lnTo>
                    <a:pt x="89850" y="59405"/>
                  </a:lnTo>
                  <a:lnTo>
                    <a:pt x="125103" y="34485"/>
                  </a:lnTo>
                  <a:lnTo>
                    <a:pt x="164454" y="15802"/>
                  </a:lnTo>
                  <a:lnTo>
                    <a:pt x="207190" y="4069"/>
                  </a:lnTo>
                  <a:lnTo>
                    <a:pt x="252589" y="0"/>
                  </a:lnTo>
                  <a:lnTo>
                    <a:pt x="297993" y="4069"/>
                  </a:lnTo>
                  <a:lnTo>
                    <a:pt x="340725" y="15803"/>
                  </a:lnTo>
                  <a:lnTo>
                    <a:pt x="380075" y="34486"/>
                  </a:lnTo>
                  <a:lnTo>
                    <a:pt x="415329" y="59406"/>
                  </a:lnTo>
                  <a:lnTo>
                    <a:pt x="445772" y="89849"/>
                  </a:lnTo>
                  <a:lnTo>
                    <a:pt x="470692" y="125103"/>
                  </a:lnTo>
                  <a:lnTo>
                    <a:pt x="489375" y="164453"/>
                  </a:lnTo>
                  <a:lnTo>
                    <a:pt x="501108" y="207186"/>
                  </a:lnTo>
                  <a:lnTo>
                    <a:pt x="505178" y="252589"/>
                  </a:lnTo>
                  <a:close/>
                </a:path>
                <a:path w="505460" h="505460">
                  <a:moveTo>
                    <a:pt x="252589" y="505178"/>
                  </a:moveTo>
                  <a:lnTo>
                    <a:pt x="207185" y="501108"/>
                  </a:lnTo>
                  <a:lnTo>
                    <a:pt x="164452" y="489375"/>
                  </a:lnTo>
                  <a:lnTo>
                    <a:pt x="125102" y="470692"/>
                  </a:lnTo>
                  <a:lnTo>
                    <a:pt x="89849" y="445772"/>
                  </a:lnTo>
                  <a:lnTo>
                    <a:pt x="59405" y="415328"/>
                  </a:lnTo>
                  <a:lnTo>
                    <a:pt x="34485" y="380075"/>
                  </a:lnTo>
                  <a:lnTo>
                    <a:pt x="15802" y="340725"/>
                  </a:lnTo>
                  <a:lnTo>
                    <a:pt x="4069" y="297992"/>
                  </a:lnTo>
                  <a:lnTo>
                    <a:pt x="0" y="252589"/>
                  </a:lnTo>
                  <a:lnTo>
                    <a:pt x="505178" y="252589"/>
                  </a:lnTo>
                  <a:lnTo>
                    <a:pt x="501108" y="297992"/>
                  </a:lnTo>
                  <a:lnTo>
                    <a:pt x="489375" y="340725"/>
                  </a:lnTo>
                  <a:lnTo>
                    <a:pt x="470692" y="380075"/>
                  </a:lnTo>
                  <a:lnTo>
                    <a:pt x="445772" y="415328"/>
                  </a:lnTo>
                  <a:lnTo>
                    <a:pt x="415328" y="445772"/>
                  </a:lnTo>
                  <a:lnTo>
                    <a:pt x="380075" y="470692"/>
                  </a:lnTo>
                  <a:lnTo>
                    <a:pt x="340725" y="489375"/>
                  </a:lnTo>
                  <a:lnTo>
                    <a:pt x="297992" y="501108"/>
                  </a:lnTo>
                  <a:lnTo>
                    <a:pt x="252589" y="505178"/>
                  </a:lnTo>
                  <a:close/>
                </a:path>
              </a:pathLst>
            </a:custGeom>
            <a:solidFill>
              <a:srgbClr val="970201"/>
            </a:solidFill>
          </p:spPr>
          <p:txBody>
            <a:bodyPr wrap="square" lIns="0" tIns="0" rIns="0" bIns="0" rtlCol="0"/>
            <a:lstStyle/>
            <a:p/>
          </p:txBody>
        </p:sp>
      </p:grpSp>
      <p:sp>
        <p:nvSpPr>
          <p:cNvPr id="7" name="object 7"/>
          <p:cNvSpPr txBox="1"/>
          <p:nvPr/>
        </p:nvSpPr>
        <p:spPr>
          <a:xfrm>
            <a:off x="8268560" y="2575771"/>
            <a:ext cx="2463800" cy="756920"/>
          </a:xfrm>
          <a:prstGeom prst="rect">
            <a:avLst/>
          </a:prstGeom>
        </p:spPr>
        <p:txBody>
          <a:bodyPr vert="horz" wrap="square" lIns="0" tIns="12700" rIns="0" bIns="0" rtlCol="0">
            <a:spAutoFit/>
          </a:bodyPr>
          <a:lstStyle/>
          <a:p>
            <a:pPr marL="12700">
              <a:lnSpc>
                <a:spcPct val="100000"/>
              </a:lnSpc>
              <a:spcBef>
                <a:spcPts val="100"/>
              </a:spcBef>
            </a:pPr>
            <a:r>
              <a:rPr sz="4800" b="1" dirty="0">
                <a:solidFill>
                  <a:srgbClr val="970201"/>
                </a:solidFill>
                <a:latin typeface="Microsoft YaHei"/>
                <a:cs typeface="Microsoft YaHei"/>
              </a:rPr>
              <a:t>企业介绍</a:t>
            </a:r>
            <a:endParaRPr sz="4800">
              <a:latin typeface="Microsoft YaHei"/>
              <a:cs typeface="Microsoft YaHei"/>
            </a:endParaRPr>
          </a:p>
        </p:txBody>
      </p:sp>
      <p:sp>
        <p:nvSpPr>
          <p:cNvPr id="8" name="object 8"/>
          <p:cNvSpPr txBox="1"/>
          <p:nvPr/>
        </p:nvSpPr>
        <p:spPr>
          <a:xfrm>
            <a:off x="8354199" y="3408091"/>
            <a:ext cx="1587500" cy="1278255"/>
          </a:xfrm>
          <a:prstGeom prst="rect">
            <a:avLst/>
          </a:prstGeom>
        </p:spPr>
        <p:txBody>
          <a:bodyPr vert="horz" wrap="square" lIns="0" tIns="59055" rIns="0" bIns="0" rtlCol="0">
            <a:spAutoFit/>
          </a:bodyPr>
          <a:lstStyle/>
          <a:p>
            <a:pPr marL="355600" indent="-342900">
              <a:lnSpc>
                <a:spcPct val="100000"/>
              </a:lnSpc>
              <a:spcBef>
                <a:spcPts val="46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公司概况</a:t>
            </a:r>
            <a:endParaRPr sz="2400">
              <a:latin typeface="Arial Unicode MS" panose="020B0604020202020204" charset="-122"/>
              <a:cs typeface="Arial Unicode MS" panose="020B0604020202020204" charset="-122"/>
            </a:endParaRPr>
          </a:p>
          <a:p>
            <a:pPr marL="355600" indent="-342900">
              <a:lnSpc>
                <a:spcPct val="100000"/>
              </a:lnSpc>
              <a:spcBef>
                <a:spcPts val="42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发展历程</a:t>
            </a:r>
            <a:endParaRPr sz="2400">
              <a:latin typeface="Arial Unicode MS" panose="020B0604020202020204" charset="-122"/>
              <a:cs typeface="Arial Unicode MS" panose="020B0604020202020204" charset="-122"/>
            </a:endParaRPr>
          </a:p>
          <a:p>
            <a:pPr marL="355600" indent="-342900">
              <a:lnSpc>
                <a:spcPct val="100000"/>
              </a:lnSpc>
              <a:spcBef>
                <a:spcPts val="425"/>
              </a:spcBef>
              <a:buSzPct val="102000"/>
              <a:buFont typeface="Arial" panose="020B0604020202090204"/>
              <a:buChar char="•"/>
              <a:tabLst>
                <a:tab pos="354965" algn="l"/>
                <a:tab pos="355600" algn="l"/>
              </a:tabLst>
            </a:pPr>
            <a:r>
              <a:rPr sz="2400" dirty="0">
                <a:solidFill>
                  <a:srgbClr val="970201"/>
                </a:solidFill>
                <a:latin typeface="Arial Unicode MS" panose="020B0604020202020204" charset="-122"/>
                <a:cs typeface="Arial Unicode MS" panose="020B0604020202020204" charset="-122"/>
              </a:rPr>
              <a:t>核心战略</a:t>
            </a:r>
            <a:endParaRPr sz="2400">
              <a:latin typeface="Arial Unicode MS" panose="020B0604020202020204" charset="-122"/>
              <a:cs typeface="Arial Unicode MS" panose="020B0604020202020204" charset="-122"/>
            </a:endParaRPr>
          </a:p>
        </p:txBody>
      </p:sp>
      <p:sp>
        <p:nvSpPr>
          <p:cNvPr id="9" name="object 9"/>
          <p:cNvSpPr txBox="1">
            <a:spLocks noGrp="1"/>
          </p:cNvSpPr>
          <p:nvPr>
            <p:ph type="title"/>
          </p:nvPr>
        </p:nvSpPr>
        <p:spPr>
          <a:xfrm>
            <a:off x="5811911" y="2143688"/>
            <a:ext cx="1989455" cy="2128520"/>
          </a:xfrm>
          <a:prstGeom prst="rect">
            <a:avLst/>
          </a:prstGeom>
        </p:spPr>
        <p:txBody>
          <a:bodyPr vert="horz" wrap="square" lIns="0" tIns="12700" rIns="0" bIns="0" rtlCol="0">
            <a:spAutoFit/>
          </a:bodyPr>
          <a:lstStyle/>
          <a:p>
            <a:pPr marL="12700">
              <a:lnSpc>
                <a:spcPct val="100000"/>
              </a:lnSpc>
              <a:spcBef>
                <a:spcPts val="100"/>
              </a:spcBef>
            </a:pPr>
            <a:r>
              <a:rPr sz="13800" spc="110" dirty="0">
                <a:solidFill>
                  <a:srgbClr val="970201"/>
                </a:solidFill>
                <a:latin typeface="Arial" panose="020B0604020202090204"/>
                <a:cs typeface="Arial" panose="020B0604020202090204"/>
              </a:rPr>
              <a:t>0</a:t>
            </a:r>
            <a:r>
              <a:rPr sz="13800" dirty="0">
                <a:solidFill>
                  <a:srgbClr val="970201"/>
                </a:solidFill>
                <a:latin typeface="Arial" panose="020B0604020202090204"/>
                <a:cs typeface="Arial" panose="020B0604020202090204"/>
              </a:rPr>
              <a:t>1</a:t>
            </a:r>
            <a:endParaRPr sz="13800">
              <a:latin typeface="Arial" panose="020B0604020202090204"/>
              <a:cs typeface="Arial" panose="020B0604020202090204"/>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2"/>
          <p:cNvGraphicFramePr>
            <a:graphicFrameLocks noGrp="1"/>
          </p:cNvGraphicFramePr>
          <p:nvPr/>
        </p:nvGraphicFramePr>
        <p:xfrm>
          <a:off x="6452074" y="4415438"/>
          <a:ext cx="5449570" cy="2253615"/>
        </p:xfrm>
        <a:graphic>
          <a:graphicData uri="http://schemas.openxmlformats.org/drawingml/2006/table">
            <a:tbl>
              <a:tblPr firstRow="1" bandRow="1">
                <a:tableStyleId>{2D5ABB26-0587-4C30-8999-92F81FD0307C}</a:tableStyleId>
              </a:tblPr>
              <a:tblGrid>
                <a:gridCol w="1677035"/>
                <a:gridCol w="1736089"/>
                <a:gridCol w="2035810"/>
              </a:tblGrid>
              <a:tr h="245712">
                <a:tc>
                  <a:txBody>
                    <a:bodyPr/>
                    <a:lstStyle/>
                    <a:p>
                      <a:pPr marL="304800">
                        <a:lnSpc>
                          <a:spcPts val="1615"/>
                        </a:lnSpc>
                      </a:pPr>
                      <a:r>
                        <a:rPr sz="1600" b="1" spc="-95" dirty="0">
                          <a:solidFill>
                            <a:srgbClr val="970201"/>
                          </a:solidFill>
                          <a:latin typeface="Microsoft YaHei"/>
                          <a:cs typeface="Microsoft YaHei"/>
                        </a:rPr>
                        <a:t>4.8</a:t>
                      </a:r>
                      <a:r>
                        <a:rPr sz="1600" b="1" dirty="0">
                          <a:solidFill>
                            <a:srgbClr val="970201"/>
                          </a:solidFill>
                          <a:latin typeface="Microsoft YaHei"/>
                          <a:cs typeface="Microsoft YaHei"/>
                        </a:rPr>
                        <a:t>亿</a:t>
                      </a:r>
                      <a:endParaRPr sz="1600">
                        <a:latin typeface="Microsoft YaHei"/>
                        <a:cs typeface="Microsoft YaHei"/>
                      </a:endParaRPr>
                    </a:p>
                  </a:txBody>
                  <a:tcPr marL="0" marR="0" marT="0" marB="0"/>
                </a:tc>
                <a:tc>
                  <a:txBody>
                    <a:bodyPr/>
                    <a:lstStyle/>
                    <a:p>
                      <a:pPr marL="487680">
                        <a:lnSpc>
                          <a:spcPts val="1615"/>
                        </a:lnSpc>
                      </a:pPr>
                      <a:r>
                        <a:rPr sz="1600" b="1" spc="-105" dirty="0">
                          <a:solidFill>
                            <a:srgbClr val="970201"/>
                          </a:solidFill>
                          <a:latin typeface="Microsoft YaHei"/>
                          <a:cs typeface="Microsoft YaHei"/>
                        </a:rPr>
                        <a:t>650</a:t>
                      </a:r>
                      <a:r>
                        <a:rPr sz="1600" b="1" dirty="0">
                          <a:solidFill>
                            <a:srgbClr val="970201"/>
                          </a:solidFill>
                          <a:latin typeface="Microsoft YaHei"/>
                          <a:cs typeface="Microsoft YaHei"/>
                        </a:rPr>
                        <a:t>万家</a:t>
                      </a:r>
                      <a:endParaRPr sz="1600">
                        <a:latin typeface="Microsoft YaHei"/>
                        <a:cs typeface="Microsoft YaHei"/>
                      </a:endParaRPr>
                    </a:p>
                  </a:txBody>
                  <a:tcPr marL="0" marR="0" marT="0" marB="0"/>
                </a:tc>
                <a:tc>
                  <a:txBody>
                    <a:bodyPr/>
                    <a:lstStyle/>
                    <a:p>
                      <a:pPr marL="664845">
                        <a:lnSpc>
                          <a:spcPts val="1615"/>
                        </a:lnSpc>
                      </a:pPr>
                      <a:r>
                        <a:rPr sz="1600" b="1" spc="-100" dirty="0">
                          <a:solidFill>
                            <a:srgbClr val="970201"/>
                          </a:solidFill>
                          <a:latin typeface="Microsoft YaHei"/>
                          <a:cs typeface="Microsoft YaHei"/>
                        </a:rPr>
                        <a:t>591.1</a:t>
                      </a:r>
                      <a:r>
                        <a:rPr sz="1600" b="1" dirty="0">
                          <a:solidFill>
                            <a:srgbClr val="970201"/>
                          </a:solidFill>
                          <a:latin typeface="Microsoft YaHei"/>
                          <a:cs typeface="Microsoft YaHei"/>
                        </a:rPr>
                        <a:t>亿元</a:t>
                      </a:r>
                      <a:endParaRPr sz="1600">
                        <a:latin typeface="Microsoft YaHei"/>
                        <a:cs typeface="Microsoft YaHei"/>
                      </a:endParaRPr>
                    </a:p>
                  </a:txBody>
                  <a:tcPr marL="0" marR="0" marT="0" marB="0"/>
                </a:tc>
              </a:tr>
              <a:tr h="295930">
                <a:tc>
                  <a:txBody>
                    <a:bodyPr/>
                    <a:lstStyle/>
                    <a:p>
                      <a:pPr marL="54610">
                        <a:lnSpc>
                          <a:spcPct val="100000"/>
                        </a:lnSpc>
                        <a:spcBef>
                          <a:spcPts val="125"/>
                        </a:spcBef>
                      </a:pPr>
                      <a:r>
                        <a:rPr sz="1100" dirty="0">
                          <a:solidFill>
                            <a:srgbClr val="333333"/>
                          </a:solidFill>
                          <a:latin typeface="Arial Unicode MS" panose="020B0604020202020204" charset="-122"/>
                          <a:cs typeface="Arial Unicode MS" panose="020B0604020202020204" charset="-122"/>
                        </a:rPr>
                        <a:t>年均交易用户数</a:t>
                      </a:r>
                      <a:endParaRPr sz="1100">
                        <a:latin typeface="Arial Unicode MS" panose="020B0604020202020204" charset="-122"/>
                        <a:cs typeface="Arial Unicode MS" panose="020B0604020202020204" charset="-122"/>
                      </a:endParaRPr>
                    </a:p>
                  </a:txBody>
                  <a:tcPr marL="0" marR="0" marT="15875" marB="0"/>
                </a:tc>
                <a:tc>
                  <a:txBody>
                    <a:bodyPr/>
                    <a:lstStyle/>
                    <a:p>
                      <a:pPr marL="412750">
                        <a:lnSpc>
                          <a:spcPct val="100000"/>
                        </a:lnSpc>
                        <a:spcBef>
                          <a:spcPts val="95"/>
                        </a:spcBef>
                      </a:pPr>
                      <a:r>
                        <a:rPr sz="1100" dirty="0">
                          <a:solidFill>
                            <a:srgbClr val="333333"/>
                          </a:solidFill>
                          <a:latin typeface="Arial Unicode MS" panose="020B0604020202020204" charset="-122"/>
                          <a:cs typeface="Arial Unicode MS" panose="020B0604020202020204" charset="-122"/>
                        </a:rPr>
                        <a:t>平台活跃商家数</a:t>
                      </a:r>
                      <a:endParaRPr sz="1100">
                        <a:latin typeface="Arial Unicode MS" panose="020B0604020202020204" charset="-122"/>
                        <a:cs typeface="Arial Unicode MS" panose="020B0604020202020204" charset="-122"/>
                      </a:endParaRPr>
                    </a:p>
                  </a:txBody>
                  <a:tcPr marL="0" marR="0" marT="12065" marB="0"/>
                </a:tc>
                <a:tc>
                  <a:txBody>
                    <a:bodyPr/>
                    <a:lstStyle/>
                    <a:p>
                      <a:pPr marL="889000">
                        <a:lnSpc>
                          <a:spcPct val="100000"/>
                        </a:lnSpc>
                        <a:spcBef>
                          <a:spcPts val="55"/>
                        </a:spcBef>
                      </a:pPr>
                      <a:r>
                        <a:rPr sz="1100" dirty="0">
                          <a:solidFill>
                            <a:srgbClr val="333333"/>
                          </a:solidFill>
                          <a:latin typeface="Arial Unicode MS" panose="020B0604020202020204" charset="-122"/>
                          <a:cs typeface="Arial Unicode MS" panose="020B0604020202020204" charset="-122"/>
                        </a:rPr>
                        <a:t>营收总额</a:t>
                      </a:r>
                      <a:endParaRPr sz="1100">
                        <a:latin typeface="Arial Unicode MS" panose="020B0604020202020204" charset="-122"/>
                        <a:cs typeface="Arial Unicode MS" panose="020B0604020202020204" charset="-122"/>
                      </a:endParaRPr>
                    </a:p>
                  </a:txBody>
                  <a:tcPr marL="0" marR="0" marT="6985" marB="0"/>
                </a:tc>
              </a:tr>
              <a:tr h="351904">
                <a:tc>
                  <a:txBody>
                    <a:bodyPr/>
                    <a:lstStyle/>
                    <a:p>
                      <a:pPr marL="248285">
                        <a:lnSpc>
                          <a:spcPct val="100000"/>
                        </a:lnSpc>
                        <a:spcBef>
                          <a:spcPts val="545"/>
                        </a:spcBef>
                      </a:pPr>
                      <a:r>
                        <a:rPr sz="1600" b="1" spc="-100" dirty="0">
                          <a:solidFill>
                            <a:srgbClr val="970201"/>
                          </a:solidFill>
                          <a:latin typeface="Microsoft YaHei"/>
                          <a:cs typeface="Microsoft YaHei"/>
                        </a:rPr>
                        <a:t>26.8</a:t>
                      </a:r>
                      <a:r>
                        <a:rPr sz="1600" b="1" dirty="0">
                          <a:solidFill>
                            <a:srgbClr val="970201"/>
                          </a:solidFill>
                          <a:latin typeface="Microsoft YaHei"/>
                          <a:cs typeface="Microsoft YaHei"/>
                        </a:rPr>
                        <a:t>笔</a:t>
                      </a:r>
                      <a:endParaRPr sz="1600">
                        <a:latin typeface="Microsoft YaHei"/>
                        <a:cs typeface="Microsoft YaHei"/>
                      </a:endParaRPr>
                    </a:p>
                  </a:txBody>
                  <a:tcPr marL="0" marR="0" marT="69215" marB="0"/>
                </a:tc>
                <a:tc>
                  <a:txBody>
                    <a:bodyPr/>
                    <a:lstStyle/>
                    <a:p>
                      <a:pPr marL="438150">
                        <a:lnSpc>
                          <a:spcPct val="100000"/>
                        </a:lnSpc>
                        <a:spcBef>
                          <a:spcPts val="545"/>
                        </a:spcBef>
                      </a:pPr>
                      <a:r>
                        <a:rPr sz="1600" b="1" spc="-100" dirty="0">
                          <a:solidFill>
                            <a:srgbClr val="970201"/>
                          </a:solidFill>
                          <a:latin typeface="Microsoft YaHei"/>
                          <a:cs typeface="Microsoft YaHei"/>
                        </a:rPr>
                        <a:t>&gt;2,800</a:t>
                      </a:r>
                      <a:r>
                        <a:rPr sz="1600" b="1" dirty="0">
                          <a:solidFill>
                            <a:srgbClr val="970201"/>
                          </a:solidFill>
                          <a:latin typeface="Microsoft YaHei"/>
                          <a:cs typeface="Microsoft YaHei"/>
                        </a:rPr>
                        <a:t>个</a:t>
                      </a:r>
                      <a:endParaRPr sz="1600">
                        <a:latin typeface="Microsoft YaHei"/>
                        <a:cs typeface="Microsoft YaHei"/>
                      </a:endParaRPr>
                    </a:p>
                  </a:txBody>
                  <a:tcPr marL="0" marR="0" marT="69215" marB="0"/>
                </a:tc>
                <a:tc>
                  <a:txBody>
                    <a:bodyPr/>
                    <a:lstStyle/>
                    <a:p>
                      <a:pPr marL="619125">
                        <a:lnSpc>
                          <a:spcPct val="100000"/>
                        </a:lnSpc>
                        <a:spcBef>
                          <a:spcPts val="545"/>
                        </a:spcBef>
                      </a:pPr>
                      <a:r>
                        <a:rPr sz="1600" b="1" spc="-100" dirty="0">
                          <a:solidFill>
                            <a:srgbClr val="970201"/>
                          </a:solidFill>
                          <a:latin typeface="Microsoft YaHei"/>
                          <a:cs typeface="Microsoft YaHei"/>
                        </a:rPr>
                        <a:t>34.9</a:t>
                      </a:r>
                      <a:r>
                        <a:rPr sz="1600" b="1" dirty="0">
                          <a:solidFill>
                            <a:srgbClr val="970201"/>
                          </a:solidFill>
                          <a:latin typeface="Microsoft YaHei"/>
                          <a:cs typeface="Microsoft YaHei"/>
                        </a:rPr>
                        <a:t>百万笔</a:t>
                      </a:r>
                      <a:endParaRPr sz="1600">
                        <a:latin typeface="Microsoft YaHei"/>
                        <a:cs typeface="Microsoft YaHei"/>
                      </a:endParaRPr>
                    </a:p>
                  </a:txBody>
                  <a:tcPr marL="0" marR="0" marT="69215" marB="0"/>
                </a:tc>
              </a:tr>
              <a:tr h="291654">
                <a:tc>
                  <a:txBody>
                    <a:bodyPr/>
                    <a:lstStyle/>
                    <a:p>
                      <a:pPr marL="31750">
                        <a:lnSpc>
                          <a:spcPct val="100000"/>
                        </a:lnSpc>
                        <a:spcBef>
                          <a:spcPts val="45"/>
                        </a:spcBef>
                      </a:pPr>
                      <a:r>
                        <a:rPr sz="1100" dirty="0">
                          <a:solidFill>
                            <a:srgbClr val="333333"/>
                          </a:solidFill>
                          <a:latin typeface="Arial Unicode MS" panose="020B0604020202020204" charset="-122"/>
                          <a:cs typeface="Arial Unicode MS" panose="020B0604020202020204" charset="-122"/>
                        </a:rPr>
                        <a:t>用户年均交易数</a:t>
                      </a:r>
                      <a:endParaRPr sz="1100">
                        <a:latin typeface="Arial Unicode MS" panose="020B0604020202020204" charset="-122"/>
                        <a:cs typeface="Arial Unicode MS" panose="020B0604020202020204" charset="-122"/>
                      </a:endParaRPr>
                    </a:p>
                  </a:txBody>
                  <a:tcPr marL="0" marR="0" marT="5715" marB="0"/>
                </a:tc>
                <a:tc>
                  <a:txBody>
                    <a:bodyPr/>
                    <a:lstStyle/>
                    <a:p>
                      <a:pPr marL="412750">
                        <a:lnSpc>
                          <a:spcPct val="100000"/>
                        </a:lnSpc>
                        <a:spcBef>
                          <a:spcPts val="45"/>
                        </a:spcBef>
                      </a:pPr>
                      <a:r>
                        <a:rPr sz="1100" dirty="0">
                          <a:solidFill>
                            <a:srgbClr val="333333"/>
                          </a:solidFill>
                          <a:latin typeface="Arial Unicode MS" panose="020B0604020202020204" charset="-122"/>
                          <a:cs typeface="Arial Unicode MS" panose="020B0604020202020204" charset="-122"/>
                        </a:rPr>
                        <a:t>覆盖市、县数量</a:t>
                      </a:r>
                      <a:endParaRPr sz="1100">
                        <a:latin typeface="Arial Unicode MS" panose="020B0604020202020204" charset="-122"/>
                        <a:cs typeface="Arial Unicode MS" panose="020B0604020202020204" charset="-122"/>
                      </a:endParaRPr>
                    </a:p>
                  </a:txBody>
                  <a:tcPr marL="0" marR="0" marT="5715" marB="0"/>
                </a:tc>
                <a:tc>
                  <a:txBody>
                    <a:bodyPr/>
                    <a:lstStyle/>
                    <a:p>
                      <a:pPr marR="24130" algn="r">
                        <a:lnSpc>
                          <a:spcPct val="100000"/>
                        </a:lnSpc>
                        <a:spcBef>
                          <a:spcPts val="45"/>
                        </a:spcBef>
                      </a:pPr>
                      <a:r>
                        <a:rPr sz="1100" dirty="0">
                          <a:solidFill>
                            <a:srgbClr val="333333"/>
                          </a:solidFill>
                          <a:latin typeface="Arial Unicode MS" panose="020B0604020202020204" charset="-122"/>
                          <a:cs typeface="Arial Unicode MS" panose="020B0604020202020204" charset="-122"/>
                        </a:rPr>
                        <a:t>外卖日均订单数</a:t>
                      </a:r>
                      <a:r>
                        <a:rPr sz="1100" spc="-30" dirty="0">
                          <a:solidFill>
                            <a:srgbClr val="333333"/>
                          </a:solidFill>
                          <a:latin typeface="Arial Unicode MS" panose="020B0604020202020204" charset="-122"/>
                          <a:cs typeface="Arial Unicode MS" panose="020B0604020202020204" charset="-122"/>
                        </a:rPr>
                        <a:t>（2020Q3）</a:t>
                      </a:r>
                      <a:endParaRPr sz="1100">
                        <a:latin typeface="Arial Unicode MS" panose="020B0604020202020204" charset="-122"/>
                        <a:cs typeface="Arial Unicode MS" panose="020B0604020202020204" charset="-122"/>
                      </a:endParaRPr>
                    </a:p>
                  </a:txBody>
                  <a:tcPr marL="0" marR="0" marT="5715" marB="0"/>
                </a:tc>
              </a:tr>
              <a:tr h="333656">
                <a:tc>
                  <a:txBody>
                    <a:bodyPr/>
                    <a:lstStyle/>
                    <a:p>
                      <a:pPr marL="90170">
                        <a:lnSpc>
                          <a:spcPct val="100000"/>
                        </a:lnSpc>
                        <a:spcBef>
                          <a:spcPts val="590"/>
                        </a:spcBef>
                      </a:pPr>
                      <a:r>
                        <a:rPr sz="1600" b="1" spc="-100" dirty="0">
                          <a:solidFill>
                            <a:srgbClr val="970201"/>
                          </a:solidFill>
                          <a:latin typeface="Microsoft YaHei"/>
                          <a:cs typeface="Microsoft YaHei"/>
                        </a:rPr>
                        <a:t>3,325</a:t>
                      </a:r>
                      <a:r>
                        <a:rPr sz="1600" b="1" dirty="0">
                          <a:solidFill>
                            <a:srgbClr val="970201"/>
                          </a:solidFill>
                          <a:latin typeface="Microsoft YaHei"/>
                          <a:cs typeface="Microsoft YaHei"/>
                        </a:rPr>
                        <a:t>亿元</a:t>
                      </a:r>
                      <a:endParaRPr sz="1600">
                        <a:latin typeface="Microsoft YaHei"/>
                        <a:cs typeface="Microsoft YaHei"/>
                      </a:endParaRPr>
                    </a:p>
                  </a:txBody>
                  <a:tcPr marL="0" marR="0" marT="74930" marB="0"/>
                </a:tc>
                <a:tc>
                  <a:txBody>
                    <a:bodyPr/>
                    <a:lstStyle/>
                    <a:p>
                      <a:pPr marL="463550">
                        <a:lnSpc>
                          <a:spcPct val="100000"/>
                        </a:lnSpc>
                        <a:spcBef>
                          <a:spcPts val="590"/>
                        </a:spcBef>
                      </a:pPr>
                      <a:r>
                        <a:rPr sz="1600" b="1" spc="-100" dirty="0">
                          <a:solidFill>
                            <a:srgbClr val="970201"/>
                          </a:solidFill>
                          <a:latin typeface="Microsoft YaHei"/>
                          <a:cs typeface="Microsoft YaHei"/>
                        </a:rPr>
                        <a:t>68.2</a:t>
                      </a:r>
                      <a:r>
                        <a:rPr sz="1600" b="1" dirty="0">
                          <a:solidFill>
                            <a:srgbClr val="970201"/>
                          </a:solidFill>
                          <a:latin typeface="Microsoft YaHei"/>
                          <a:cs typeface="Microsoft YaHei"/>
                        </a:rPr>
                        <a:t>亿笔</a:t>
                      </a:r>
                      <a:endParaRPr sz="1600">
                        <a:latin typeface="Microsoft YaHei"/>
                        <a:cs typeface="Microsoft YaHei"/>
                      </a:endParaRPr>
                    </a:p>
                  </a:txBody>
                  <a:tcPr marL="0" marR="0" marT="74930" marB="0"/>
                </a:tc>
                <a:tc>
                  <a:txBody>
                    <a:bodyPr/>
                    <a:lstStyle/>
                    <a:p>
                      <a:pPr marL="720725">
                        <a:lnSpc>
                          <a:spcPct val="100000"/>
                        </a:lnSpc>
                        <a:spcBef>
                          <a:spcPts val="590"/>
                        </a:spcBef>
                      </a:pPr>
                      <a:r>
                        <a:rPr sz="1600" b="1" spc="-100" dirty="0">
                          <a:solidFill>
                            <a:srgbClr val="970201"/>
                          </a:solidFill>
                          <a:latin typeface="Microsoft YaHei"/>
                          <a:cs typeface="Microsoft YaHei"/>
                        </a:rPr>
                        <a:t>2.35</a:t>
                      </a:r>
                      <a:r>
                        <a:rPr sz="1600" b="1" dirty="0">
                          <a:solidFill>
                            <a:srgbClr val="970201"/>
                          </a:solidFill>
                          <a:latin typeface="Microsoft YaHei"/>
                          <a:cs typeface="Microsoft YaHei"/>
                        </a:rPr>
                        <a:t>亿间</a:t>
                      </a:r>
                      <a:endParaRPr sz="1600">
                        <a:latin typeface="Microsoft YaHei"/>
                        <a:cs typeface="Microsoft YaHei"/>
                      </a:endParaRPr>
                    </a:p>
                  </a:txBody>
                  <a:tcPr marL="0" marR="0" marT="74930" marB="0"/>
                </a:tc>
              </a:tr>
              <a:tr h="232081">
                <a:tc>
                  <a:txBody>
                    <a:bodyPr/>
                    <a:lstStyle/>
                    <a:p>
                      <a:pPr marL="31750">
                        <a:lnSpc>
                          <a:spcPts val="1175"/>
                        </a:lnSpc>
                      </a:pPr>
                      <a:r>
                        <a:rPr sz="1100" dirty="0">
                          <a:solidFill>
                            <a:srgbClr val="333333"/>
                          </a:solidFill>
                          <a:latin typeface="Arial Unicode MS" panose="020B0604020202020204" charset="-122"/>
                          <a:cs typeface="Arial Unicode MS" panose="020B0604020202020204" charset="-122"/>
                        </a:rPr>
                        <a:t>餐饮外卖交易额</a:t>
                      </a:r>
                      <a:endParaRPr sz="1100">
                        <a:latin typeface="Arial Unicode MS" panose="020B0604020202020204" charset="-122"/>
                        <a:cs typeface="Arial Unicode MS" panose="020B0604020202020204" charset="-122"/>
                      </a:endParaRPr>
                    </a:p>
                  </a:txBody>
                  <a:tcPr marL="0" marR="0" marT="0" marB="0"/>
                </a:tc>
                <a:tc>
                  <a:txBody>
                    <a:bodyPr/>
                    <a:lstStyle/>
                    <a:p>
                      <a:pPr marL="342900">
                        <a:lnSpc>
                          <a:spcPts val="1175"/>
                        </a:lnSpc>
                      </a:pPr>
                      <a:r>
                        <a:rPr sz="1100" dirty="0">
                          <a:solidFill>
                            <a:srgbClr val="333333"/>
                          </a:solidFill>
                          <a:latin typeface="Arial Unicode MS" panose="020B0604020202020204" charset="-122"/>
                          <a:cs typeface="Arial Unicode MS" panose="020B0604020202020204" charset="-122"/>
                        </a:rPr>
                        <a:t>餐饮外卖交易笔数</a:t>
                      </a:r>
                      <a:endParaRPr sz="1100">
                        <a:latin typeface="Arial Unicode MS" panose="020B0604020202020204" charset="-122"/>
                        <a:cs typeface="Arial Unicode MS" panose="020B0604020202020204" charset="-122"/>
                      </a:endParaRPr>
                    </a:p>
                  </a:txBody>
                  <a:tcPr marL="0" marR="0" marT="0" marB="0"/>
                </a:tc>
                <a:tc>
                  <a:txBody>
                    <a:bodyPr/>
                    <a:lstStyle/>
                    <a:p>
                      <a:pPr marL="440690">
                        <a:lnSpc>
                          <a:spcPts val="1240"/>
                        </a:lnSpc>
                      </a:pPr>
                      <a:r>
                        <a:rPr sz="1100" dirty="0">
                          <a:solidFill>
                            <a:srgbClr val="333333"/>
                          </a:solidFill>
                          <a:latin typeface="Arial Unicode MS" panose="020B0604020202020204" charset="-122"/>
                          <a:cs typeface="Arial Unicode MS" panose="020B0604020202020204" charset="-122"/>
                        </a:rPr>
                        <a:t>中国范围内酒店间夜量</a:t>
                      </a:r>
                      <a:endParaRPr sz="1100">
                        <a:latin typeface="Arial Unicode MS" panose="020B0604020202020204" charset="-122"/>
                        <a:cs typeface="Arial Unicode MS" panose="020B0604020202020204" charset="-122"/>
                      </a:endParaRPr>
                    </a:p>
                  </a:txBody>
                  <a:tcPr marL="0" marR="0" marT="0" marB="0"/>
                </a:tc>
              </a:tr>
              <a:tr h="267648">
                <a:tc>
                  <a:txBody>
                    <a:bodyPr/>
                    <a:lstStyle/>
                    <a:p>
                      <a:pPr>
                        <a:lnSpc>
                          <a:spcPct val="100000"/>
                        </a:lnSpc>
                      </a:pPr>
                      <a:endParaRPr sz="1300">
                        <a:latin typeface="Times New Roman" panose="02020603050405020304"/>
                        <a:cs typeface="Times New Roman" panose="02020603050405020304"/>
                      </a:endParaRPr>
                    </a:p>
                  </a:txBody>
                  <a:tcPr marL="0" marR="0" marT="0" marB="0"/>
                </a:tc>
                <a:tc>
                  <a:txBody>
                    <a:bodyPr/>
                    <a:lstStyle/>
                    <a:p>
                      <a:pPr>
                        <a:lnSpc>
                          <a:spcPct val="100000"/>
                        </a:lnSpc>
                      </a:pPr>
                      <a:endParaRPr sz="1300">
                        <a:latin typeface="Times New Roman" panose="02020603050405020304"/>
                        <a:cs typeface="Times New Roman" panose="02020603050405020304"/>
                      </a:endParaRPr>
                    </a:p>
                  </a:txBody>
                  <a:tcPr marL="0" marR="0" marT="0" marB="0"/>
                </a:tc>
                <a:tc>
                  <a:txBody>
                    <a:bodyPr/>
                    <a:lstStyle/>
                    <a:p>
                      <a:pPr marL="372745">
                        <a:lnSpc>
                          <a:spcPct val="100000"/>
                        </a:lnSpc>
                        <a:spcBef>
                          <a:spcPts val="350"/>
                        </a:spcBef>
                      </a:pPr>
                      <a:r>
                        <a:rPr sz="1050" spc="25" dirty="0">
                          <a:solidFill>
                            <a:srgbClr val="333333"/>
                          </a:solidFill>
                          <a:latin typeface="Arial Unicode MS" panose="020B0604020202020204" charset="-122"/>
                          <a:cs typeface="Arial Unicode MS" panose="020B0604020202020204" charset="-122"/>
                        </a:rPr>
                        <a:t>*</a:t>
                      </a:r>
                      <a:r>
                        <a:rPr sz="1050" dirty="0">
                          <a:solidFill>
                            <a:srgbClr val="333333"/>
                          </a:solidFill>
                          <a:latin typeface="Arial Unicode MS" panose="020B0604020202020204" charset="-122"/>
                          <a:cs typeface="Arial Unicode MS" panose="020B0604020202020204" charset="-122"/>
                        </a:rPr>
                        <a:t>数据时间为</a:t>
                      </a:r>
                      <a:r>
                        <a:rPr sz="1050" spc="-40" dirty="0">
                          <a:solidFill>
                            <a:srgbClr val="333333"/>
                          </a:solidFill>
                          <a:latin typeface="Arial Unicode MS" panose="020B0604020202020204" charset="-122"/>
                          <a:cs typeface="Arial Unicode MS" panose="020B0604020202020204" charset="-122"/>
                        </a:rPr>
                        <a:t>2020</a:t>
                      </a:r>
                      <a:r>
                        <a:rPr sz="1050" dirty="0">
                          <a:solidFill>
                            <a:srgbClr val="333333"/>
                          </a:solidFill>
                          <a:latin typeface="Arial Unicode MS" panose="020B0604020202020204" charset="-122"/>
                          <a:cs typeface="Arial Unicode MS" panose="020B0604020202020204" charset="-122"/>
                        </a:rPr>
                        <a:t>年</a:t>
                      </a:r>
                      <a:r>
                        <a:rPr sz="1050" spc="30" dirty="0">
                          <a:solidFill>
                            <a:srgbClr val="333333"/>
                          </a:solidFill>
                          <a:latin typeface="Arial Unicode MS" panose="020B0604020202020204" charset="-122"/>
                          <a:cs typeface="Arial Unicode MS" panose="020B0604020202020204" charset="-122"/>
                        </a:rPr>
                        <a:t>1-9</a:t>
                      </a:r>
                      <a:r>
                        <a:rPr sz="1050" dirty="0">
                          <a:solidFill>
                            <a:srgbClr val="333333"/>
                          </a:solidFill>
                          <a:latin typeface="Arial Unicode MS" panose="020B0604020202020204" charset="-122"/>
                          <a:cs typeface="Arial Unicode MS" panose="020B0604020202020204" charset="-122"/>
                        </a:rPr>
                        <a:t>月</a:t>
                      </a:r>
                      <a:endParaRPr sz="1050">
                        <a:latin typeface="Arial Unicode MS" panose="020B0604020202020204" charset="-122"/>
                        <a:cs typeface="Arial Unicode MS" panose="020B0604020202020204" charset="-122"/>
                      </a:endParaRPr>
                    </a:p>
                  </a:txBody>
                  <a:tcPr marL="0" marR="0" marT="44450" marB="0"/>
                </a:tc>
              </a:tr>
              <a:tr h="234745">
                <a:tc>
                  <a:txBody>
                    <a:bodyPr/>
                    <a:lstStyle/>
                    <a:p>
                      <a:pPr marL="259080">
                        <a:lnSpc>
                          <a:spcPts val="1400"/>
                        </a:lnSpc>
                        <a:spcBef>
                          <a:spcPts val="350"/>
                        </a:spcBef>
                      </a:pPr>
                      <a:r>
                        <a:rPr sz="1200" b="1" spc="-5" dirty="0">
                          <a:solidFill>
                            <a:srgbClr val="DB372B"/>
                          </a:solidFill>
                          <a:latin typeface="Microsoft YaHei"/>
                          <a:cs typeface="Microsoft YaHei"/>
                        </a:rPr>
                        <a:t>400-072-5588</a:t>
                      </a:r>
                      <a:endParaRPr sz="1200">
                        <a:latin typeface="Microsoft YaHei"/>
                        <a:cs typeface="Microsoft YaHei"/>
                      </a:endParaRPr>
                    </a:p>
                  </a:txBody>
                  <a:tcPr marL="0" marR="0" marT="44450" marB="0"/>
                </a:tc>
                <a:tc>
                  <a:txBody>
                    <a:bodyPr/>
                    <a:lstStyle/>
                    <a:p>
                      <a:pPr>
                        <a:lnSpc>
                          <a:spcPct val="100000"/>
                        </a:lnSpc>
                      </a:pPr>
                      <a:endParaRPr sz="1300">
                        <a:latin typeface="Times New Roman" panose="02020603050405020304"/>
                        <a:cs typeface="Times New Roman" panose="02020603050405020304"/>
                      </a:endParaRPr>
                    </a:p>
                  </a:txBody>
                  <a:tcPr marL="0" marR="0" marT="0" marB="0"/>
                </a:tc>
                <a:tc>
                  <a:txBody>
                    <a:bodyPr/>
                    <a:lstStyle/>
                    <a:p>
                      <a:pPr marR="55245" algn="r">
                        <a:lnSpc>
                          <a:spcPts val="1225"/>
                        </a:lnSpc>
                        <a:spcBef>
                          <a:spcPts val="520"/>
                        </a:spcBef>
                      </a:pPr>
                      <a:r>
                        <a:rPr sz="1050" dirty="0">
                          <a:solidFill>
                            <a:srgbClr val="333333"/>
                          </a:solidFill>
                          <a:latin typeface="Microsoft YaHei"/>
                          <a:cs typeface="Microsoft YaHei"/>
                        </a:rPr>
                        <a:t>9</a:t>
                      </a:r>
                      <a:endParaRPr sz="1050">
                        <a:latin typeface="Microsoft YaHei"/>
                        <a:cs typeface="Microsoft YaHei"/>
                      </a:endParaRPr>
                    </a:p>
                  </a:txBody>
                  <a:tcPr marL="0" marR="0" marT="66040" marB="0"/>
                </a:tc>
              </a:tr>
            </a:tbl>
          </a:graphicData>
        </a:graphic>
      </p:graphicFrame>
      <p:sp>
        <p:nvSpPr>
          <p:cNvPr id="3" name="object 3"/>
          <p:cNvSpPr txBox="1"/>
          <p:nvPr/>
        </p:nvSpPr>
        <p:spPr>
          <a:xfrm>
            <a:off x="335778" y="6379500"/>
            <a:ext cx="4498975" cy="193040"/>
          </a:xfrm>
          <a:prstGeom prst="rect">
            <a:avLst/>
          </a:prstGeom>
        </p:spPr>
        <p:txBody>
          <a:bodyPr vert="horz" wrap="square" lIns="0" tIns="12700" rIns="0" bIns="0" rtlCol="0">
            <a:spAutoFit/>
          </a:bodyPr>
          <a:lstStyle/>
          <a:p>
            <a:pPr marL="12700">
              <a:lnSpc>
                <a:spcPct val="100000"/>
              </a:lnSpc>
              <a:spcBef>
                <a:spcPts val="100"/>
              </a:spcBef>
            </a:pPr>
            <a:r>
              <a:rPr sz="1100" dirty="0">
                <a:latin typeface="Arial Unicode MS" panose="020B0604020202020204" charset="-122"/>
                <a:cs typeface="Arial Unicode MS" panose="020B0604020202020204" charset="-122"/>
              </a:rPr>
              <a:t>来源：美团招股书</a:t>
            </a:r>
            <a:r>
              <a:rPr sz="1100" spc="-35" dirty="0">
                <a:latin typeface="Arial Unicode MS" panose="020B0604020202020204" charset="-122"/>
                <a:cs typeface="Arial Unicode MS" panose="020B0604020202020204" charset="-122"/>
              </a:rPr>
              <a:t>，Choice</a:t>
            </a:r>
            <a:r>
              <a:rPr sz="1100" dirty="0">
                <a:latin typeface="Arial Unicode MS" panose="020B0604020202020204" charset="-122"/>
                <a:cs typeface="Arial Unicode MS" panose="020B0604020202020204" charset="-122"/>
              </a:rPr>
              <a:t>数据，美团</a:t>
            </a:r>
            <a:r>
              <a:rPr sz="1100" spc="-45" dirty="0">
                <a:latin typeface="Arial Unicode MS" panose="020B0604020202020204" charset="-122"/>
                <a:cs typeface="Arial Unicode MS" panose="020B0604020202020204" charset="-122"/>
              </a:rPr>
              <a:t>2020</a:t>
            </a:r>
            <a:r>
              <a:rPr sz="1100" dirty="0">
                <a:latin typeface="Arial Unicode MS" panose="020B0604020202020204" charset="-122"/>
                <a:cs typeface="Arial Unicode MS" panose="020B0604020202020204" charset="-122"/>
              </a:rPr>
              <a:t>年中报，头豹研究院编辑整理</a:t>
            </a:r>
            <a:endParaRPr sz="1100">
              <a:latin typeface="Arial Unicode MS" panose="020B0604020202020204" charset="-122"/>
              <a:cs typeface="Arial Unicode MS" panose="020B0604020202020204" charset="-122"/>
            </a:endParaRPr>
          </a:p>
        </p:txBody>
      </p:sp>
      <p:sp>
        <p:nvSpPr>
          <p:cNvPr id="4" name="object 4"/>
          <p:cNvSpPr txBox="1">
            <a:spLocks noGrp="1"/>
          </p:cNvSpPr>
          <p:nvPr>
            <p:ph type="title"/>
          </p:nvPr>
        </p:nvSpPr>
        <p:spPr>
          <a:xfrm>
            <a:off x="312740" y="69472"/>
            <a:ext cx="3683000" cy="391160"/>
          </a:xfrm>
          <a:prstGeom prst="rect">
            <a:avLst/>
          </a:prstGeom>
        </p:spPr>
        <p:txBody>
          <a:bodyPr vert="horz" wrap="square" lIns="0" tIns="12700" rIns="0" bIns="0" rtlCol="0">
            <a:spAutoFit/>
          </a:bodyPr>
          <a:lstStyle/>
          <a:p>
            <a:pPr marL="12700">
              <a:lnSpc>
                <a:spcPct val="100000"/>
              </a:lnSpc>
              <a:spcBef>
                <a:spcPts val="100"/>
              </a:spcBef>
            </a:pPr>
            <a:r>
              <a:rPr dirty="0"/>
              <a:t>美团背景综述</a:t>
            </a:r>
            <a:r>
              <a:rPr spc="-195" dirty="0"/>
              <a:t>——公司概况</a:t>
            </a:r>
            <a:endParaRPr spc="-195" dirty="0"/>
          </a:p>
        </p:txBody>
      </p:sp>
      <p:sp>
        <p:nvSpPr>
          <p:cNvPr id="5" name="object 5"/>
          <p:cNvSpPr txBox="1"/>
          <p:nvPr/>
        </p:nvSpPr>
        <p:spPr>
          <a:xfrm>
            <a:off x="311299" y="432336"/>
            <a:ext cx="11391265" cy="1046480"/>
          </a:xfrm>
          <a:prstGeom prst="rect">
            <a:avLst/>
          </a:prstGeom>
        </p:spPr>
        <p:txBody>
          <a:bodyPr vert="horz" wrap="square" lIns="0" tIns="46990" rIns="0" bIns="0" rtlCol="0">
            <a:spAutoFit/>
          </a:bodyPr>
          <a:lstStyle/>
          <a:p>
            <a:pPr marL="13970" marR="5080">
              <a:lnSpc>
                <a:spcPts val="2160"/>
              </a:lnSpc>
              <a:spcBef>
                <a:spcPts val="370"/>
              </a:spcBef>
            </a:pPr>
            <a:r>
              <a:rPr sz="2000" dirty="0">
                <a:solidFill>
                  <a:srgbClr val="9A0000"/>
                </a:solidFill>
                <a:latin typeface="Arial Unicode MS" panose="020B0604020202020204" charset="-122"/>
                <a:cs typeface="Arial Unicode MS" panose="020B0604020202020204" charset="-122"/>
              </a:rPr>
              <a:t>美团拥有美团、美团外卖、大众点评等</a:t>
            </a:r>
            <a:r>
              <a:rPr sz="2000" spc="-180" dirty="0">
                <a:solidFill>
                  <a:srgbClr val="9A0000"/>
                </a:solidFill>
                <a:latin typeface="Arial Unicode MS" panose="020B0604020202020204" charset="-122"/>
                <a:cs typeface="Arial Unicode MS" panose="020B0604020202020204" charset="-122"/>
              </a:rPr>
              <a:t>AP</a:t>
            </a:r>
            <a:r>
              <a:rPr sz="2000" spc="-175" dirty="0">
                <a:solidFill>
                  <a:srgbClr val="9A0000"/>
                </a:solidFill>
                <a:latin typeface="Arial Unicode MS" panose="020B0604020202020204" charset="-122"/>
                <a:cs typeface="Arial Unicode MS" panose="020B0604020202020204" charset="-122"/>
              </a:rPr>
              <a:t>P</a:t>
            </a:r>
            <a:r>
              <a:rPr sz="2000" dirty="0">
                <a:solidFill>
                  <a:srgbClr val="9A0000"/>
                </a:solidFill>
                <a:latin typeface="Arial Unicode MS" panose="020B0604020202020204" charset="-122"/>
                <a:cs typeface="Arial Unicode MS" panose="020B0604020202020204" charset="-122"/>
              </a:rPr>
              <a:t>，服务范围涉及餐饮、外卖、酒店、旅游、电影、共享单车 等，业务已覆盖中国</a:t>
            </a:r>
            <a:r>
              <a:rPr sz="2000" spc="-75" dirty="0">
                <a:solidFill>
                  <a:srgbClr val="9A0000"/>
                </a:solidFill>
                <a:latin typeface="Arial Unicode MS" panose="020B0604020202020204" charset="-122"/>
                <a:cs typeface="Arial Unicode MS" panose="020B0604020202020204" charset="-122"/>
              </a:rPr>
              <a:t>2,800</a:t>
            </a:r>
            <a:r>
              <a:rPr sz="2000" dirty="0">
                <a:solidFill>
                  <a:srgbClr val="9A0000"/>
                </a:solidFill>
                <a:latin typeface="Arial Unicode MS" panose="020B0604020202020204" charset="-122"/>
                <a:cs typeface="Arial Unicode MS" panose="020B0604020202020204" charset="-122"/>
              </a:rPr>
              <a:t>余个市县区，逐步成为中国领先的本地服务电商平台</a:t>
            </a:r>
            <a:endParaRPr sz="2000">
              <a:latin typeface="Arial Unicode MS" panose="020B0604020202020204" charset="-122"/>
              <a:cs typeface="Arial Unicode MS" panose="020B0604020202020204" charset="-122"/>
            </a:endParaRPr>
          </a:p>
          <a:p>
            <a:pPr marL="12700">
              <a:lnSpc>
                <a:spcPct val="100000"/>
              </a:lnSpc>
              <a:spcBef>
                <a:spcPts val="1765"/>
              </a:spcBef>
              <a:tabLst>
                <a:tab pos="6054725" algn="l"/>
              </a:tabLst>
            </a:pPr>
            <a:r>
              <a:rPr sz="1400" b="1" dirty="0">
                <a:latin typeface="Microsoft YaHei"/>
                <a:cs typeface="Microsoft YaHei"/>
              </a:rPr>
              <a:t>企业简介	企业生态系统与现状</a:t>
            </a:r>
            <a:endParaRPr sz="1400">
              <a:latin typeface="Microsoft YaHei"/>
              <a:cs typeface="Microsoft YaHei"/>
            </a:endParaRPr>
          </a:p>
        </p:txBody>
      </p:sp>
      <p:sp>
        <p:nvSpPr>
          <p:cNvPr id="6" name="object 6"/>
          <p:cNvSpPr/>
          <p:nvPr/>
        </p:nvSpPr>
        <p:spPr>
          <a:xfrm>
            <a:off x="335359" y="1521919"/>
            <a:ext cx="5508625" cy="0"/>
          </a:xfrm>
          <a:custGeom>
            <a:avLst/>
            <a:gdLst/>
            <a:ahLst/>
            <a:cxnLst/>
            <a:rect l="l" t="t" r="r" b="b"/>
            <a:pathLst>
              <a:path w="5508625">
                <a:moveTo>
                  <a:pt x="0" y="0"/>
                </a:moveTo>
                <a:lnTo>
                  <a:pt x="5508000" y="0"/>
                </a:lnTo>
              </a:path>
            </a:pathLst>
          </a:custGeom>
          <a:ln w="19050">
            <a:solidFill>
              <a:srgbClr val="000000"/>
            </a:solidFill>
          </a:ln>
        </p:spPr>
        <p:txBody>
          <a:bodyPr wrap="square" lIns="0" tIns="0" rIns="0" bIns="0" rtlCol="0"/>
          <a:lstStyle/>
          <a:p/>
        </p:txBody>
      </p:sp>
      <p:sp>
        <p:nvSpPr>
          <p:cNvPr id="7" name="object 7"/>
          <p:cNvSpPr/>
          <p:nvPr/>
        </p:nvSpPr>
        <p:spPr>
          <a:xfrm>
            <a:off x="6378002" y="1521919"/>
            <a:ext cx="5508625" cy="0"/>
          </a:xfrm>
          <a:custGeom>
            <a:avLst/>
            <a:gdLst/>
            <a:ahLst/>
            <a:cxnLst/>
            <a:rect l="l" t="t" r="r" b="b"/>
            <a:pathLst>
              <a:path w="5508625">
                <a:moveTo>
                  <a:pt x="0" y="0"/>
                </a:moveTo>
                <a:lnTo>
                  <a:pt x="5507999" y="0"/>
                </a:lnTo>
              </a:path>
            </a:pathLst>
          </a:custGeom>
          <a:ln w="19050">
            <a:solidFill>
              <a:srgbClr val="000000"/>
            </a:solidFill>
          </a:ln>
        </p:spPr>
        <p:txBody>
          <a:bodyPr wrap="square" lIns="0" tIns="0" rIns="0" bIns="0" rtlCol="0"/>
          <a:lstStyle/>
          <a:p/>
        </p:txBody>
      </p:sp>
      <p:graphicFrame>
        <p:nvGraphicFramePr>
          <p:cNvPr id="8" name="object 8"/>
          <p:cNvGraphicFramePr>
            <a:graphicFrameLocks noGrp="1"/>
          </p:cNvGraphicFramePr>
          <p:nvPr/>
        </p:nvGraphicFramePr>
        <p:xfrm>
          <a:off x="341778" y="1801813"/>
          <a:ext cx="5417185" cy="4293870"/>
        </p:xfrm>
        <a:graphic>
          <a:graphicData uri="http://schemas.openxmlformats.org/drawingml/2006/table">
            <a:tbl>
              <a:tblPr firstRow="1" bandRow="1">
                <a:tableStyleId>{2D5ABB26-0587-4C30-8999-92F81FD0307C}</a:tableStyleId>
              </a:tblPr>
              <a:tblGrid>
                <a:gridCol w="812800"/>
                <a:gridCol w="4604385"/>
              </a:tblGrid>
              <a:tr h="365760">
                <a:tc>
                  <a:txBody>
                    <a:bodyPr/>
                    <a:lstStyle/>
                    <a:p>
                      <a:pPr algn="ctr">
                        <a:lnSpc>
                          <a:spcPct val="100000"/>
                        </a:lnSpc>
                        <a:spcBef>
                          <a:spcPts val="775"/>
                        </a:spcBef>
                      </a:pPr>
                      <a:r>
                        <a:rPr sz="1200" b="1" dirty="0">
                          <a:solidFill>
                            <a:srgbClr val="FFFFFF"/>
                          </a:solidFill>
                          <a:latin typeface="Microsoft YaHei"/>
                          <a:cs typeface="Microsoft YaHei"/>
                        </a:rPr>
                        <a:t>企业名称</a:t>
                      </a:r>
                      <a:endParaRPr sz="1200">
                        <a:latin typeface="Microsoft YaHei"/>
                        <a:cs typeface="Microsoft YaHei"/>
                      </a:endParaRPr>
                    </a:p>
                  </a:txBody>
                  <a:tcPr marL="0" marR="0" marT="98425" marB="0">
                    <a:lnT w="12700">
                      <a:solidFill>
                        <a:srgbClr val="FFFFFF"/>
                      </a:solidFill>
                      <a:prstDash val="solid"/>
                    </a:lnT>
                    <a:lnB w="12700">
                      <a:solidFill>
                        <a:srgbClr val="D9D9D9"/>
                      </a:solidFill>
                      <a:prstDash val="solid"/>
                    </a:lnB>
                    <a:solidFill>
                      <a:srgbClr val="970201"/>
                    </a:solidFill>
                  </a:tcPr>
                </a:tc>
                <a:tc>
                  <a:txBody>
                    <a:bodyPr/>
                    <a:lstStyle/>
                    <a:p>
                      <a:pPr algn="ctr">
                        <a:lnSpc>
                          <a:spcPct val="100000"/>
                        </a:lnSpc>
                        <a:spcBef>
                          <a:spcPts val="640"/>
                        </a:spcBef>
                      </a:pPr>
                      <a:r>
                        <a:rPr sz="1200" dirty="0">
                          <a:latin typeface="Arial Unicode MS" panose="020B0604020202020204" charset="-122"/>
                          <a:cs typeface="Arial Unicode MS" panose="020B0604020202020204" charset="-122"/>
                        </a:rPr>
                        <a:t>美团</a:t>
                      </a:r>
                      <a:r>
                        <a:rPr sz="1200" spc="-30" dirty="0">
                          <a:latin typeface="Arial Unicode MS" panose="020B0604020202020204" charset="-122"/>
                          <a:cs typeface="Arial Unicode MS" panose="020B0604020202020204" charset="-122"/>
                        </a:rPr>
                        <a:t>（2020</a:t>
                      </a:r>
                      <a:r>
                        <a:rPr sz="1200" dirty="0">
                          <a:latin typeface="Arial Unicode MS" panose="020B0604020202020204" charset="-122"/>
                          <a:cs typeface="Arial Unicode MS" panose="020B0604020202020204" charset="-122"/>
                        </a:rPr>
                        <a:t>年</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美团点评</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更名为</a:t>
                      </a:r>
                      <a:r>
                        <a:rPr sz="1200" spc="20" dirty="0">
                          <a:latin typeface="Arial Unicode MS" panose="020B0604020202020204" charset="-122"/>
                          <a:cs typeface="Arial Unicode MS" panose="020B0604020202020204" charset="-122"/>
                        </a:rPr>
                        <a:t>“</a:t>
                      </a:r>
                      <a:r>
                        <a:rPr sz="1200" dirty="0">
                          <a:latin typeface="Arial Unicode MS" panose="020B0604020202020204" charset="-122"/>
                          <a:cs typeface="Arial Unicode MS" panose="020B0604020202020204" charset="-122"/>
                        </a:rPr>
                        <a:t>美团</a:t>
                      </a:r>
                      <a:r>
                        <a:rPr sz="1200" spc="10" dirty="0">
                          <a:latin typeface="Arial Unicode MS" panose="020B0604020202020204" charset="-122"/>
                          <a:cs typeface="Arial Unicode MS" panose="020B0604020202020204" charset="-122"/>
                        </a:rPr>
                        <a:t>”）</a:t>
                      </a:r>
                      <a:endParaRPr sz="1200">
                        <a:latin typeface="Arial Unicode MS" panose="020B0604020202020204" charset="-122"/>
                        <a:cs typeface="Arial Unicode MS" panose="020B0604020202020204" charset="-122"/>
                      </a:endParaRPr>
                    </a:p>
                  </a:txBody>
                  <a:tcPr marL="0" marR="0" marT="81280" marB="0">
                    <a:lnT w="12700">
                      <a:solidFill>
                        <a:srgbClr val="FFFFFF"/>
                      </a:solidFill>
                      <a:prstDash val="solid"/>
                    </a:lnT>
                    <a:lnB w="12700">
                      <a:solidFill>
                        <a:srgbClr val="D9D9D9"/>
                      </a:solidFill>
                      <a:prstDash val="solid"/>
                    </a:lnB>
                    <a:solidFill>
                      <a:srgbClr val="EFEFF1"/>
                    </a:solidFill>
                  </a:tcPr>
                </a:tc>
              </a:tr>
              <a:tr h="357520">
                <a:tc>
                  <a:txBody>
                    <a:bodyPr/>
                    <a:lstStyle/>
                    <a:p>
                      <a:pPr algn="ctr">
                        <a:lnSpc>
                          <a:spcPct val="100000"/>
                        </a:lnSpc>
                        <a:spcBef>
                          <a:spcPts val="605"/>
                        </a:spcBef>
                      </a:pPr>
                      <a:r>
                        <a:rPr sz="1200" b="1" dirty="0">
                          <a:solidFill>
                            <a:srgbClr val="FFFFFF"/>
                          </a:solidFill>
                          <a:latin typeface="Microsoft YaHei"/>
                          <a:cs typeface="Microsoft YaHei"/>
                        </a:rPr>
                        <a:t>成立日期</a:t>
                      </a:r>
                      <a:endParaRPr sz="1200">
                        <a:latin typeface="Microsoft YaHei"/>
                        <a:cs typeface="Microsoft YaHei"/>
                      </a:endParaRPr>
                    </a:p>
                  </a:txBody>
                  <a:tcPr marL="0" marR="0" marT="7683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05"/>
                        </a:spcBef>
                      </a:pPr>
                      <a:r>
                        <a:rPr sz="1200" spc="-35" dirty="0">
                          <a:latin typeface="Arial Unicode MS" panose="020B0604020202020204" charset="-122"/>
                          <a:cs typeface="Arial Unicode MS" panose="020B0604020202020204" charset="-122"/>
                        </a:rPr>
                        <a:t>2010</a:t>
                      </a:r>
                      <a:r>
                        <a:rPr sz="1200" dirty="0">
                          <a:latin typeface="Arial Unicode MS" panose="020B0604020202020204" charset="-122"/>
                          <a:cs typeface="Arial Unicode MS" panose="020B0604020202020204" charset="-122"/>
                        </a:rPr>
                        <a:t>年</a:t>
                      </a:r>
                      <a:endParaRPr sz="1200">
                        <a:latin typeface="Arial Unicode MS" panose="020B0604020202020204" charset="-122"/>
                        <a:cs typeface="Arial Unicode MS" panose="020B0604020202020204" charset="-122"/>
                      </a:endParaRPr>
                    </a:p>
                  </a:txBody>
                  <a:tcPr marL="0" marR="0" marT="76835" marB="0">
                    <a:lnT w="12700">
                      <a:solidFill>
                        <a:srgbClr val="D9D9D9"/>
                      </a:solidFill>
                      <a:prstDash val="solid"/>
                    </a:lnT>
                    <a:lnB w="12700">
                      <a:solidFill>
                        <a:srgbClr val="D9D9D9"/>
                      </a:solidFill>
                      <a:prstDash val="solid"/>
                    </a:lnB>
                    <a:solidFill>
                      <a:srgbClr val="EFEFF1"/>
                    </a:solidFill>
                  </a:tcPr>
                </a:tc>
              </a:tr>
              <a:tr h="357521">
                <a:tc>
                  <a:txBody>
                    <a:bodyPr/>
                    <a:lstStyle/>
                    <a:p>
                      <a:pPr algn="ctr">
                        <a:lnSpc>
                          <a:spcPct val="100000"/>
                        </a:lnSpc>
                        <a:spcBef>
                          <a:spcPts val="605"/>
                        </a:spcBef>
                      </a:pPr>
                      <a:r>
                        <a:rPr sz="1200" b="1" dirty="0">
                          <a:solidFill>
                            <a:srgbClr val="FFFFFF"/>
                          </a:solidFill>
                          <a:latin typeface="Microsoft YaHei"/>
                          <a:cs typeface="Microsoft YaHei"/>
                        </a:rPr>
                        <a:t>总部地点</a:t>
                      </a:r>
                      <a:endParaRPr sz="1200">
                        <a:latin typeface="Microsoft YaHei"/>
                        <a:cs typeface="Microsoft YaHei"/>
                      </a:endParaRPr>
                    </a:p>
                  </a:txBody>
                  <a:tcPr marL="0" marR="0" marT="7683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05"/>
                        </a:spcBef>
                      </a:pPr>
                      <a:r>
                        <a:rPr sz="1200" dirty="0">
                          <a:latin typeface="Arial Unicode MS" panose="020B0604020202020204" charset="-122"/>
                          <a:cs typeface="Arial Unicode MS" panose="020B0604020202020204" charset="-122"/>
                        </a:rPr>
                        <a:t>中国</a:t>
                      </a:r>
                      <a:r>
                        <a:rPr sz="1200" spc="-15" dirty="0">
                          <a:latin typeface="Arial Unicode MS" panose="020B0604020202020204" charset="-122"/>
                          <a:cs typeface="Arial Unicode MS" panose="020B0604020202020204" charset="-122"/>
                        </a:rPr>
                        <a:t> </a:t>
                      </a:r>
                      <a:r>
                        <a:rPr sz="1200" dirty="0">
                          <a:latin typeface="Arial Unicode MS" panose="020B0604020202020204" charset="-122"/>
                          <a:cs typeface="Arial Unicode MS" panose="020B0604020202020204" charset="-122"/>
                        </a:rPr>
                        <a:t>北京市</a:t>
                      </a:r>
                      <a:endParaRPr sz="1200">
                        <a:latin typeface="Arial Unicode MS" panose="020B0604020202020204" charset="-122"/>
                        <a:cs typeface="Arial Unicode MS" panose="020B0604020202020204" charset="-122"/>
                      </a:endParaRPr>
                    </a:p>
                  </a:txBody>
                  <a:tcPr marL="0" marR="0" marT="76835" marB="0">
                    <a:lnT w="12700">
                      <a:solidFill>
                        <a:srgbClr val="D9D9D9"/>
                      </a:solidFill>
                      <a:prstDash val="solid"/>
                    </a:lnT>
                    <a:lnB w="12700">
                      <a:solidFill>
                        <a:srgbClr val="D9D9D9"/>
                      </a:solidFill>
                      <a:prstDash val="solid"/>
                    </a:lnB>
                    <a:solidFill>
                      <a:srgbClr val="EFEFF1"/>
                    </a:solidFill>
                  </a:tcPr>
                </a:tc>
              </a:tr>
              <a:tr h="357520">
                <a:tc>
                  <a:txBody>
                    <a:bodyPr/>
                    <a:lstStyle/>
                    <a:p>
                      <a:pPr algn="ctr">
                        <a:lnSpc>
                          <a:spcPct val="100000"/>
                        </a:lnSpc>
                        <a:spcBef>
                          <a:spcPts val="605"/>
                        </a:spcBef>
                      </a:pPr>
                      <a:r>
                        <a:rPr sz="1200" b="1" dirty="0">
                          <a:solidFill>
                            <a:srgbClr val="FFFFFF"/>
                          </a:solidFill>
                          <a:latin typeface="Microsoft YaHei"/>
                          <a:cs typeface="Microsoft YaHei"/>
                        </a:rPr>
                        <a:t>具体地址</a:t>
                      </a:r>
                      <a:endParaRPr sz="1200">
                        <a:latin typeface="Microsoft YaHei"/>
                        <a:cs typeface="Microsoft YaHei"/>
                      </a:endParaRPr>
                    </a:p>
                  </a:txBody>
                  <a:tcPr marL="0" marR="0" marT="7683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05"/>
                        </a:spcBef>
                      </a:pPr>
                      <a:r>
                        <a:rPr sz="1200" dirty="0">
                          <a:latin typeface="Arial Unicode MS" panose="020B0604020202020204" charset="-122"/>
                          <a:cs typeface="Arial Unicode MS" panose="020B0604020202020204" charset="-122"/>
                        </a:rPr>
                        <a:t>朝阳区望京东路</a:t>
                      </a:r>
                      <a:r>
                        <a:rPr sz="1200" spc="-35" dirty="0">
                          <a:latin typeface="Arial Unicode MS" panose="020B0604020202020204" charset="-122"/>
                          <a:cs typeface="Arial Unicode MS" panose="020B0604020202020204" charset="-122"/>
                        </a:rPr>
                        <a:t>4</a:t>
                      </a:r>
                      <a:r>
                        <a:rPr sz="1200" dirty="0">
                          <a:latin typeface="Arial Unicode MS" panose="020B0604020202020204" charset="-122"/>
                          <a:cs typeface="Arial Unicode MS" panose="020B0604020202020204" charset="-122"/>
                        </a:rPr>
                        <a:t>号恒基伟业大厦</a:t>
                      </a:r>
                      <a:r>
                        <a:rPr sz="1200" spc="-135" dirty="0">
                          <a:latin typeface="Arial Unicode MS" panose="020B0604020202020204" charset="-122"/>
                          <a:cs typeface="Arial Unicode MS" panose="020B0604020202020204" charset="-122"/>
                        </a:rPr>
                        <a:t>B</a:t>
                      </a:r>
                      <a:r>
                        <a:rPr sz="1200" dirty="0">
                          <a:latin typeface="Arial Unicode MS" panose="020B0604020202020204" charset="-122"/>
                          <a:cs typeface="Arial Unicode MS" panose="020B0604020202020204" charset="-122"/>
                        </a:rPr>
                        <a:t>座及</a:t>
                      </a:r>
                      <a:r>
                        <a:rPr sz="1200" spc="-120" dirty="0">
                          <a:latin typeface="Arial Unicode MS" panose="020B0604020202020204" charset="-122"/>
                          <a:cs typeface="Arial Unicode MS" panose="020B0604020202020204" charset="-122"/>
                        </a:rPr>
                        <a:t>C</a:t>
                      </a:r>
                      <a:r>
                        <a:rPr sz="1200" dirty="0">
                          <a:latin typeface="Arial Unicode MS" panose="020B0604020202020204" charset="-122"/>
                          <a:cs typeface="Arial Unicode MS" panose="020B0604020202020204" charset="-122"/>
                        </a:rPr>
                        <a:t>座</a:t>
                      </a:r>
                      <a:endParaRPr sz="1200">
                        <a:latin typeface="Arial Unicode MS" panose="020B0604020202020204" charset="-122"/>
                        <a:cs typeface="Arial Unicode MS" panose="020B0604020202020204" charset="-122"/>
                      </a:endParaRPr>
                    </a:p>
                  </a:txBody>
                  <a:tcPr marL="0" marR="0" marT="76835" marB="0">
                    <a:lnT w="12700">
                      <a:solidFill>
                        <a:srgbClr val="D9D9D9"/>
                      </a:solidFill>
                      <a:prstDash val="solid"/>
                    </a:lnT>
                    <a:lnB w="12700">
                      <a:solidFill>
                        <a:srgbClr val="D9D9D9"/>
                      </a:solidFill>
                      <a:prstDash val="solid"/>
                    </a:lnB>
                    <a:solidFill>
                      <a:srgbClr val="EFEFF1"/>
                    </a:solidFill>
                  </a:tcPr>
                </a:tc>
              </a:tr>
              <a:tr h="640080">
                <a:tc>
                  <a:txBody>
                    <a:bodyPr/>
                    <a:lstStyle/>
                    <a:p>
                      <a:pPr>
                        <a:lnSpc>
                          <a:spcPct val="100000"/>
                        </a:lnSpc>
                        <a:spcBef>
                          <a:spcPts val="50"/>
                        </a:spcBef>
                      </a:pPr>
                      <a:endParaRPr sz="1450">
                        <a:latin typeface="Times New Roman" panose="02020603050405020304"/>
                        <a:cs typeface="Times New Roman" panose="02020603050405020304"/>
                      </a:endParaRPr>
                    </a:p>
                    <a:p>
                      <a:pPr algn="ctr">
                        <a:lnSpc>
                          <a:spcPct val="100000"/>
                        </a:lnSpc>
                      </a:pPr>
                      <a:r>
                        <a:rPr sz="1200" b="1" dirty="0">
                          <a:solidFill>
                            <a:srgbClr val="FFFFFF"/>
                          </a:solidFill>
                          <a:latin typeface="Microsoft YaHei"/>
                          <a:cs typeface="Microsoft YaHei"/>
                        </a:rPr>
                        <a:t>主要股东</a:t>
                      </a:r>
                      <a:endParaRPr sz="1200">
                        <a:latin typeface="Microsoft YaHei"/>
                        <a:cs typeface="Microsoft YaHei"/>
                      </a:endParaRPr>
                    </a:p>
                  </a:txBody>
                  <a:tcPr marL="0" marR="0" marT="6350"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280"/>
                        </a:spcBef>
                      </a:pPr>
                      <a:r>
                        <a:rPr sz="1200" spc="-35" dirty="0">
                          <a:latin typeface="Arial Unicode MS" panose="020B0604020202020204" charset="-122"/>
                          <a:cs typeface="Arial Unicode MS" panose="020B0604020202020204" charset="-122"/>
                        </a:rPr>
                        <a:t>Huai </a:t>
                      </a:r>
                      <a:r>
                        <a:rPr sz="1200" spc="-60" dirty="0">
                          <a:latin typeface="Arial Unicode MS" panose="020B0604020202020204" charset="-122"/>
                          <a:cs typeface="Arial Unicode MS" panose="020B0604020202020204" charset="-122"/>
                        </a:rPr>
                        <a:t>River </a:t>
                      </a:r>
                      <a:r>
                        <a:rPr sz="1200" spc="-25" dirty="0">
                          <a:latin typeface="Arial Unicode MS" panose="020B0604020202020204" charset="-122"/>
                          <a:cs typeface="Arial Unicode MS" panose="020B0604020202020204" charset="-122"/>
                        </a:rPr>
                        <a:t>Investment </a:t>
                      </a:r>
                      <a:r>
                        <a:rPr sz="1200" spc="-45" dirty="0">
                          <a:latin typeface="Arial Unicode MS" panose="020B0604020202020204" charset="-122"/>
                          <a:cs typeface="Arial Unicode MS" panose="020B0604020202020204" charset="-122"/>
                        </a:rPr>
                        <a:t>Limited（10.65%），Crown</a:t>
                      </a:r>
                      <a:r>
                        <a:rPr sz="1200" spc="100" dirty="0">
                          <a:latin typeface="Arial Unicode MS" panose="020B0604020202020204" charset="-122"/>
                          <a:cs typeface="Arial Unicode MS" panose="020B0604020202020204" charset="-122"/>
                        </a:rPr>
                        <a:t> </a:t>
                      </a:r>
                      <a:r>
                        <a:rPr sz="1200" spc="-55" dirty="0">
                          <a:latin typeface="Arial Unicode MS" panose="020B0604020202020204" charset="-122"/>
                          <a:cs typeface="Arial Unicode MS" panose="020B0604020202020204" charset="-122"/>
                        </a:rPr>
                        <a:t>Holdings（8.36%）</a:t>
                      </a:r>
                      <a:endParaRPr sz="1200">
                        <a:latin typeface="Arial Unicode MS" panose="020B0604020202020204" charset="-122"/>
                        <a:cs typeface="Arial Unicode MS" panose="020B0604020202020204" charset="-122"/>
                      </a:endParaRPr>
                    </a:p>
                    <a:p>
                      <a:pPr marL="237490" marR="227965" algn="ctr">
                        <a:lnSpc>
                          <a:spcPct val="100000"/>
                        </a:lnSpc>
                      </a:pPr>
                      <a:r>
                        <a:rPr sz="1200" spc="-40" dirty="0">
                          <a:latin typeface="Arial Unicode MS" panose="020B0604020202020204" charset="-122"/>
                          <a:cs typeface="Arial Unicode MS" panose="020B0604020202020204" charset="-122"/>
                        </a:rPr>
                        <a:t>，Sequoia </a:t>
                      </a:r>
                      <a:r>
                        <a:rPr sz="1200" spc="-35" dirty="0">
                          <a:latin typeface="Arial Unicode MS" panose="020B0604020202020204" charset="-122"/>
                          <a:cs typeface="Arial Unicode MS" panose="020B0604020202020204" charset="-122"/>
                        </a:rPr>
                        <a:t>Capital </a:t>
                      </a:r>
                      <a:r>
                        <a:rPr sz="1200" spc="-45" dirty="0">
                          <a:latin typeface="Arial Unicode MS" panose="020B0604020202020204" charset="-122"/>
                          <a:cs typeface="Arial Unicode MS" panose="020B0604020202020204" charset="-122"/>
                        </a:rPr>
                        <a:t>China </a:t>
                      </a:r>
                      <a:r>
                        <a:rPr sz="1200" spc="-60" dirty="0">
                          <a:latin typeface="Arial Unicode MS" panose="020B0604020202020204" charset="-122"/>
                          <a:cs typeface="Arial Unicode MS" panose="020B0604020202020204" charset="-122"/>
                        </a:rPr>
                        <a:t>Funds </a:t>
                      </a:r>
                      <a:r>
                        <a:rPr sz="1200" spc="95" dirty="0">
                          <a:latin typeface="Arial Unicode MS" panose="020B0604020202020204" charset="-122"/>
                          <a:cs typeface="Arial Unicode MS" panose="020B0604020202020204" charset="-122"/>
                        </a:rPr>
                        <a:t>&amp; </a:t>
                      </a:r>
                      <a:r>
                        <a:rPr sz="1200" spc="-50" dirty="0">
                          <a:latin typeface="Arial Unicode MS" panose="020B0604020202020204" charset="-122"/>
                          <a:cs typeface="Arial Unicode MS" panose="020B0604020202020204" charset="-122"/>
                        </a:rPr>
                        <a:t>Seqoia </a:t>
                      </a:r>
                      <a:r>
                        <a:rPr sz="1200" spc="-35" dirty="0">
                          <a:latin typeface="Arial Unicode MS" panose="020B0604020202020204" charset="-122"/>
                          <a:cs typeface="Arial Unicode MS" panose="020B0604020202020204" charset="-122"/>
                        </a:rPr>
                        <a:t>Capital </a:t>
                      </a:r>
                      <a:r>
                        <a:rPr sz="1200" spc="-30" dirty="0">
                          <a:latin typeface="Arial Unicode MS" panose="020B0604020202020204" charset="-122"/>
                          <a:cs typeface="Arial Unicode MS" panose="020B0604020202020204" charset="-122"/>
                        </a:rPr>
                        <a:t>Global </a:t>
                      </a:r>
                      <a:r>
                        <a:rPr sz="1200" spc="-20" dirty="0">
                          <a:latin typeface="Arial Unicode MS" panose="020B0604020202020204" charset="-122"/>
                          <a:cs typeface="Arial Unicode MS" panose="020B0604020202020204" charset="-122"/>
                        </a:rPr>
                        <a:t>Growth  </a:t>
                      </a:r>
                      <a:r>
                        <a:rPr sz="1200" spc="-60" dirty="0">
                          <a:latin typeface="Arial Unicode MS" panose="020B0604020202020204" charset="-122"/>
                          <a:cs typeface="Arial Unicode MS" panose="020B0604020202020204" charset="-122"/>
                        </a:rPr>
                        <a:t>Funds（7.13%），Tencent </a:t>
                      </a:r>
                      <a:r>
                        <a:rPr sz="1200" spc="5" dirty="0">
                          <a:latin typeface="Arial Unicode MS" panose="020B0604020202020204" charset="-122"/>
                          <a:cs typeface="Arial Unicode MS" panose="020B0604020202020204" charset="-122"/>
                        </a:rPr>
                        <a:t>Mobility</a:t>
                      </a:r>
                      <a:r>
                        <a:rPr sz="1200" spc="30" dirty="0">
                          <a:latin typeface="Arial Unicode MS" panose="020B0604020202020204" charset="-122"/>
                          <a:cs typeface="Arial Unicode MS" panose="020B0604020202020204" charset="-122"/>
                        </a:rPr>
                        <a:t> </a:t>
                      </a:r>
                      <a:r>
                        <a:rPr sz="1200" spc="-55" dirty="0">
                          <a:latin typeface="Arial Unicode MS" panose="020B0604020202020204" charset="-122"/>
                          <a:cs typeface="Arial Unicode MS" panose="020B0604020202020204" charset="-122"/>
                        </a:rPr>
                        <a:t>Limited（6.65%）</a:t>
                      </a:r>
                      <a:endParaRPr sz="1200">
                        <a:latin typeface="Arial Unicode MS" panose="020B0604020202020204" charset="-122"/>
                        <a:cs typeface="Arial Unicode MS" panose="020B0604020202020204" charset="-122"/>
                      </a:endParaRPr>
                    </a:p>
                  </a:txBody>
                  <a:tcPr marL="0" marR="0" marT="35560" marB="0">
                    <a:lnT w="12700">
                      <a:solidFill>
                        <a:srgbClr val="D9D9D9"/>
                      </a:solidFill>
                      <a:prstDash val="solid"/>
                    </a:lnT>
                    <a:lnB w="12700">
                      <a:solidFill>
                        <a:srgbClr val="D9D9D9"/>
                      </a:solidFill>
                      <a:prstDash val="solid"/>
                    </a:lnB>
                    <a:solidFill>
                      <a:srgbClr val="EFEFF1"/>
                    </a:solidFill>
                  </a:tcPr>
                </a:tc>
              </a:tr>
              <a:tr h="365760">
                <a:tc>
                  <a:txBody>
                    <a:bodyPr/>
                    <a:lstStyle/>
                    <a:p>
                      <a:pPr algn="ctr">
                        <a:lnSpc>
                          <a:spcPct val="100000"/>
                        </a:lnSpc>
                        <a:spcBef>
                          <a:spcPts val="775"/>
                        </a:spcBef>
                      </a:pPr>
                      <a:r>
                        <a:rPr sz="1200" b="1" dirty="0">
                          <a:solidFill>
                            <a:srgbClr val="FFFFFF"/>
                          </a:solidFill>
                          <a:latin typeface="Microsoft YaHei"/>
                          <a:cs typeface="Microsoft YaHei"/>
                        </a:rPr>
                        <a:t>上市信息</a:t>
                      </a:r>
                      <a:endParaRPr sz="1200">
                        <a:latin typeface="Microsoft YaHei"/>
                        <a:cs typeface="Microsoft YaHei"/>
                      </a:endParaRPr>
                    </a:p>
                  </a:txBody>
                  <a:tcPr marL="0" marR="0" marT="9842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40"/>
                        </a:spcBef>
                      </a:pPr>
                      <a:r>
                        <a:rPr sz="1200" dirty="0">
                          <a:latin typeface="Arial Unicode MS" panose="020B0604020202020204" charset="-122"/>
                          <a:cs typeface="Arial Unicode MS" panose="020B0604020202020204" charset="-122"/>
                        </a:rPr>
                        <a:t>香港联交所</a:t>
                      </a:r>
                      <a:r>
                        <a:rPr sz="1200" spc="-30" dirty="0">
                          <a:latin typeface="Arial Unicode MS" panose="020B0604020202020204" charset="-122"/>
                          <a:cs typeface="Arial Unicode MS" panose="020B0604020202020204" charset="-122"/>
                        </a:rPr>
                        <a:t>（2018</a:t>
                      </a:r>
                      <a:r>
                        <a:rPr sz="1200" dirty="0">
                          <a:latin typeface="Arial Unicode MS" panose="020B0604020202020204" charset="-122"/>
                          <a:cs typeface="Arial Unicode MS" panose="020B0604020202020204" charset="-122"/>
                        </a:rPr>
                        <a:t>年上市</a:t>
                      </a:r>
                      <a:r>
                        <a:rPr sz="1200" spc="-25" dirty="0">
                          <a:latin typeface="Arial Unicode MS" panose="020B0604020202020204" charset="-122"/>
                          <a:cs typeface="Arial Unicode MS" panose="020B0604020202020204" charset="-122"/>
                        </a:rPr>
                        <a:t>）-3690.HK</a:t>
                      </a:r>
                      <a:endParaRPr sz="1200">
                        <a:latin typeface="Arial Unicode MS" panose="020B0604020202020204" charset="-122"/>
                        <a:cs typeface="Arial Unicode MS" panose="020B0604020202020204" charset="-122"/>
                      </a:endParaRPr>
                    </a:p>
                  </a:txBody>
                  <a:tcPr marL="0" marR="0" marT="81280" marB="0">
                    <a:lnT w="12700">
                      <a:solidFill>
                        <a:srgbClr val="D9D9D9"/>
                      </a:solidFill>
                      <a:prstDash val="solid"/>
                    </a:lnT>
                    <a:lnB w="12700">
                      <a:solidFill>
                        <a:srgbClr val="D9D9D9"/>
                      </a:solidFill>
                      <a:prstDash val="solid"/>
                    </a:lnB>
                    <a:solidFill>
                      <a:srgbClr val="EFEFF1"/>
                    </a:solidFill>
                  </a:tcPr>
                </a:tc>
              </a:tr>
              <a:tr h="357521">
                <a:tc>
                  <a:txBody>
                    <a:bodyPr/>
                    <a:lstStyle/>
                    <a:p>
                      <a:pPr algn="ctr">
                        <a:lnSpc>
                          <a:spcPct val="100000"/>
                        </a:lnSpc>
                        <a:spcBef>
                          <a:spcPts val="605"/>
                        </a:spcBef>
                      </a:pPr>
                      <a:r>
                        <a:rPr sz="1200" b="1" dirty="0">
                          <a:solidFill>
                            <a:srgbClr val="FFFFFF"/>
                          </a:solidFill>
                          <a:latin typeface="Microsoft YaHei"/>
                          <a:cs typeface="Microsoft YaHei"/>
                        </a:rPr>
                        <a:t>使命</a:t>
                      </a:r>
                      <a:endParaRPr sz="1200">
                        <a:latin typeface="Microsoft YaHei"/>
                        <a:cs typeface="Microsoft YaHei"/>
                      </a:endParaRPr>
                    </a:p>
                  </a:txBody>
                  <a:tcPr marL="0" marR="0" marT="7683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05"/>
                        </a:spcBef>
                      </a:pPr>
                      <a:r>
                        <a:rPr sz="1200" dirty="0">
                          <a:latin typeface="Arial Unicode MS" panose="020B0604020202020204" charset="-122"/>
                          <a:cs typeface="Arial Unicode MS" panose="020B0604020202020204" charset="-122"/>
                        </a:rPr>
                        <a:t>帮大家吃得更好，生活更好</a:t>
                      </a:r>
                      <a:endParaRPr sz="1200">
                        <a:latin typeface="Arial Unicode MS" panose="020B0604020202020204" charset="-122"/>
                        <a:cs typeface="Arial Unicode MS" panose="020B0604020202020204" charset="-122"/>
                      </a:endParaRPr>
                    </a:p>
                  </a:txBody>
                  <a:tcPr marL="0" marR="0" marT="76835" marB="0">
                    <a:lnT w="12700">
                      <a:solidFill>
                        <a:srgbClr val="D9D9D9"/>
                      </a:solidFill>
                      <a:prstDash val="solid"/>
                    </a:lnT>
                    <a:lnB w="12700">
                      <a:solidFill>
                        <a:srgbClr val="D9D9D9"/>
                      </a:solidFill>
                      <a:prstDash val="solid"/>
                    </a:lnB>
                    <a:solidFill>
                      <a:srgbClr val="EFEFF1"/>
                    </a:solidFill>
                  </a:tcPr>
                </a:tc>
              </a:tr>
              <a:tr h="357521">
                <a:tc>
                  <a:txBody>
                    <a:bodyPr/>
                    <a:lstStyle/>
                    <a:p>
                      <a:pPr algn="ctr">
                        <a:lnSpc>
                          <a:spcPct val="100000"/>
                        </a:lnSpc>
                        <a:spcBef>
                          <a:spcPts val="605"/>
                        </a:spcBef>
                      </a:pPr>
                      <a:r>
                        <a:rPr sz="1200" b="1" dirty="0">
                          <a:solidFill>
                            <a:srgbClr val="FFFFFF"/>
                          </a:solidFill>
                          <a:latin typeface="Microsoft YaHei"/>
                          <a:cs typeface="Microsoft YaHei"/>
                        </a:rPr>
                        <a:t>主要产品</a:t>
                      </a:r>
                      <a:endParaRPr sz="1200">
                        <a:latin typeface="Microsoft YaHei"/>
                        <a:cs typeface="Microsoft YaHei"/>
                      </a:endParaRPr>
                    </a:p>
                  </a:txBody>
                  <a:tcPr marL="0" marR="0" marT="76835"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605"/>
                        </a:spcBef>
                      </a:pPr>
                      <a:r>
                        <a:rPr sz="1200" dirty="0">
                          <a:latin typeface="Arial Unicode MS" panose="020B0604020202020204" charset="-122"/>
                          <a:cs typeface="Arial Unicode MS" panose="020B0604020202020204" charset="-122"/>
                        </a:rPr>
                        <a:t>美团、美团外卖、大众点评等</a:t>
                      </a:r>
                      <a:endParaRPr sz="1200">
                        <a:latin typeface="Arial Unicode MS" panose="020B0604020202020204" charset="-122"/>
                        <a:cs typeface="Arial Unicode MS" panose="020B0604020202020204" charset="-122"/>
                      </a:endParaRPr>
                    </a:p>
                  </a:txBody>
                  <a:tcPr marL="0" marR="0" marT="76835" marB="0">
                    <a:lnT w="12700">
                      <a:solidFill>
                        <a:srgbClr val="D9D9D9"/>
                      </a:solidFill>
                      <a:prstDash val="solid"/>
                    </a:lnT>
                    <a:lnB w="12700">
                      <a:solidFill>
                        <a:srgbClr val="D9D9D9"/>
                      </a:solidFill>
                      <a:prstDash val="solid"/>
                    </a:lnB>
                    <a:solidFill>
                      <a:srgbClr val="EFEFF1"/>
                    </a:solidFill>
                  </a:tcPr>
                </a:tc>
              </a:tr>
              <a:tr h="831433">
                <a:tc>
                  <a:txBody>
                    <a:bodyPr/>
                    <a:lstStyle/>
                    <a:p>
                      <a:pPr>
                        <a:lnSpc>
                          <a:spcPct val="100000"/>
                        </a:lnSpc>
                      </a:pPr>
                      <a:endParaRPr sz="1200">
                        <a:latin typeface="Times New Roman" panose="02020603050405020304"/>
                        <a:cs typeface="Times New Roman" panose="02020603050405020304"/>
                      </a:endParaRPr>
                    </a:p>
                    <a:p>
                      <a:pPr>
                        <a:lnSpc>
                          <a:spcPct val="100000"/>
                        </a:lnSpc>
                      </a:pPr>
                      <a:endParaRPr sz="950">
                        <a:latin typeface="Times New Roman" panose="02020603050405020304"/>
                        <a:cs typeface="Times New Roman" panose="02020603050405020304"/>
                      </a:endParaRPr>
                    </a:p>
                    <a:p>
                      <a:pPr algn="ctr">
                        <a:lnSpc>
                          <a:spcPct val="100000"/>
                        </a:lnSpc>
                      </a:pPr>
                      <a:r>
                        <a:rPr sz="1200" b="1" dirty="0">
                          <a:solidFill>
                            <a:srgbClr val="FFFFFF"/>
                          </a:solidFill>
                          <a:latin typeface="Microsoft YaHei"/>
                          <a:cs typeface="Microsoft YaHei"/>
                        </a:rPr>
                        <a:t>业务范围</a:t>
                      </a:r>
                      <a:endParaRPr sz="1200">
                        <a:latin typeface="Microsoft YaHei"/>
                        <a:cs typeface="Microsoft YaHei"/>
                      </a:endParaRPr>
                    </a:p>
                  </a:txBody>
                  <a:tcPr marL="0" marR="0" marT="0" marB="0">
                    <a:lnT w="12700">
                      <a:solidFill>
                        <a:srgbClr val="D9D9D9"/>
                      </a:solidFill>
                      <a:prstDash val="solid"/>
                    </a:lnT>
                    <a:lnB w="12700">
                      <a:solidFill>
                        <a:srgbClr val="D9D9D9"/>
                      </a:solidFill>
                      <a:prstDash val="solid"/>
                    </a:lnB>
                    <a:solidFill>
                      <a:srgbClr val="970201"/>
                    </a:solidFill>
                  </a:tcPr>
                </a:tc>
                <a:tc>
                  <a:txBody>
                    <a:bodyPr/>
                    <a:lstStyle/>
                    <a:p>
                      <a:pPr marL="15875" marR="8255" algn="ctr">
                        <a:lnSpc>
                          <a:spcPct val="100000"/>
                        </a:lnSpc>
                        <a:spcBef>
                          <a:spcPts val="310"/>
                        </a:spcBef>
                      </a:pPr>
                      <a:r>
                        <a:rPr sz="1200" dirty="0">
                          <a:latin typeface="Arial Unicode MS" panose="020B0604020202020204" charset="-122"/>
                          <a:cs typeface="Arial Unicode MS" panose="020B0604020202020204" charset="-122"/>
                        </a:rPr>
                        <a:t>技术开发、技术服务、技术转让、技术咨询；基础软件服务、应用 软件服务；网上门票销售代理、火车票销售代理；互联网信息服务 不含新闻、出版、教育、医疗保健、药品、医疗器械等；销售食品； 从事互联网文化活动等</a:t>
                      </a:r>
                      <a:endParaRPr sz="1200">
                        <a:latin typeface="Arial Unicode MS" panose="020B0604020202020204" charset="-122"/>
                        <a:cs typeface="Arial Unicode MS" panose="020B0604020202020204" charset="-122"/>
                      </a:endParaRPr>
                    </a:p>
                  </a:txBody>
                  <a:tcPr marL="0" marR="0" marT="39370" marB="0">
                    <a:lnT w="12700">
                      <a:solidFill>
                        <a:srgbClr val="D9D9D9"/>
                      </a:solidFill>
                      <a:prstDash val="solid"/>
                    </a:lnT>
                    <a:lnB w="12700">
                      <a:solidFill>
                        <a:srgbClr val="D9D9D9"/>
                      </a:solidFill>
                      <a:prstDash val="solid"/>
                    </a:lnB>
                    <a:solidFill>
                      <a:srgbClr val="EFEFF1"/>
                    </a:solidFill>
                  </a:tcPr>
                </a:tc>
              </a:tr>
              <a:tr h="290263">
                <a:tc>
                  <a:txBody>
                    <a:bodyPr/>
                    <a:lstStyle/>
                    <a:p>
                      <a:pPr algn="ctr">
                        <a:lnSpc>
                          <a:spcPct val="100000"/>
                        </a:lnSpc>
                        <a:spcBef>
                          <a:spcPts val="340"/>
                        </a:spcBef>
                      </a:pPr>
                      <a:r>
                        <a:rPr sz="1200" b="1" dirty="0">
                          <a:solidFill>
                            <a:srgbClr val="FFFFFF"/>
                          </a:solidFill>
                          <a:latin typeface="Microsoft YaHei"/>
                          <a:cs typeface="Microsoft YaHei"/>
                        </a:rPr>
                        <a:t>营收来源</a:t>
                      </a:r>
                      <a:endParaRPr sz="1200">
                        <a:latin typeface="Microsoft YaHei"/>
                        <a:cs typeface="Microsoft YaHei"/>
                      </a:endParaRPr>
                    </a:p>
                  </a:txBody>
                  <a:tcPr marL="0" marR="0" marT="43180" marB="0">
                    <a:lnT w="12700">
                      <a:solidFill>
                        <a:srgbClr val="D9D9D9"/>
                      </a:solidFill>
                      <a:prstDash val="solid"/>
                    </a:lnT>
                    <a:lnB w="12700">
                      <a:solidFill>
                        <a:srgbClr val="D9D9D9"/>
                      </a:solidFill>
                      <a:prstDash val="solid"/>
                    </a:lnB>
                    <a:solidFill>
                      <a:srgbClr val="970201"/>
                    </a:solidFill>
                  </a:tcPr>
                </a:tc>
                <a:tc>
                  <a:txBody>
                    <a:bodyPr/>
                    <a:lstStyle/>
                    <a:p>
                      <a:pPr algn="ctr">
                        <a:lnSpc>
                          <a:spcPct val="100000"/>
                        </a:lnSpc>
                        <a:spcBef>
                          <a:spcPts val="340"/>
                        </a:spcBef>
                      </a:pPr>
                      <a:r>
                        <a:rPr sz="1200" dirty="0">
                          <a:latin typeface="Arial Unicode MS" panose="020B0604020202020204" charset="-122"/>
                          <a:cs typeface="Arial Unicode MS" panose="020B0604020202020204" charset="-122"/>
                        </a:rPr>
                        <a:t>餐饮外卖，到店、酒店及旅游，以及其他新业务</a:t>
                      </a:r>
                      <a:endParaRPr sz="1200">
                        <a:latin typeface="Arial Unicode MS" panose="020B0604020202020204" charset="-122"/>
                        <a:cs typeface="Arial Unicode MS" panose="020B0604020202020204" charset="-122"/>
                      </a:endParaRPr>
                    </a:p>
                  </a:txBody>
                  <a:tcPr marL="0" marR="0" marT="43180" marB="0">
                    <a:lnT w="12700">
                      <a:solidFill>
                        <a:srgbClr val="D9D9D9"/>
                      </a:solidFill>
                      <a:prstDash val="solid"/>
                    </a:lnT>
                    <a:lnB w="12700">
                      <a:solidFill>
                        <a:srgbClr val="D9D9D9"/>
                      </a:solidFill>
                      <a:prstDash val="solid"/>
                    </a:lnB>
                    <a:solidFill>
                      <a:srgbClr val="EFEFF1"/>
                    </a:solidFill>
                  </a:tcPr>
                </a:tc>
              </a:tr>
            </a:tbl>
          </a:graphicData>
        </a:graphic>
      </p:graphicFrame>
      <p:pic>
        <p:nvPicPr>
          <p:cNvPr id="9" name="object 9"/>
          <p:cNvPicPr/>
          <p:nvPr/>
        </p:nvPicPr>
        <p:blipFill>
          <a:blip r:embed="rId1" cstate="print"/>
          <a:stretch>
            <a:fillRect/>
          </a:stretch>
        </p:blipFill>
        <p:spPr>
          <a:xfrm>
            <a:off x="8737600" y="2921000"/>
            <a:ext cx="799800" cy="330173"/>
          </a:xfrm>
          <a:prstGeom prst="rect">
            <a:avLst/>
          </a:prstGeom>
        </p:spPr>
      </p:pic>
      <p:sp>
        <p:nvSpPr>
          <p:cNvPr id="10" name="object 10"/>
          <p:cNvSpPr txBox="1"/>
          <p:nvPr/>
        </p:nvSpPr>
        <p:spPr>
          <a:xfrm>
            <a:off x="10836985" y="2976085"/>
            <a:ext cx="3302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33333"/>
                </a:solidFill>
                <a:latin typeface="Microsoft YaHei"/>
                <a:cs typeface="Microsoft YaHei"/>
              </a:rPr>
              <a:t>商家</a:t>
            </a:r>
            <a:endParaRPr sz="1200">
              <a:latin typeface="Microsoft YaHei"/>
              <a:cs typeface="Microsoft YaHei"/>
            </a:endParaRPr>
          </a:p>
        </p:txBody>
      </p:sp>
      <p:grpSp>
        <p:nvGrpSpPr>
          <p:cNvPr id="11" name="object 11"/>
          <p:cNvGrpSpPr/>
          <p:nvPr/>
        </p:nvGrpSpPr>
        <p:grpSpPr>
          <a:xfrm>
            <a:off x="6558651" y="2283815"/>
            <a:ext cx="5287645" cy="1635760"/>
            <a:chOff x="6558651" y="2283815"/>
            <a:chExt cx="5287645" cy="1635760"/>
          </a:xfrm>
        </p:grpSpPr>
        <p:sp>
          <p:nvSpPr>
            <p:cNvPr id="12" name="object 12"/>
            <p:cNvSpPr/>
            <p:nvPr/>
          </p:nvSpPr>
          <p:spPr>
            <a:xfrm>
              <a:off x="10267076" y="2377700"/>
              <a:ext cx="1372235" cy="1372235"/>
            </a:xfrm>
            <a:custGeom>
              <a:avLst/>
              <a:gdLst/>
              <a:ahLst/>
              <a:cxnLst/>
              <a:rect l="l" t="t" r="r" b="b"/>
              <a:pathLst>
                <a:path w="1372234" h="1372235">
                  <a:moveTo>
                    <a:pt x="3" y="686077"/>
                  </a:moveTo>
                  <a:lnTo>
                    <a:pt x="1726" y="637080"/>
                  </a:lnTo>
                  <a:lnTo>
                    <a:pt x="6816" y="589013"/>
                  </a:lnTo>
                  <a:lnTo>
                    <a:pt x="15159" y="541992"/>
                  </a:lnTo>
                  <a:lnTo>
                    <a:pt x="26636" y="496133"/>
                  </a:lnTo>
                  <a:lnTo>
                    <a:pt x="41134" y="451552"/>
                  </a:lnTo>
                  <a:lnTo>
                    <a:pt x="58535" y="408365"/>
                  </a:lnTo>
                  <a:lnTo>
                    <a:pt x="78723" y="366689"/>
                  </a:lnTo>
                  <a:lnTo>
                    <a:pt x="101582" y="326638"/>
                  </a:lnTo>
                  <a:lnTo>
                    <a:pt x="126997" y="288331"/>
                  </a:lnTo>
                  <a:lnTo>
                    <a:pt x="154851" y="251882"/>
                  </a:lnTo>
                  <a:lnTo>
                    <a:pt x="185027" y="217408"/>
                  </a:lnTo>
                  <a:lnTo>
                    <a:pt x="217411" y="185024"/>
                  </a:lnTo>
                  <a:lnTo>
                    <a:pt x="251885" y="154847"/>
                  </a:lnTo>
                  <a:lnTo>
                    <a:pt x="288334" y="126994"/>
                  </a:lnTo>
                  <a:lnTo>
                    <a:pt x="326641" y="101579"/>
                  </a:lnTo>
                  <a:lnTo>
                    <a:pt x="366691" y="78720"/>
                  </a:lnTo>
                  <a:lnTo>
                    <a:pt x="408368" y="58531"/>
                  </a:lnTo>
                  <a:lnTo>
                    <a:pt x="451555" y="41130"/>
                  </a:lnTo>
                  <a:lnTo>
                    <a:pt x="496136" y="26633"/>
                  </a:lnTo>
                  <a:lnTo>
                    <a:pt x="541995" y="15155"/>
                  </a:lnTo>
                  <a:lnTo>
                    <a:pt x="589016" y="6813"/>
                  </a:lnTo>
                  <a:lnTo>
                    <a:pt x="637083" y="1722"/>
                  </a:lnTo>
                  <a:lnTo>
                    <a:pt x="686079" y="0"/>
                  </a:lnTo>
                  <a:lnTo>
                    <a:pt x="735074" y="1722"/>
                  </a:lnTo>
                  <a:lnTo>
                    <a:pt x="783141" y="6812"/>
                  </a:lnTo>
                  <a:lnTo>
                    <a:pt x="830162" y="15154"/>
                  </a:lnTo>
                  <a:lnTo>
                    <a:pt x="876021" y="26632"/>
                  </a:lnTo>
                  <a:lnTo>
                    <a:pt x="920602" y="41130"/>
                  </a:lnTo>
                  <a:lnTo>
                    <a:pt x="963789" y="58530"/>
                  </a:lnTo>
                  <a:lnTo>
                    <a:pt x="1005465" y="78718"/>
                  </a:lnTo>
                  <a:lnTo>
                    <a:pt x="1045515" y="101578"/>
                  </a:lnTo>
                  <a:lnTo>
                    <a:pt x="1083823" y="126992"/>
                  </a:lnTo>
                  <a:lnTo>
                    <a:pt x="1120272" y="154846"/>
                  </a:lnTo>
                  <a:lnTo>
                    <a:pt x="1154746" y="185023"/>
                  </a:lnTo>
                  <a:lnTo>
                    <a:pt x="1187130" y="217406"/>
                  </a:lnTo>
                  <a:lnTo>
                    <a:pt x="1217306" y="251881"/>
                  </a:lnTo>
                  <a:lnTo>
                    <a:pt x="1245160" y="288330"/>
                  </a:lnTo>
                  <a:lnTo>
                    <a:pt x="1270575" y="326637"/>
                  </a:lnTo>
                  <a:lnTo>
                    <a:pt x="1293434" y="366687"/>
                  </a:lnTo>
                  <a:lnTo>
                    <a:pt x="1313623" y="408364"/>
                  </a:lnTo>
                  <a:lnTo>
                    <a:pt x="1331024" y="451550"/>
                  </a:lnTo>
                  <a:lnTo>
                    <a:pt x="1345521" y="496131"/>
                  </a:lnTo>
                  <a:lnTo>
                    <a:pt x="1356999" y="541991"/>
                  </a:lnTo>
                  <a:lnTo>
                    <a:pt x="1365341" y="589012"/>
                  </a:lnTo>
                  <a:lnTo>
                    <a:pt x="1370432" y="637079"/>
                  </a:lnTo>
                  <a:lnTo>
                    <a:pt x="1372155" y="686076"/>
                  </a:lnTo>
                  <a:lnTo>
                    <a:pt x="1370430" y="735073"/>
                  </a:lnTo>
                  <a:lnTo>
                    <a:pt x="1365340" y="783140"/>
                  </a:lnTo>
                  <a:lnTo>
                    <a:pt x="1356998" y="830161"/>
                  </a:lnTo>
                  <a:lnTo>
                    <a:pt x="1345520" y="876020"/>
                  </a:lnTo>
                  <a:lnTo>
                    <a:pt x="1331022" y="920601"/>
                  </a:lnTo>
                  <a:lnTo>
                    <a:pt x="1313622" y="963787"/>
                  </a:lnTo>
                  <a:lnTo>
                    <a:pt x="1293433" y="1005464"/>
                  </a:lnTo>
                  <a:lnTo>
                    <a:pt x="1270574" y="1045514"/>
                  </a:lnTo>
                  <a:lnTo>
                    <a:pt x="1245159" y="1083821"/>
                  </a:lnTo>
                  <a:lnTo>
                    <a:pt x="1217306" y="1120270"/>
                  </a:lnTo>
                  <a:lnTo>
                    <a:pt x="1187129" y="1154745"/>
                  </a:lnTo>
                  <a:lnTo>
                    <a:pt x="1154746" y="1187128"/>
                  </a:lnTo>
                  <a:lnTo>
                    <a:pt x="1120271" y="1217305"/>
                  </a:lnTo>
                  <a:lnTo>
                    <a:pt x="1083822" y="1245159"/>
                  </a:lnTo>
                  <a:lnTo>
                    <a:pt x="1045515" y="1270573"/>
                  </a:lnTo>
                  <a:lnTo>
                    <a:pt x="1005465" y="1293433"/>
                  </a:lnTo>
                  <a:lnTo>
                    <a:pt x="963788" y="1313621"/>
                  </a:lnTo>
                  <a:lnTo>
                    <a:pt x="920602" y="1331022"/>
                  </a:lnTo>
                  <a:lnTo>
                    <a:pt x="876021" y="1345519"/>
                  </a:lnTo>
                  <a:lnTo>
                    <a:pt x="830162" y="1356997"/>
                  </a:lnTo>
                  <a:lnTo>
                    <a:pt x="783141" y="1365339"/>
                  </a:lnTo>
                  <a:lnTo>
                    <a:pt x="735074" y="1370430"/>
                  </a:lnTo>
                  <a:lnTo>
                    <a:pt x="686077" y="1372152"/>
                  </a:lnTo>
                  <a:lnTo>
                    <a:pt x="637079" y="1370429"/>
                  </a:lnTo>
                  <a:lnTo>
                    <a:pt x="589013" y="1365339"/>
                  </a:lnTo>
                  <a:lnTo>
                    <a:pt x="541991" y="1356997"/>
                  </a:lnTo>
                  <a:lnTo>
                    <a:pt x="496132" y="1345519"/>
                  </a:lnTo>
                  <a:lnTo>
                    <a:pt x="451551" y="1331021"/>
                  </a:lnTo>
                  <a:lnTo>
                    <a:pt x="408365" y="1313620"/>
                  </a:lnTo>
                  <a:lnTo>
                    <a:pt x="366688" y="1293432"/>
                  </a:lnTo>
                  <a:lnTo>
                    <a:pt x="326638" y="1270573"/>
                  </a:lnTo>
                  <a:lnTo>
                    <a:pt x="288331" y="1245158"/>
                  </a:lnTo>
                  <a:lnTo>
                    <a:pt x="251882" y="1217304"/>
                  </a:lnTo>
                  <a:lnTo>
                    <a:pt x="217407" y="1187128"/>
                  </a:lnTo>
                  <a:lnTo>
                    <a:pt x="185024" y="1154744"/>
                  </a:lnTo>
                  <a:lnTo>
                    <a:pt x="154847" y="1120270"/>
                  </a:lnTo>
                  <a:lnTo>
                    <a:pt x="126993" y="1083821"/>
                  </a:lnTo>
                  <a:lnTo>
                    <a:pt x="101579" y="1045513"/>
                  </a:lnTo>
                  <a:lnTo>
                    <a:pt x="78719" y="1005463"/>
                  </a:lnTo>
                  <a:lnTo>
                    <a:pt x="58531" y="963787"/>
                  </a:lnTo>
                  <a:lnTo>
                    <a:pt x="41130" y="920600"/>
                  </a:lnTo>
                  <a:lnTo>
                    <a:pt x="26633" y="876019"/>
                  </a:lnTo>
                  <a:lnTo>
                    <a:pt x="15155" y="830160"/>
                  </a:lnTo>
                  <a:lnTo>
                    <a:pt x="6813" y="783139"/>
                  </a:lnTo>
                  <a:lnTo>
                    <a:pt x="1722" y="735072"/>
                  </a:lnTo>
                  <a:lnTo>
                    <a:pt x="0" y="686076"/>
                  </a:lnTo>
                  <a:close/>
                </a:path>
              </a:pathLst>
            </a:custGeom>
            <a:ln w="9525">
              <a:solidFill>
                <a:srgbClr val="BFBFBF"/>
              </a:solidFill>
            </a:ln>
          </p:spPr>
          <p:txBody>
            <a:bodyPr wrap="square" lIns="0" tIns="0" rIns="0" bIns="0" rtlCol="0"/>
            <a:lstStyle/>
            <a:p/>
          </p:txBody>
        </p:sp>
        <p:sp>
          <p:nvSpPr>
            <p:cNvPr id="13" name="object 13"/>
            <p:cNvSpPr/>
            <p:nvPr/>
          </p:nvSpPr>
          <p:spPr>
            <a:xfrm>
              <a:off x="10129152" y="2283828"/>
              <a:ext cx="1717039" cy="1635760"/>
            </a:xfrm>
            <a:custGeom>
              <a:avLst/>
              <a:gdLst/>
              <a:ahLst/>
              <a:cxnLst/>
              <a:rect l="l" t="t" r="r" b="b"/>
              <a:pathLst>
                <a:path w="1717040" h="1635760">
                  <a:moveTo>
                    <a:pt x="382943" y="588479"/>
                  </a:moveTo>
                  <a:lnTo>
                    <a:pt x="377888" y="544576"/>
                  </a:lnTo>
                  <a:lnTo>
                    <a:pt x="363486" y="504278"/>
                  </a:lnTo>
                  <a:lnTo>
                    <a:pt x="340880" y="468731"/>
                  </a:lnTo>
                  <a:lnTo>
                    <a:pt x="311226" y="439077"/>
                  </a:lnTo>
                  <a:lnTo>
                    <a:pt x="275678" y="416471"/>
                  </a:lnTo>
                  <a:lnTo>
                    <a:pt x="235369" y="402069"/>
                  </a:lnTo>
                  <a:lnTo>
                    <a:pt x="191465" y="397027"/>
                  </a:lnTo>
                  <a:lnTo>
                    <a:pt x="147574" y="402069"/>
                  </a:lnTo>
                  <a:lnTo>
                    <a:pt x="107264" y="416471"/>
                  </a:lnTo>
                  <a:lnTo>
                    <a:pt x="71716" y="439077"/>
                  </a:lnTo>
                  <a:lnTo>
                    <a:pt x="42062" y="468731"/>
                  </a:lnTo>
                  <a:lnTo>
                    <a:pt x="19456" y="504278"/>
                  </a:lnTo>
                  <a:lnTo>
                    <a:pt x="5054" y="544576"/>
                  </a:lnTo>
                  <a:lnTo>
                    <a:pt x="0" y="588479"/>
                  </a:lnTo>
                  <a:lnTo>
                    <a:pt x="5054" y="632383"/>
                  </a:lnTo>
                  <a:lnTo>
                    <a:pt x="19456" y="672680"/>
                  </a:lnTo>
                  <a:lnTo>
                    <a:pt x="42062" y="708240"/>
                  </a:lnTo>
                  <a:lnTo>
                    <a:pt x="71716" y="737895"/>
                  </a:lnTo>
                  <a:lnTo>
                    <a:pt x="107264" y="760488"/>
                  </a:lnTo>
                  <a:lnTo>
                    <a:pt x="147561" y="774903"/>
                  </a:lnTo>
                  <a:lnTo>
                    <a:pt x="191465" y="779957"/>
                  </a:lnTo>
                  <a:lnTo>
                    <a:pt x="235369" y="774903"/>
                  </a:lnTo>
                  <a:lnTo>
                    <a:pt x="275678" y="760488"/>
                  </a:lnTo>
                  <a:lnTo>
                    <a:pt x="311226" y="737895"/>
                  </a:lnTo>
                  <a:lnTo>
                    <a:pt x="340880" y="708240"/>
                  </a:lnTo>
                  <a:lnTo>
                    <a:pt x="363486" y="672680"/>
                  </a:lnTo>
                  <a:lnTo>
                    <a:pt x="377888" y="632383"/>
                  </a:lnTo>
                  <a:lnTo>
                    <a:pt x="382943" y="588479"/>
                  </a:lnTo>
                  <a:close/>
                </a:path>
                <a:path w="1717040" h="1635760">
                  <a:moveTo>
                    <a:pt x="449389" y="1143812"/>
                  </a:moveTo>
                  <a:lnTo>
                    <a:pt x="444334" y="1099908"/>
                  </a:lnTo>
                  <a:lnTo>
                    <a:pt x="429920" y="1059611"/>
                  </a:lnTo>
                  <a:lnTo>
                    <a:pt x="407327" y="1024064"/>
                  </a:lnTo>
                  <a:lnTo>
                    <a:pt x="377672" y="994410"/>
                  </a:lnTo>
                  <a:lnTo>
                    <a:pt x="342112" y="971804"/>
                  </a:lnTo>
                  <a:lnTo>
                    <a:pt x="301815" y="957402"/>
                  </a:lnTo>
                  <a:lnTo>
                    <a:pt x="257911" y="952347"/>
                  </a:lnTo>
                  <a:lnTo>
                    <a:pt x="214007" y="957402"/>
                  </a:lnTo>
                  <a:lnTo>
                    <a:pt x="173710" y="971804"/>
                  </a:lnTo>
                  <a:lnTo>
                    <a:pt x="138163" y="994410"/>
                  </a:lnTo>
                  <a:lnTo>
                    <a:pt x="108508" y="1024064"/>
                  </a:lnTo>
                  <a:lnTo>
                    <a:pt x="85902" y="1059611"/>
                  </a:lnTo>
                  <a:lnTo>
                    <a:pt x="71501" y="1099908"/>
                  </a:lnTo>
                  <a:lnTo>
                    <a:pt x="66433" y="1143812"/>
                  </a:lnTo>
                  <a:lnTo>
                    <a:pt x="71501" y="1187716"/>
                  </a:lnTo>
                  <a:lnTo>
                    <a:pt x="85902" y="1228026"/>
                  </a:lnTo>
                  <a:lnTo>
                    <a:pt x="108508" y="1263573"/>
                  </a:lnTo>
                  <a:lnTo>
                    <a:pt x="138150" y="1293228"/>
                  </a:lnTo>
                  <a:lnTo>
                    <a:pt x="173710" y="1315821"/>
                  </a:lnTo>
                  <a:lnTo>
                    <a:pt x="214007" y="1330236"/>
                  </a:lnTo>
                  <a:lnTo>
                    <a:pt x="257911" y="1335290"/>
                  </a:lnTo>
                  <a:lnTo>
                    <a:pt x="301815" y="1330236"/>
                  </a:lnTo>
                  <a:lnTo>
                    <a:pt x="342112" y="1315821"/>
                  </a:lnTo>
                  <a:lnTo>
                    <a:pt x="377672" y="1293228"/>
                  </a:lnTo>
                  <a:lnTo>
                    <a:pt x="407314" y="1263573"/>
                  </a:lnTo>
                  <a:lnTo>
                    <a:pt x="429920" y="1228026"/>
                  </a:lnTo>
                  <a:lnTo>
                    <a:pt x="444322" y="1187716"/>
                  </a:lnTo>
                  <a:lnTo>
                    <a:pt x="449389" y="1143812"/>
                  </a:lnTo>
                  <a:close/>
                </a:path>
                <a:path w="1717040" h="1635760">
                  <a:moveTo>
                    <a:pt x="1015466" y="1444002"/>
                  </a:moveTo>
                  <a:lnTo>
                    <a:pt x="1010412" y="1400098"/>
                  </a:lnTo>
                  <a:lnTo>
                    <a:pt x="996010" y="1359789"/>
                  </a:lnTo>
                  <a:lnTo>
                    <a:pt x="973404" y="1324241"/>
                  </a:lnTo>
                  <a:lnTo>
                    <a:pt x="943749" y="1294587"/>
                  </a:lnTo>
                  <a:lnTo>
                    <a:pt x="908202" y="1271981"/>
                  </a:lnTo>
                  <a:lnTo>
                    <a:pt x="867905" y="1257579"/>
                  </a:lnTo>
                  <a:lnTo>
                    <a:pt x="824001" y="1252524"/>
                  </a:lnTo>
                  <a:lnTo>
                    <a:pt x="780097" y="1257579"/>
                  </a:lnTo>
                  <a:lnTo>
                    <a:pt x="739800" y="1271981"/>
                  </a:lnTo>
                  <a:lnTo>
                    <a:pt x="704240" y="1294587"/>
                  </a:lnTo>
                  <a:lnTo>
                    <a:pt x="674585" y="1324241"/>
                  </a:lnTo>
                  <a:lnTo>
                    <a:pt x="651992" y="1359789"/>
                  </a:lnTo>
                  <a:lnTo>
                    <a:pt x="637578" y="1400098"/>
                  </a:lnTo>
                  <a:lnTo>
                    <a:pt x="632523" y="1444002"/>
                  </a:lnTo>
                  <a:lnTo>
                    <a:pt x="637578" y="1487893"/>
                  </a:lnTo>
                  <a:lnTo>
                    <a:pt x="651979" y="1528203"/>
                  </a:lnTo>
                  <a:lnTo>
                    <a:pt x="674585" y="1563751"/>
                  </a:lnTo>
                  <a:lnTo>
                    <a:pt x="704240" y="1593405"/>
                  </a:lnTo>
                  <a:lnTo>
                    <a:pt x="739787" y="1616011"/>
                  </a:lnTo>
                  <a:lnTo>
                    <a:pt x="780097" y="1630413"/>
                  </a:lnTo>
                  <a:lnTo>
                    <a:pt x="824001" y="1635467"/>
                  </a:lnTo>
                  <a:lnTo>
                    <a:pt x="867892" y="1630413"/>
                  </a:lnTo>
                  <a:lnTo>
                    <a:pt x="908202" y="1616011"/>
                  </a:lnTo>
                  <a:lnTo>
                    <a:pt x="943749" y="1593405"/>
                  </a:lnTo>
                  <a:lnTo>
                    <a:pt x="973404" y="1563751"/>
                  </a:lnTo>
                  <a:lnTo>
                    <a:pt x="996010" y="1528203"/>
                  </a:lnTo>
                  <a:lnTo>
                    <a:pt x="1010412" y="1487893"/>
                  </a:lnTo>
                  <a:lnTo>
                    <a:pt x="1015466" y="1444002"/>
                  </a:lnTo>
                  <a:close/>
                </a:path>
                <a:path w="1717040" h="1635760">
                  <a:moveTo>
                    <a:pt x="1015466" y="191465"/>
                  </a:moveTo>
                  <a:lnTo>
                    <a:pt x="1010412" y="147561"/>
                  </a:lnTo>
                  <a:lnTo>
                    <a:pt x="996010" y="107264"/>
                  </a:lnTo>
                  <a:lnTo>
                    <a:pt x="973404" y="71704"/>
                  </a:lnTo>
                  <a:lnTo>
                    <a:pt x="943749" y="42062"/>
                  </a:lnTo>
                  <a:lnTo>
                    <a:pt x="908202" y="19456"/>
                  </a:lnTo>
                  <a:lnTo>
                    <a:pt x="867905" y="5054"/>
                  </a:lnTo>
                  <a:lnTo>
                    <a:pt x="824001" y="0"/>
                  </a:lnTo>
                  <a:lnTo>
                    <a:pt x="780097" y="5054"/>
                  </a:lnTo>
                  <a:lnTo>
                    <a:pt x="739800" y="19456"/>
                  </a:lnTo>
                  <a:lnTo>
                    <a:pt x="704240" y="42062"/>
                  </a:lnTo>
                  <a:lnTo>
                    <a:pt x="674585" y="71704"/>
                  </a:lnTo>
                  <a:lnTo>
                    <a:pt x="651992" y="107264"/>
                  </a:lnTo>
                  <a:lnTo>
                    <a:pt x="637578" y="147561"/>
                  </a:lnTo>
                  <a:lnTo>
                    <a:pt x="632523" y="191465"/>
                  </a:lnTo>
                  <a:lnTo>
                    <a:pt x="637578" y="235369"/>
                  </a:lnTo>
                  <a:lnTo>
                    <a:pt x="651979" y="275666"/>
                  </a:lnTo>
                  <a:lnTo>
                    <a:pt x="674585" y="311226"/>
                  </a:lnTo>
                  <a:lnTo>
                    <a:pt x="704240" y="340868"/>
                  </a:lnTo>
                  <a:lnTo>
                    <a:pt x="739787" y="363474"/>
                  </a:lnTo>
                  <a:lnTo>
                    <a:pt x="780097" y="377875"/>
                  </a:lnTo>
                  <a:lnTo>
                    <a:pt x="824001" y="382943"/>
                  </a:lnTo>
                  <a:lnTo>
                    <a:pt x="867892" y="377875"/>
                  </a:lnTo>
                  <a:lnTo>
                    <a:pt x="908202" y="363474"/>
                  </a:lnTo>
                  <a:lnTo>
                    <a:pt x="943749" y="340880"/>
                  </a:lnTo>
                  <a:lnTo>
                    <a:pt x="973404" y="311226"/>
                  </a:lnTo>
                  <a:lnTo>
                    <a:pt x="996010" y="275666"/>
                  </a:lnTo>
                  <a:lnTo>
                    <a:pt x="1010412" y="235369"/>
                  </a:lnTo>
                  <a:lnTo>
                    <a:pt x="1015466" y="191465"/>
                  </a:lnTo>
                  <a:close/>
                </a:path>
                <a:path w="1717040" h="1635760">
                  <a:moveTo>
                    <a:pt x="1666709" y="1143812"/>
                  </a:moveTo>
                  <a:lnTo>
                    <a:pt x="1661655" y="1099908"/>
                  </a:lnTo>
                  <a:lnTo>
                    <a:pt x="1647253" y="1059611"/>
                  </a:lnTo>
                  <a:lnTo>
                    <a:pt x="1624647" y="1024064"/>
                  </a:lnTo>
                  <a:lnTo>
                    <a:pt x="1594993" y="994410"/>
                  </a:lnTo>
                  <a:lnTo>
                    <a:pt x="1559445" y="971804"/>
                  </a:lnTo>
                  <a:lnTo>
                    <a:pt x="1519135" y="957402"/>
                  </a:lnTo>
                  <a:lnTo>
                    <a:pt x="1475232" y="952347"/>
                  </a:lnTo>
                  <a:lnTo>
                    <a:pt x="1431340" y="957402"/>
                  </a:lnTo>
                  <a:lnTo>
                    <a:pt x="1391031" y="971804"/>
                  </a:lnTo>
                  <a:lnTo>
                    <a:pt x="1355483" y="994410"/>
                  </a:lnTo>
                  <a:lnTo>
                    <a:pt x="1325829" y="1024064"/>
                  </a:lnTo>
                  <a:lnTo>
                    <a:pt x="1303223" y="1059611"/>
                  </a:lnTo>
                  <a:lnTo>
                    <a:pt x="1288821" y="1099908"/>
                  </a:lnTo>
                  <a:lnTo>
                    <a:pt x="1283766" y="1143812"/>
                  </a:lnTo>
                  <a:lnTo>
                    <a:pt x="1288821" y="1187716"/>
                  </a:lnTo>
                  <a:lnTo>
                    <a:pt x="1303223" y="1228026"/>
                  </a:lnTo>
                  <a:lnTo>
                    <a:pt x="1325829" y="1263573"/>
                  </a:lnTo>
                  <a:lnTo>
                    <a:pt x="1355483" y="1293228"/>
                  </a:lnTo>
                  <a:lnTo>
                    <a:pt x="1391031" y="1315821"/>
                  </a:lnTo>
                  <a:lnTo>
                    <a:pt x="1431328" y="1330236"/>
                  </a:lnTo>
                  <a:lnTo>
                    <a:pt x="1475232" y="1335290"/>
                  </a:lnTo>
                  <a:lnTo>
                    <a:pt x="1519135" y="1330236"/>
                  </a:lnTo>
                  <a:lnTo>
                    <a:pt x="1559445" y="1315821"/>
                  </a:lnTo>
                  <a:lnTo>
                    <a:pt x="1594993" y="1293228"/>
                  </a:lnTo>
                  <a:lnTo>
                    <a:pt x="1624647" y="1263573"/>
                  </a:lnTo>
                  <a:lnTo>
                    <a:pt x="1647240" y="1228026"/>
                  </a:lnTo>
                  <a:lnTo>
                    <a:pt x="1661655" y="1187716"/>
                  </a:lnTo>
                  <a:lnTo>
                    <a:pt x="1666709" y="1143812"/>
                  </a:lnTo>
                  <a:close/>
                </a:path>
                <a:path w="1717040" h="1635760">
                  <a:moveTo>
                    <a:pt x="1716938" y="588479"/>
                  </a:moveTo>
                  <a:lnTo>
                    <a:pt x="1711871" y="544576"/>
                  </a:lnTo>
                  <a:lnTo>
                    <a:pt x="1697469" y="504278"/>
                  </a:lnTo>
                  <a:lnTo>
                    <a:pt x="1674876" y="468731"/>
                  </a:lnTo>
                  <a:lnTo>
                    <a:pt x="1645221" y="439077"/>
                  </a:lnTo>
                  <a:lnTo>
                    <a:pt x="1609661" y="416471"/>
                  </a:lnTo>
                  <a:lnTo>
                    <a:pt x="1569364" y="402069"/>
                  </a:lnTo>
                  <a:lnTo>
                    <a:pt x="1525460" y="397014"/>
                  </a:lnTo>
                  <a:lnTo>
                    <a:pt x="1481556" y="402069"/>
                  </a:lnTo>
                  <a:lnTo>
                    <a:pt x="1441259" y="416471"/>
                  </a:lnTo>
                  <a:lnTo>
                    <a:pt x="1405712" y="439077"/>
                  </a:lnTo>
                  <a:lnTo>
                    <a:pt x="1376057" y="468731"/>
                  </a:lnTo>
                  <a:lnTo>
                    <a:pt x="1353451" y="504278"/>
                  </a:lnTo>
                  <a:lnTo>
                    <a:pt x="1339049" y="544576"/>
                  </a:lnTo>
                  <a:lnTo>
                    <a:pt x="1333995" y="588479"/>
                  </a:lnTo>
                  <a:lnTo>
                    <a:pt x="1339037" y="632383"/>
                  </a:lnTo>
                  <a:lnTo>
                    <a:pt x="1353451" y="672680"/>
                  </a:lnTo>
                  <a:lnTo>
                    <a:pt x="1376045" y="708240"/>
                  </a:lnTo>
                  <a:lnTo>
                    <a:pt x="1405699" y="737895"/>
                  </a:lnTo>
                  <a:lnTo>
                    <a:pt x="1441259" y="760488"/>
                  </a:lnTo>
                  <a:lnTo>
                    <a:pt x="1481556" y="774903"/>
                  </a:lnTo>
                  <a:lnTo>
                    <a:pt x="1525460" y="779957"/>
                  </a:lnTo>
                  <a:lnTo>
                    <a:pt x="1569364" y="774903"/>
                  </a:lnTo>
                  <a:lnTo>
                    <a:pt x="1609661" y="760488"/>
                  </a:lnTo>
                  <a:lnTo>
                    <a:pt x="1645221" y="737895"/>
                  </a:lnTo>
                  <a:lnTo>
                    <a:pt x="1674863" y="708240"/>
                  </a:lnTo>
                  <a:lnTo>
                    <a:pt x="1697469" y="672680"/>
                  </a:lnTo>
                  <a:lnTo>
                    <a:pt x="1711871" y="632383"/>
                  </a:lnTo>
                  <a:lnTo>
                    <a:pt x="1716938" y="588479"/>
                  </a:lnTo>
                  <a:close/>
                </a:path>
              </a:pathLst>
            </a:custGeom>
            <a:solidFill>
              <a:srgbClr val="EFEFF1"/>
            </a:solidFill>
          </p:spPr>
          <p:txBody>
            <a:bodyPr wrap="square" lIns="0" tIns="0" rIns="0" bIns="0" rtlCol="0"/>
            <a:lstStyle/>
            <a:p/>
          </p:txBody>
        </p:sp>
        <p:sp>
          <p:nvSpPr>
            <p:cNvPr id="14" name="object 14"/>
            <p:cNvSpPr/>
            <p:nvPr/>
          </p:nvSpPr>
          <p:spPr>
            <a:xfrm>
              <a:off x="6688737" y="2377700"/>
              <a:ext cx="1372235" cy="1372235"/>
            </a:xfrm>
            <a:custGeom>
              <a:avLst/>
              <a:gdLst/>
              <a:ahLst/>
              <a:cxnLst/>
              <a:rect l="l" t="t" r="r" b="b"/>
              <a:pathLst>
                <a:path w="1372234" h="1372235">
                  <a:moveTo>
                    <a:pt x="3" y="686077"/>
                  </a:moveTo>
                  <a:lnTo>
                    <a:pt x="1726" y="637080"/>
                  </a:lnTo>
                  <a:lnTo>
                    <a:pt x="6816" y="589013"/>
                  </a:lnTo>
                  <a:lnTo>
                    <a:pt x="15159" y="541992"/>
                  </a:lnTo>
                  <a:lnTo>
                    <a:pt x="26636" y="496133"/>
                  </a:lnTo>
                  <a:lnTo>
                    <a:pt x="41134" y="451552"/>
                  </a:lnTo>
                  <a:lnTo>
                    <a:pt x="58535" y="408365"/>
                  </a:lnTo>
                  <a:lnTo>
                    <a:pt x="78723" y="366689"/>
                  </a:lnTo>
                  <a:lnTo>
                    <a:pt x="101582" y="326638"/>
                  </a:lnTo>
                  <a:lnTo>
                    <a:pt x="126997" y="288331"/>
                  </a:lnTo>
                  <a:lnTo>
                    <a:pt x="154851" y="251882"/>
                  </a:lnTo>
                  <a:lnTo>
                    <a:pt x="185027" y="217408"/>
                  </a:lnTo>
                  <a:lnTo>
                    <a:pt x="217411" y="185024"/>
                  </a:lnTo>
                  <a:lnTo>
                    <a:pt x="251885" y="154847"/>
                  </a:lnTo>
                  <a:lnTo>
                    <a:pt x="288334" y="126994"/>
                  </a:lnTo>
                  <a:lnTo>
                    <a:pt x="326641" y="101579"/>
                  </a:lnTo>
                  <a:lnTo>
                    <a:pt x="366691" y="78720"/>
                  </a:lnTo>
                  <a:lnTo>
                    <a:pt x="408368" y="58531"/>
                  </a:lnTo>
                  <a:lnTo>
                    <a:pt x="451555" y="41130"/>
                  </a:lnTo>
                  <a:lnTo>
                    <a:pt x="496136" y="26633"/>
                  </a:lnTo>
                  <a:lnTo>
                    <a:pt x="541995" y="15155"/>
                  </a:lnTo>
                  <a:lnTo>
                    <a:pt x="589016" y="6813"/>
                  </a:lnTo>
                  <a:lnTo>
                    <a:pt x="637083" y="1722"/>
                  </a:lnTo>
                  <a:lnTo>
                    <a:pt x="686079" y="0"/>
                  </a:lnTo>
                  <a:lnTo>
                    <a:pt x="735074" y="1722"/>
                  </a:lnTo>
                  <a:lnTo>
                    <a:pt x="783141" y="6812"/>
                  </a:lnTo>
                  <a:lnTo>
                    <a:pt x="830162" y="15154"/>
                  </a:lnTo>
                  <a:lnTo>
                    <a:pt x="876021" y="26632"/>
                  </a:lnTo>
                  <a:lnTo>
                    <a:pt x="920602" y="41130"/>
                  </a:lnTo>
                  <a:lnTo>
                    <a:pt x="963789" y="58530"/>
                  </a:lnTo>
                  <a:lnTo>
                    <a:pt x="1005465" y="78718"/>
                  </a:lnTo>
                  <a:lnTo>
                    <a:pt x="1045515" y="101578"/>
                  </a:lnTo>
                  <a:lnTo>
                    <a:pt x="1083823" y="126992"/>
                  </a:lnTo>
                  <a:lnTo>
                    <a:pt x="1120272" y="154846"/>
                  </a:lnTo>
                  <a:lnTo>
                    <a:pt x="1154746" y="185023"/>
                  </a:lnTo>
                  <a:lnTo>
                    <a:pt x="1187130" y="217406"/>
                  </a:lnTo>
                  <a:lnTo>
                    <a:pt x="1217306" y="251881"/>
                  </a:lnTo>
                  <a:lnTo>
                    <a:pt x="1245160" y="288330"/>
                  </a:lnTo>
                  <a:lnTo>
                    <a:pt x="1270575" y="326637"/>
                  </a:lnTo>
                  <a:lnTo>
                    <a:pt x="1293434" y="366687"/>
                  </a:lnTo>
                  <a:lnTo>
                    <a:pt x="1313623" y="408364"/>
                  </a:lnTo>
                  <a:lnTo>
                    <a:pt x="1331024" y="451550"/>
                  </a:lnTo>
                  <a:lnTo>
                    <a:pt x="1345521" y="496131"/>
                  </a:lnTo>
                  <a:lnTo>
                    <a:pt x="1356999" y="541991"/>
                  </a:lnTo>
                  <a:lnTo>
                    <a:pt x="1365341" y="589012"/>
                  </a:lnTo>
                  <a:lnTo>
                    <a:pt x="1370432" y="637079"/>
                  </a:lnTo>
                  <a:lnTo>
                    <a:pt x="1372155" y="686076"/>
                  </a:lnTo>
                  <a:lnTo>
                    <a:pt x="1370430" y="735073"/>
                  </a:lnTo>
                  <a:lnTo>
                    <a:pt x="1365340" y="783140"/>
                  </a:lnTo>
                  <a:lnTo>
                    <a:pt x="1356998" y="830161"/>
                  </a:lnTo>
                  <a:lnTo>
                    <a:pt x="1345520" y="876020"/>
                  </a:lnTo>
                  <a:lnTo>
                    <a:pt x="1331022" y="920601"/>
                  </a:lnTo>
                  <a:lnTo>
                    <a:pt x="1313622" y="963787"/>
                  </a:lnTo>
                  <a:lnTo>
                    <a:pt x="1293433" y="1005464"/>
                  </a:lnTo>
                  <a:lnTo>
                    <a:pt x="1270574" y="1045514"/>
                  </a:lnTo>
                  <a:lnTo>
                    <a:pt x="1245159" y="1083821"/>
                  </a:lnTo>
                  <a:lnTo>
                    <a:pt x="1217306" y="1120270"/>
                  </a:lnTo>
                  <a:lnTo>
                    <a:pt x="1187129" y="1154745"/>
                  </a:lnTo>
                  <a:lnTo>
                    <a:pt x="1154746" y="1187128"/>
                  </a:lnTo>
                  <a:lnTo>
                    <a:pt x="1120271" y="1217305"/>
                  </a:lnTo>
                  <a:lnTo>
                    <a:pt x="1083822" y="1245159"/>
                  </a:lnTo>
                  <a:lnTo>
                    <a:pt x="1045515" y="1270573"/>
                  </a:lnTo>
                  <a:lnTo>
                    <a:pt x="1005465" y="1293433"/>
                  </a:lnTo>
                  <a:lnTo>
                    <a:pt x="963788" y="1313621"/>
                  </a:lnTo>
                  <a:lnTo>
                    <a:pt x="920602" y="1331022"/>
                  </a:lnTo>
                  <a:lnTo>
                    <a:pt x="876021" y="1345519"/>
                  </a:lnTo>
                  <a:lnTo>
                    <a:pt x="830162" y="1356997"/>
                  </a:lnTo>
                  <a:lnTo>
                    <a:pt x="783141" y="1365339"/>
                  </a:lnTo>
                  <a:lnTo>
                    <a:pt x="735074" y="1370430"/>
                  </a:lnTo>
                  <a:lnTo>
                    <a:pt x="686077" y="1372152"/>
                  </a:lnTo>
                  <a:lnTo>
                    <a:pt x="637079" y="1370429"/>
                  </a:lnTo>
                  <a:lnTo>
                    <a:pt x="589013" y="1365339"/>
                  </a:lnTo>
                  <a:lnTo>
                    <a:pt x="541991" y="1356997"/>
                  </a:lnTo>
                  <a:lnTo>
                    <a:pt x="496132" y="1345519"/>
                  </a:lnTo>
                  <a:lnTo>
                    <a:pt x="451551" y="1331021"/>
                  </a:lnTo>
                  <a:lnTo>
                    <a:pt x="408365" y="1313620"/>
                  </a:lnTo>
                  <a:lnTo>
                    <a:pt x="366688" y="1293432"/>
                  </a:lnTo>
                  <a:lnTo>
                    <a:pt x="326638" y="1270573"/>
                  </a:lnTo>
                  <a:lnTo>
                    <a:pt x="288331" y="1245158"/>
                  </a:lnTo>
                  <a:lnTo>
                    <a:pt x="251882" y="1217304"/>
                  </a:lnTo>
                  <a:lnTo>
                    <a:pt x="217407" y="1187128"/>
                  </a:lnTo>
                  <a:lnTo>
                    <a:pt x="185024" y="1154744"/>
                  </a:lnTo>
                  <a:lnTo>
                    <a:pt x="154847" y="1120270"/>
                  </a:lnTo>
                  <a:lnTo>
                    <a:pt x="126993" y="1083821"/>
                  </a:lnTo>
                  <a:lnTo>
                    <a:pt x="101579" y="1045513"/>
                  </a:lnTo>
                  <a:lnTo>
                    <a:pt x="78719" y="1005463"/>
                  </a:lnTo>
                  <a:lnTo>
                    <a:pt x="58531" y="963787"/>
                  </a:lnTo>
                  <a:lnTo>
                    <a:pt x="41130" y="920600"/>
                  </a:lnTo>
                  <a:lnTo>
                    <a:pt x="26633" y="876019"/>
                  </a:lnTo>
                  <a:lnTo>
                    <a:pt x="15155" y="830160"/>
                  </a:lnTo>
                  <a:lnTo>
                    <a:pt x="6813" y="783139"/>
                  </a:lnTo>
                  <a:lnTo>
                    <a:pt x="1722" y="735072"/>
                  </a:lnTo>
                  <a:lnTo>
                    <a:pt x="0" y="686076"/>
                  </a:lnTo>
                  <a:close/>
                </a:path>
              </a:pathLst>
            </a:custGeom>
            <a:ln w="9525">
              <a:solidFill>
                <a:srgbClr val="BFBFBF"/>
              </a:solidFill>
            </a:ln>
          </p:spPr>
          <p:txBody>
            <a:bodyPr wrap="square" lIns="0" tIns="0" rIns="0" bIns="0" rtlCol="0"/>
            <a:lstStyle/>
            <a:p/>
          </p:txBody>
        </p:sp>
        <p:sp>
          <p:nvSpPr>
            <p:cNvPr id="15" name="object 15"/>
            <p:cNvSpPr/>
            <p:nvPr/>
          </p:nvSpPr>
          <p:spPr>
            <a:xfrm>
              <a:off x="6558648" y="2283828"/>
              <a:ext cx="1630680" cy="1335405"/>
            </a:xfrm>
            <a:custGeom>
              <a:avLst/>
              <a:gdLst/>
              <a:ahLst/>
              <a:cxnLst/>
              <a:rect l="l" t="t" r="r" b="b"/>
              <a:pathLst>
                <a:path w="1630679" h="1335404">
                  <a:moveTo>
                    <a:pt x="382943" y="585304"/>
                  </a:moveTo>
                  <a:lnTo>
                    <a:pt x="377888" y="541401"/>
                  </a:lnTo>
                  <a:lnTo>
                    <a:pt x="363486" y="501103"/>
                  </a:lnTo>
                  <a:lnTo>
                    <a:pt x="340880" y="465543"/>
                  </a:lnTo>
                  <a:lnTo>
                    <a:pt x="311226" y="435889"/>
                  </a:lnTo>
                  <a:lnTo>
                    <a:pt x="275678" y="413296"/>
                  </a:lnTo>
                  <a:lnTo>
                    <a:pt x="235369" y="398881"/>
                  </a:lnTo>
                  <a:lnTo>
                    <a:pt x="191465" y="393839"/>
                  </a:lnTo>
                  <a:lnTo>
                    <a:pt x="147574" y="398881"/>
                  </a:lnTo>
                  <a:lnTo>
                    <a:pt x="107264" y="413296"/>
                  </a:lnTo>
                  <a:lnTo>
                    <a:pt x="71716" y="435889"/>
                  </a:lnTo>
                  <a:lnTo>
                    <a:pt x="42062" y="465543"/>
                  </a:lnTo>
                  <a:lnTo>
                    <a:pt x="19456" y="501103"/>
                  </a:lnTo>
                  <a:lnTo>
                    <a:pt x="5054" y="541401"/>
                  </a:lnTo>
                  <a:lnTo>
                    <a:pt x="0" y="585304"/>
                  </a:lnTo>
                  <a:lnTo>
                    <a:pt x="5054" y="629208"/>
                  </a:lnTo>
                  <a:lnTo>
                    <a:pt x="19456" y="669505"/>
                  </a:lnTo>
                  <a:lnTo>
                    <a:pt x="42062" y="705053"/>
                  </a:lnTo>
                  <a:lnTo>
                    <a:pt x="71716" y="734707"/>
                  </a:lnTo>
                  <a:lnTo>
                    <a:pt x="107264" y="757313"/>
                  </a:lnTo>
                  <a:lnTo>
                    <a:pt x="147561" y="771715"/>
                  </a:lnTo>
                  <a:lnTo>
                    <a:pt x="191465" y="776770"/>
                  </a:lnTo>
                  <a:lnTo>
                    <a:pt x="235369" y="771715"/>
                  </a:lnTo>
                  <a:lnTo>
                    <a:pt x="275678" y="757313"/>
                  </a:lnTo>
                  <a:lnTo>
                    <a:pt x="311226" y="734707"/>
                  </a:lnTo>
                  <a:lnTo>
                    <a:pt x="340880" y="705053"/>
                  </a:lnTo>
                  <a:lnTo>
                    <a:pt x="363486" y="669505"/>
                  </a:lnTo>
                  <a:lnTo>
                    <a:pt x="377888" y="629208"/>
                  </a:lnTo>
                  <a:lnTo>
                    <a:pt x="382943" y="585304"/>
                  </a:lnTo>
                  <a:close/>
                </a:path>
                <a:path w="1630679" h="1335404">
                  <a:moveTo>
                    <a:pt x="416115" y="1128420"/>
                  </a:moveTo>
                  <a:lnTo>
                    <a:pt x="411048" y="1084516"/>
                  </a:lnTo>
                  <a:lnTo>
                    <a:pt x="396646" y="1044206"/>
                  </a:lnTo>
                  <a:lnTo>
                    <a:pt x="374040" y="1008659"/>
                  </a:lnTo>
                  <a:lnTo>
                    <a:pt x="344398" y="979004"/>
                  </a:lnTo>
                  <a:lnTo>
                    <a:pt x="308838" y="956411"/>
                  </a:lnTo>
                  <a:lnTo>
                    <a:pt x="268541" y="941997"/>
                  </a:lnTo>
                  <a:lnTo>
                    <a:pt x="224637" y="936942"/>
                  </a:lnTo>
                  <a:lnTo>
                    <a:pt x="180733" y="941997"/>
                  </a:lnTo>
                  <a:lnTo>
                    <a:pt x="140436" y="956411"/>
                  </a:lnTo>
                  <a:lnTo>
                    <a:pt x="104876" y="979004"/>
                  </a:lnTo>
                  <a:lnTo>
                    <a:pt x="75234" y="1008659"/>
                  </a:lnTo>
                  <a:lnTo>
                    <a:pt x="52628" y="1044206"/>
                  </a:lnTo>
                  <a:lnTo>
                    <a:pt x="38227" y="1084516"/>
                  </a:lnTo>
                  <a:lnTo>
                    <a:pt x="33159" y="1128420"/>
                  </a:lnTo>
                  <a:lnTo>
                    <a:pt x="38214" y="1172324"/>
                  </a:lnTo>
                  <a:lnTo>
                    <a:pt x="52628" y="1212621"/>
                  </a:lnTo>
                  <a:lnTo>
                    <a:pt x="75222" y="1248168"/>
                  </a:lnTo>
                  <a:lnTo>
                    <a:pt x="104876" y="1277823"/>
                  </a:lnTo>
                  <a:lnTo>
                    <a:pt x="140423" y="1300429"/>
                  </a:lnTo>
                  <a:lnTo>
                    <a:pt x="180733" y="1314831"/>
                  </a:lnTo>
                  <a:lnTo>
                    <a:pt x="224637" y="1319885"/>
                  </a:lnTo>
                  <a:lnTo>
                    <a:pt x="268541" y="1314831"/>
                  </a:lnTo>
                  <a:lnTo>
                    <a:pt x="308838" y="1300429"/>
                  </a:lnTo>
                  <a:lnTo>
                    <a:pt x="344385" y="1277823"/>
                  </a:lnTo>
                  <a:lnTo>
                    <a:pt x="374040" y="1248168"/>
                  </a:lnTo>
                  <a:lnTo>
                    <a:pt x="396646" y="1212621"/>
                  </a:lnTo>
                  <a:lnTo>
                    <a:pt x="411048" y="1172324"/>
                  </a:lnTo>
                  <a:lnTo>
                    <a:pt x="416115" y="1128420"/>
                  </a:lnTo>
                  <a:close/>
                </a:path>
                <a:path w="1630679" h="1335404">
                  <a:moveTo>
                    <a:pt x="1007630" y="191465"/>
                  </a:moveTo>
                  <a:lnTo>
                    <a:pt x="1002576" y="147561"/>
                  </a:lnTo>
                  <a:lnTo>
                    <a:pt x="988174" y="107264"/>
                  </a:lnTo>
                  <a:lnTo>
                    <a:pt x="965568" y="71704"/>
                  </a:lnTo>
                  <a:lnTo>
                    <a:pt x="935913" y="42062"/>
                  </a:lnTo>
                  <a:lnTo>
                    <a:pt x="900366" y="19456"/>
                  </a:lnTo>
                  <a:lnTo>
                    <a:pt x="860069" y="5054"/>
                  </a:lnTo>
                  <a:lnTo>
                    <a:pt x="816165" y="0"/>
                  </a:lnTo>
                  <a:lnTo>
                    <a:pt x="772261" y="5054"/>
                  </a:lnTo>
                  <a:lnTo>
                    <a:pt x="731964" y="19456"/>
                  </a:lnTo>
                  <a:lnTo>
                    <a:pt x="696404" y="42062"/>
                  </a:lnTo>
                  <a:lnTo>
                    <a:pt x="666750" y="71704"/>
                  </a:lnTo>
                  <a:lnTo>
                    <a:pt x="644156" y="107264"/>
                  </a:lnTo>
                  <a:lnTo>
                    <a:pt x="629742" y="147561"/>
                  </a:lnTo>
                  <a:lnTo>
                    <a:pt x="624687" y="191465"/>
                  </a:lnTo>
                  <a:lnTo>
                    <a:pt x="629742" y="235369"/>
                  </a:lnTo>
                  <a:lnTo>
                    <a:pt x="644144" y="275666"/>
                  </a:lnTo>
                  <a:lnTo>
                    <a:pt x="666750" y="311226"/>
                  </a:lnTo>
                  <a:lnTo>
                    <a:pt x="696404" y="340868"/>
                  </a:lnTo>
                  <a:lnTo>
                    <a:pt x="731951" y="363474"/>
                  </a:lnTo>
                  <a:lnTo>
                    <a:pt x="772261" y="377875"/>
                  </a:lnTo>
                  <a:lnTo>
                    <a:pt x="816165" y="382943"/>
                  </a:lnTo>
                  <a:lnTo>
                    <a:pt x="860069" y="377875"/>
                  </a:lnTo>
                  <a:lnTo>
                    <a:pt x="900366" y="363474"/>
                  </a:lnTo>
                  <a:lnTo>
                    <a:pt x="935913" y="340880"/>
                  </a:lnTo>
                  <a:lnTo>
                    <a:pt x="965568" y="311226"/>
                  </a:lnTo>
                  <a:lnTo>
                    <a:pt x="988174" y="275666"/>
                  </a:lnTo>
                  <a:lnTo>
                    <a:pt x="1002576" y="235369"/>
                  </a:lnTo>
                  <a:lnTo>
                    <a:pt x="1007630" y="191465"/>
                  </a:lnTo>
                  <a:close/>
                </a:path>
                <a:path w="1630679" h="1335404">
                  <a:moveTo>
                    <a:pt x="1589824" y="1143812"/>
                  </a:moveTo>
                  <a:lnTo>
                    <a:pt x="1584769" y="1099908"/>
                  </a:lnTo>
                  <a:lnTo>
                    <a:pt x="1570367" y="1059611"/>
                  </a:lnTo>
                  <a:lnTo>
                    <a:pt x="1547761" y="1024064"/>
                  </a:lnTo>
                  <a:lnTo>
                    <a:pt x="1518107" y="994410"/>
                  </a:lnTo>
                  <a:lnTo>
                    <a:pt x="1482559" y="971804"/>
                  </a:lnTo>
                  <a:lnTo>
                    <a:pt x="1442250" y="957402"/>
                  </a:lnTo>
                  <a:lnTo>
                    <a:pt x="1398346" y="952347"/>
                  </a:lnTo>
                  <a:lnTo>
                    <a:pt x="1354455" y="957402"/>
                  </a:lnTo>
                  <a:lnTo>
                    <a:pt x="1314145" y="971804"/>
                  </a:lnTo>
                  <a:lnTo>
                    <a:pt x="1278597" y="994410"/>
                  </a:lnTo>
                  <a:lnTo>
                    <a:pt x="1248943" y="1024064"/>
                  </a:lnTo>
                  <a:lnTo>
                    <a:pt x="1226337" y="1059611"/>
                  </a:lnTo>
                  <a:lnTo>
                    <a:pt x="1211935" y="1099908"/>
                  </a:lnTo>
                  <a:lnTo>
                    <a:pt x="1206881" y="1143812"/>
                  </a:lnTo>
                  <a:lnTo>
                    <a:pt x="1211935" y="1187716"/>
                  </a:lnTo>
                  <a:lnTo>
                    <a:pt x="1226337" y="1228026"/>
                  </a:lnTo>
                  <a:lnTo>
                    <a:pt x="1248943" y="1263573"/>
                  </a:lnTo>
                  <a:lnTo>
                    <a:pt x="1278597" y="1293228"/>
                  </a:lnTo>
                  <a:lnTo>
                    <a:pt x="1314145" y="1315821"/>
                  </a:lnTo>
                  <a:lnTo>
                    <a:pt x="1354442" y="1330236"/>
                  </a:lnTo>
                  <a:lnTo>
                    <a:pt x="1398346" y="1335290"/>
                  </a:lnTo>
                  <a:lnTo>
                    <a:pt x="1442250" y="1330236"/>
                  </a:lnTo>
                  <a:lnTo>
                    <a:pt x="1482559" y="1315821"/>
                  </a:lnTo>
                  <a:lnTo>
                    <a:pt x="1518107" y="1293228"/>
                  </a:lnTo>
                  <a:lnTo>
                    <a:pt x="1547761" y="1263573"/>
                  </a:lnTo>
                  <a:lnTo>
                    <a:pt x="1570355" y="1228026"/>
                  </a:lnTo>
                  <a:lnTo>
                    <a:pt x="1584769" y="1187716"/>
                  </a:lnTo>
                  <a:lnTo>
                    <a:pt x="1589824" y="1143812"/>
                  </a:lnTo>
                  <a:close/>
                </a:path>
                <a:path w="1630679" h="1335404">
                  <a:moveTo>
                    <a:pt x="1630108" y="588479"/>
                  </a:moveTo>
                  <a:lnTo>
                    <a:pt x="1625053" y="544576"/>
                  </a:lnTo>
                  <a:lnTo>
                    <a:pt x="1610639" y="504278"/>
                  </a:lnTo>
                  <a:lnTo>
                    <a:pt x="1588046" y="468731"/>
                  </a:lnTo>
                  <a:lnTo>
                    <a:pt x="1558391" y="439077"/>
                  </a:lnTo>
                  <a:lnTo>
                    <a:pt x="1522844" y="416471"/>
                  </a:lnTo>
                  <a:lnTo>
                    <a:pt x="1482534" y="402069"/>
                  </a:lnTo>
                  <a:lnTo>
                    <a:pt x="1438630" y="397014"/>
                  </a:lnTo>
                  <a:lnTo>
                    <a:pt x="1394739" y="402069"/>
                  </a:lnTo>
                  <a:lnTo>
                    <a:pt x="1354429" y="416471"/>
                  </a:lnTo>
                  <a:lnTo>
                    <a:pt x="1318882" y="439077"/>
                  </a:lnTo>
                  <a:lnTo>
                    <a:pt x="1289227" y="468731"/>
                  </a:lnTo>
                  <a:lnTo>
                    <a:pt x="1266621" y="504278"/>
                  </a:lnTo>
                  <a:lnTo>
                    <a:pt x="1252220" y="544576"/>
                  </a:lnTo>
                  <a:lnTo>
                    <a:pt x="1247165" y="588479"/>
                  </a:lnTo>
                  <a:lnTo>
                    <a:pt x="1252220" y="632383"/>
                  </a:lnTo>
                  <a:lnTo>
                    <a:pt x="1266621" y="672680"/>
                  </a:lnTo>
                  <a:lnTo>
                    <a:pt x="1289227" y="708240"/>
                  </a:lnTo>
                  <a:lnTo>
                    <a:pt x="1318869" y="737895"/>
                  </a:lnTo>
                  <a:lnTo>
                    <a:pt x="1354429" y="760488"/>
                  </a:lnTo>
                  <a:lnTo>
                    <a:pt x="1394726" y="774903"/>
                  </a:lnTo>
                  <a:lnTo>
                    <a:pt x="1438630" y="779957"/>
                  </a:lnTo>
                  <a:lnTo>
                    <a:pt x="1482534" y="774903"/>
                  </a:lnTo>
                  <a:lnTo>
                    <a:pt x="1522831" y="760488"/>
                  </a:lnTo>
                  <a:lnTo>
                    <a:pt x="1558391" y="737895"/>
                  </a:lnTo>
                  <a:lnTo>
                    <a:pt x="1588046" y="708240"/>
                  </a:lnTo>
                  <a:lnTo>
                    <a:pt x="1610639" y="672680"/>
                  </a:lnTo>
                  <a:lnTo>
                    <a:pt x="1625053" y="632383"/>
                  </a:lnTo>
                  <a:lnTo>
                    <a:pt x="1630108" y="588479"/>
                  </a:lnTo>
                  <a:close/>
                </a:path>
              </a:pathLst>
            </a:custGeom>
            <a:solidFill>
              <a:srgbClr val="BFBFBF"/>
            </a:solidFill>
          </p:spPr>
          <p:txBody>
            <a:bodyPr wrap="square" lIns="0" tIns="0" rIns="0" bIns="0" rtlCol="0"/>
            <a:lstStyle/>
            <a:p/>
          </p:txBody>
        </p:sp>
      </p:grpSp>
      <p:sp>
        <p:nvSpPr>
          <p:cNvPr id="16" name="object 16"/>
          <p:cNvSpPr txBox="1"/>
          <p:nvPr/>
        </p:nvSpPr>
        <p:spPr>
          <a:xfrm>
            <a:off x="9693736" y="2822390"/>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信息</a:t>
            </a:r>
            <a:endParaRPr sz="1200">
              <a:latin typeface="Arial Unicode MS" panose="020B0604020202020204" charset="-122"/>
              <a:cs typeface="Arial Unicode MS" panose="020B0604020202020204" charset="-122"/>
            </a:endParaRPr>
          </a:p>
        </p:txBody>
      </p:sp>
      <p:sp>
        <p:nvSpPr>
          <p:cNvPr id="17" name="object 17"/>
          <p:cNvSpPr/>
          <p:nvPr/>
        </p:nvSpPr>
        <p:spPr>
          <a:xfrm>
            <a:off x="7351983" y="1995663"/>
            <a:ext cx="3623310" cy="234950"/>
          </a:xfrm>
          <a:custGeom>
            <a:avLst/>
            <a:gdLst/>
            <a:ahLst/>
            <a:cxnLst/>
            <a:rect l="l" t="t" r="r" b="b"/>
            <a:pathLst>
              <a:path w="3623309" h="234950">
                <a:moveTo>
                  <a:pt x="12700" y="12700"/>
                </a:moveTo>
                <a:lnTo>
                  <a:pt x="12700" y="234950"/>
                </a:lnTo>
                <a:lnTo>
                  <a:pt x="0" y="234950"/>
                </a:lnTo>
                <a:lnTo>
                  <a:pt x="0" y="0"/>
                </a:lnTo>
                <a:lnTo>
                  <a:pt x="6350" y="0"/>
                </a:lnTo>
                <a:lnTo>
                  <a:pt x="6350" y="12700"/>
                </a:lnTo>
                <a:lnTo>
                  <a:pt x="12700" y="12700"/>
                </a:lnTo>
                <a:close/>
              </a:path>
              <a:path w="3623309" h="234950">
                <a:moveTo>
                  <a:pt x="3584688" y="12700"/>
                </a:moveTo>
                <a:lnTo>
                  <a:pt x="6350" y="12700"/>
                </a:lnTo>
                <a:lnTo>
                  <a:pt x="12700" y="6350"/>
                </a:lnTo>
                <a:lnTo>
                  <a:pt x="12700" y="0"/>
                </a:lnTo>
                <a:lnTo>
                  <a:pt x="3578338" y="0"/>
                </a:lnTo>
                <a:lnTo>
                  <a:pt x="3578338" y="6350"/>
                </a:lnTo>
                <a:lnTo>
                  <a:pt x="3584688" y="12700"/>
                </a:lnTo>
                <a:close/>
              </a:path>
              <a:path w="3623309" h="234950">
                <a:moveTo>
                  <a:pt x="12700" y="0"/>
                </a:moveTo>
                <a:lnTo>
                  <a:pt x="12700" y="6350"/>
                </a:lnTo>
                <a:lnTo>
                  <a:pt x="6350" y="12700"/>
                </a:lnTo>
                <a:lnTo>
                  <a:pt x="6350" y="0"/>
                </a:lnTo>
                <a:lnTo>
                  <a:pt x="12700" y="0"/>
                </a:lnTo>
                <a:close/>
              </a:path>
              <a:path w="3623309" h="234950">
                <a:moveTo>
                  <a:pt x="3622788" y="146050"/>
                </a:moveTo>
                <a:lnTo>
                  <a:pt x="3584688" y="222250"/>
                </a:lnTo>
                <a:lnTo>
                  <a:pt x="3546588" y="146050"/>
                </a:lnTo>
                <a:lnTo>
                  <a:pt x="3578338" y="146050"/>
                </a:lnTo>
                <a:lnTo>
                  <a:pt x="3578338" y="187961"/>
                </a:lnTo>
                <a:lnTo>
                  <a:pt x="3591038" y="187961"/>
                </a:lnTo>
                <a:lnTo>
                  <a:pt x="3591038" y="146050"/>
                </a:lnTo>
                <a:lnTo>
                  <a:pt x="3622788" y="146050"/>
                </a:lnTo>
                <a:close/>
              </a:path>
              <a:path w="3623309" h="234950">
                <a:moveTo>
                  <a:pt x="3591038" y="146050"/>
                </a:moveTo>
                <a:lnTo>
                  <a:pt x="3591038" y="187961"/>
                </a:lnTo>
                <a:lnTo>
                  <a:pt x="3578338" y="187961"/>
                </a:lnTo>
                <a:lnTo>
                  <a:pt x="3578338" y="146050"/>
                </a:lnTo>
                <a:lnTo>
                  <a:pt x="3591038" y="146050"/>
                </a:lnTo>
                <a:close/>
              </a:path>
              <a:path w="3623309" h="234950">
                <a:moveTo>
                  <a:pt x="3591038" y="0"/>
                </a:moveTo>
                <a:lnTo>
                  <a:pt x="3591038" y="146050"/>
                </a:lnTo>
                <a:lnTo>
                  <a:pt x="3578338" y="146050"/>
                </a:lnTo>
                <a:lnTo>
                  <a:pt x="3578338" y="12700"/>
                </a:lnTo>
                <a:lnTo>
                  <a:pt x="3584688" y="12700"/>
                </a:lnTo>
                <a:lnTo>
                  <a:pt x="3584688" y="0"/>
                </a:lnTo>
                <a:lnTo>
                  <a:pt x="3591038" y="0"/>
                </a:lnTo>
                <a:close/>
              </a:path>
              <a:path w="3623309" h="234950">
                <a:moveTo>
                  <a:pt x="3584688" y="0"/>
                </a:moveTo>
                <a:lnTo>
                  <a:pt x="3584688" y="12700"/>
                </a:lnTo>
                <a:lnTo>
                  <a:pt x="3578338" y="6350"/>
                </a:lnTo>
                <a:lnTo>
                  <a:pt x="3578338" y="0"/>
                </a:lnTo>
                <a:lnTo>
                  <a:pt x="3584688" y="0"/>
                </a:lnTo>
                <a:close/>
              </a:path>
            </a:pathLst>
          </a:custGeom>
          <a:solidFill>
            <a:srgbClr val="808080"/>
          </a:solidFill>
        </p:spPr>
        <p:txBody>
          <a:bodyPr wrap="square" lIns="0" tIns="0" rIns="0" bIns="0" rtlCol="0"/>
          <a:lstStyle/>
          <a:p/>
        </p:txBody>
      </p:sp>
      <p:sp>
        <p:nvSpPr>
          <p:cNvPr id="18" name="object 18"/>
          <p:cNvSpPr/>
          <p:nvPr/>
        </p:nvSpPr>
        <p:spPr>
          <a:xfrm>
            <a:off x="7320235" y="3921530"/>
            <a:ext cx="3623310" cy="294640"/>
          </a:xfrm>
          <a:custGeom>
            <a:avLst/>
            <a:gdLst/>
            <a:ahLst/>
            <a:cxnLst/>
            <a:rect l="l" t="t" r="r" b="b"/>
            <a:pathLst>
              <a:path w="3623309" h="294639">
                <a:moveTo>
                  <a:pt x="31750" y="76200"/>
                </a:moveTo>
                <a:lnTo>
                  <a:pt x="31750" y="294471"/>
                </a:lnTo>
                <a:lnTo>
                  <a:pt x="3622789" y="294471"/>
                </a:lnTo>
                <a:lnTo>
                  <a:pt x="3622789" y="59519"/>
                </a:lnTo>
                <a:lnTo>
                  <a:pt x="3616438" y="59519"/>
                </a:lnTo>
                <a:lnTo>
                  <a:pt x="3616438" y="281770"/>
                </a:lnTo>
                <a:lnTo>
                  <a:pt x="3610088" y="288120"/>
                </a:lnTo>
                <a:lnTo>
                  <a:pt x="3610088" y="281770"/>
                </a:lnTo>
                <a:lnTo>
                  <a:pt x="44450" y="281770"/>
                </a:lnTo>
                <a:lnTo>
                  <a:pt x="44450" y="288120"/>
                </a:lnTo>
                <a:lnTo>
                  <a:pt x="38100" y="281770"/>
                </a:lnTo>
                <a:lnTo>
                  <a:pt x="38100" y="76200"/>
                </a:lnTo>
                <a:lnTo>
                  <a:pt x="31750" y="76200"/>
                </a:lnTo>
                <a:close/>
              </a:path>
              <a:path w="3623309" h="294639">
                <a:moveTo>
                  <a:pt x="3610088" y="281770"/>
                </a:moveTo>
                <a:lnTo>
                  <a:pt x="3610088" y="288120"/>
                </a:lnTo>
                <a:lnTo>
                  <a:pt x="3616438" y="281770"/>
                </a:lnTo>
                <a:lnTo>
                  <a:pt x="3610088" y="281770"/>
                </a:lnTo>
                <a:close/>
              </a:path>
              <a:path w="3623309" h="294639">
                <a:moveTo>
                  <a:pt x="3610088" y="59519"/>
                </a:moveTo>
                <a:lnTo>
                  <a:pt x="3610088" y="281770"/>
                </a:lnTo>
                <a:lnTo>
                  <a:pt x="3616438" y="281770"/>
                </a:lnTo>
                <a:lnTo>
                  <a:pt x="3616438" y="59519"/>
                </a:lnTo>
                <a:lnTo>
                  <a:pt x="3610088" y="59519"/>
                </a:lnTo>
                <a:close/>
              </a:path>
              <a:path w="3623309" h="294639">
                <a:moveTo>
                  <a:pt x="0" y="76200"/>
                </a:moveTo>
                <a:lnTo>
                  <a:pt x="76200" y="76200"/>
                </a:lnTo>
                <a:lnTo>
                  <a:pt x="44450" y="12700"/>
                </a:lnTo>
                <a:lnTo>
                  <a:pt x="44450" y="34290"/>
                </a:lnTo>
                <a:lnTo>
                  <a:pt x="31750" y="34290"/>
                </a:lnTo>
                <a:lnTo>
                  <a:pt x="31750" y="12700"/>
                </a:lnTo>
                <a:lnTo>
                  <a:pt x="0" y="76200"/>
                </a:lnTo>
                <a:close/>
              </a:path>
              <a:path w="3623309" h="294639">
                <a:moveTo>
                  <a:pt x="38100" y="281770"/>
                </a:moveTo>
                <a:lnTo>
                  <a:pt x="44450" y="288120"/>
                </a:lnTo>
                <a:lnTo>
                  <a:pt x="44450" y="281770"/>
                </a:lnTo>
                <a:lnTo>
                  <a:pt x="38100" y="281770"/>
                </a:lnTo>
                <a:close/>
              </a:path>
              <a:path w="3623309" h="294639">
                <a:moveTo>
                  <a:pt x="38100" y="76200"/>
                </a:moveTo>
                <a:lnTo>
                  <a:pt x="38100" y="281770"/>
                </a:lnTo>
                <a:lnTo>
                  <a:pt x="44450" y="281770"/>
                </a:lnTo>
                <a:lnTo>
                  <a:pt x="44450" y="76200"/>
                </a:lnTo>
                <a:lnTo>
                  <a:pt x="38100" y="76200"/>
                </a:lnTo>
                <a:close/>
              </a:path>
              <a:path w="3623309" h="294639">
                <a:moveTo>
                  <a:pt x="31750" y="12700"/>
                </a:moveTo>
                <a:lnTo>
                  <a:pt x="31750" y="34290"/>
                </a:lnTo>
                <a:lnTo>
                  <a:pt x="44450" y="34290"/>
                </a:lnTo>
                <a:lnTo>
                  <a:pt x="44450" y="12700"/>
                </a:lnTo>
                <a:lnTo>
                  <a:pt x="38100" y="0"/>
                </a:lnTo>
                <a:lnTo>
                  <a:pt x="31750" y="12700"/>
                </a:lnTo>
                <a:close/>
              </a:path>
            </a:pathLst>
          </a:custGeom>
          <a:solidFill>
            <a:srgbClr val="808080"/>
          </a:solidFill>
        </p:spPr>
        <p:txBody>
          <a:bodyPr wrap="square" lIns="0" tIns="0" rIns="0" bIns="0" rtlCol="0"/>
          <a:lstStyle/>
          <a:p/>
        </p:txBody>
      </p:sp>
      <p:sp>
        <p:nvSpPr>
          <p:cNvPr id="19" name="object 19"/>
          <p:cNvSpPr txBox="1"/>
          <p:nvPr/>
        </p:nvSpPr>
        <p:spPr>
          <a:xfrm>
            <a:off x="7144905" y="2976085"/>
            <a:ext cx="482600" cy="208279"/>
          </a:xfrm>
          <a:prstGeom prst="rect">
            <a:avLst/>
          </a:prstGeom>
        </p:spPr>
        <p:txBody>
          <a:bodyPr vert="horz" wrap="square" lIns="0" tIns="12700" rIns="0" bIns="0" rtlCol="0">
            <a:spAutoFit/>
          </a:bodyPr>
          <a:lstStyle/>
          <a:p>
            <a:pPr marL="12700">
              <a:lnSpc>
                <a:spcPct val="100000"/>
              </a:lnSpc>
              <a:spcBef>
                <a:spcPts val="100"/>
              </a:spcBef>
            </a:pPr>
            <a:r>
              <a:rPr sz="1200" b="1" dirty="0">
                <a:solidFill>
                  <a:srgbClr val="333333"/>
                </a:solidFill>
                <a:latin typeface="Microsoft YaHei"/>
                <a:cs typeface="Microsoft YaHei"/>
              </a:rPr>
              <a:t>消费者</a:t>
            </a:r>
            <a:endParaRPr sz="1200">
              <a:latin typeface="Microsoft YaHei"/>
              <a:cs typeface="Microsoft YaHei"/>
            </a:endParaRPr>
          </a:p>
        </p:txBody>
      </p:sp>
      <p:sp>
        <p:nvSpPr>
          <p:cNvPr id="20" name="object 20"/>
          <p:cNvSpPr txBox="1"/>
          <p:nvPr/>
        </p:nvSpPr>
        <p:spPr>
          <a:xfrm>
            <a:off x="10811066" y="2338283"/>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金融</a:t>
            </a:r>
            <a:endParaRPr sz="1200">
              <a:latin typeface="Arial Unicode MS" panose="020B0604020202020204" charset="-122"/>
              <a:cs typeface="Arial Unicode MS" panose="020B0604020202020204" charset="-122"/>
            </a:endParaRPr>
          </a:p>
        </p:txBody>
      </p:sp>
      <p:sp>
        <p:nvSpPr>
          <p:cNvPr id="21" name="object 21"/>
          <p:cNvSpPr txBox="1"/>
          <p:nvPr/>
        </p:nvSpPr>
        <p:spPr>
          <a:xfrm>
            <a:off x="11482458" y="2592792"/>
            <a:ext cx="330200" cy="464820"/>
          </a:xfrm>
          <a:prstGeom prst="rect">
            <a:avLst/>
          </a:prstGeom>
        </p:spPr>
        <p:txBody>
          <a:bodyPr vert="horz" wrap="square" lIns="0" tIns="12700" rIns="0" bIns="0" rtlCol="0">
            <a:spAutoFit/>
          </a:bodyPr>
          <a:lstStyle/>
          <a:p>
            <a:pPr marL="88900" marR="5080" indent="-76200">
              <a:lnSpc>
                <a:spcPct val="120000"/>
              </a:lnSpc>
              <a:spcBef>
                <a:spcPts val="100"/>
              </a:spcBef>
            </a:pPr>
            <a:r>
              <a:rPr sz="1200" dirty="0">
                <a:solidFill>
                  <a:srgbClr val="333333"/>
                </a:solidFill>
                <a:latin typeface="Arial Unicode MS" panose="020B0604020202020204" charset="-122"/>
                <a:cs typeface="Arial Unicode MS" panose="020B0604020202020204" charset="-122"/>
              </a:rPr>
              <a:t>供应 链</a:t>
            </a:r>
            <a:endParaRPr sz="1200">
              <a:latin typeface="Arial Unicode MS" panose="020B0604020202020204" charset="-122"/>
              <a:cs typeface="Arial Unicode MS" panose="020B0604020202020204" charset="-122"/>
            </a:endParaRPr>
          </a:p>
        </p:txBody>
      </p:sp>
      <p:sp>
        <p:nvSpPr>
          <p:cNvPr id="22" name="object 22"/>
          <p:cNvSpPr txBox="1"/>
          <p:nvPr/>
        </p:nvSpPr>
        <p:spPr>
          <a:xfrm>
            <a:off x="11464082" y="3293101"/>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运营</a:t>
            </a:r>
            <a:endParaRPr sz="1200">
              <a:latin typeface="Arial Unicode MS" panose="020B0604020202020204" charset="-122"/>
              <a:cs typeface="Arial Unicode MS" panose="020B0604020202020204" charset="-122"/>
            </a:endParaRPr>
          </a:p>
        </p:txBody>
      </p:sp>
      <p:sp>
        <p:nvSpPr>
          <p:cNvPr id="23" name="object 23"/>
          <p:cNvSpPr txBox="1"/>
          <p:nvPr/>
        </p:nvSpPr>
        <p:spPr>
          <a:xfrm>
            <a:off x="10237056" y="3293101"/>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配送</a:t>
            </a:r>
            <a:endParaRPr sz="1200">
              <a:latin typeface="Arial Unicode MS" panose="020B0604020202020204" charset="-122"/>
              <a:cs typeface="Arial Unicode MS" panose="020B0604020202020204" charset="-122"/>
            </a:endParaRPr>
          </a:p>
        </p:txBody>
      </p:sp>
      <p:sp>
        <p:nvSpPr>
          <p:cNvPr id="24" name="object 24"/>
          <p:cNvSpPr txBox="1"/>
          <p:nvPr/>
        </p:nvSpPr>
        <p:spPr>
          <a:xfrm>
            <a:off x="10243629" y="2733946"/>
            <a:ext cx="142240" cy="208279"/>
          </a:xfrm>
          <a:prstGeom prst="rect">
            <a:avLst/>
          </a:prstGeom>
        </p:spPr>
        <p:txBody>
          <a:bodyPr vert="horz" wrap="square" lIns="0" tIns="12700" rIns="0" bIns="0" rtlCol="0">
            <a:spAutoFit/>
          </a:bodyPr>
          <a:lstStyle/>
          <a:p>
            <a:pPr marL="12700">
              <a:lnSpc>
                <a:spcPct val="100000"/>
              </a:lnSpc>
              <a:spcBef>
                <a:spcPts val="100"/>
              </a:spcBef>
            </a:pPr>
            <a:r>
              <a:rPr sz="1200" spc="-80" dirty="0">
                <a:solidFill>
                  <a:srgbClr val="333333"/>
                </a:solidFill>
                <a:latin typeface="Arial Unicode MS" panose="020B0604020202020204" charset="-122"/>
                <a:cs typeface="Arial Unicode MS" panose="020B0604020202020204" charset="-122"/>
              </a:rPr>
              <a:t>IT</a:t>
            </a:r>
            <a:endParaRPr sz="1200">
              <a:latin typeface="Arial Unicode MS" panose="020B0604020202020204" charset="-122"/>
              <a:cs typeface="Arial Unicode MS" panose="020B0604020202020204" charset="-122"/>
            </a:endParaRPr>
          </a:p>
        </p:txBody>
      </p:sp>
      <p:sp>
        <p:nvSpPr>
          <p:cNvPr id="25" name="object 25"/>
          <p:cNvSpPr txBox="1"/>
          <p:nvPr/>
        </p:nvSpPr>
        <p:spPr>
          <a:xfrm>
            <a:off x="10794407" y="3594963"/>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营销</a:t>
            </a:r>
            <a:endParaRPr sz="1200">
              <a:latin typeface="Arial Unicode MS" panose="020B0604020202020204" charset="-122"/>
              <a:cs typeface="Arial Unicode MS" panose="020B0604020202020204" charset="-122"/>
            </a:endParaRPr>
          </a:p>
        </p:txBody>
      </p:sp>
      <p:sp>
        <p:nvSpPr>
          <p:cNvPr id="26" name="object 26"/>
          <p:cNvSpPr txBox="1"/>
          <p:nvPr/>
        </p:nvSpPr>
        <p:spPr>
          <a:xfrm>
            <a:off x="7877231" y="3293101"/>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购</a:t>
            </a:r>
            <a:endParaRPr sz="1200">
              <a:latin typeface="Arial Unicode MS" panose="020B0604020202020204" charset="-122"/>
              <a:cs typeface="Arial Unicode MS" panose="020B0604020202020204" charset="-122"/>
            </a:endParaRPr>
          </a:p>
        </p:txBody>
      </p:sp>
      <p:sp>
        <p:nvSpPr>
          <p:cNvPr id="27" name="object 27"/>
          <p:cNvSpPr txBox="1"/>
          <p:nvPr/>
        </p:nvSpPr>
        <p:spPr>
          <a:xfrm>
            <a:off x="6634795" y="2759442"/>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住</a:t>
            </a:r>
            <a:endParaRPr sz="1200">
              <a:latin typeface="Arial Unicode MS" panose="020B0604020202020204" charset="-122"/>
              <a:cs typeface="Arial Unicode MS" panose="020B0604020202020204" charset="-122"/>
            </a:endParaRPr>
          </a:p>
        </p:txBody>
      </p:sp>
      <p:sp>
        <p:nvSpPr>
          <p:cNvPr id="28" name="object 28"/>
          <p:cNvSpPr txBox="1"/>
          <p:nvPr/>
        </p:nvSpPr>
        <p:spPr>
          <a:xfrm>
            <a:off x="7262605" y="2349447"/>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行</a:t>
            </a:r>
            <a:endParaRPr sz="1200">
              <a:latin typeface="Arial Unicode MS" panose="020B0604020202020204" charset="-122"/>
              <a:cs typeface="Arial Unicode MS" panose="020B0604020202020204" charset="-122"/>
            </a:endParaRPr>
          </a:p>
        </p:txBody>
      </p:sp>
      <p:sp>
        <p:nvSpPr>
          <p:cNvPr id="29" name="object 29"/>
          <p:cNvSpPr txBox="1"/>
          <p:nvPr/>
        </p:nvSpPr>
        <p:spPr>
          <a:xfrm>
            <a:off x="6694822" y="3288876"/>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食</a:t>
            </a:r>
            <a:endParaRPr sz="1200">
              <a:latin typeface="Arial Unicode MS" panose="020B0604020202020204" charset="-122"/>
              <a:cs typeface="Arial Unicode MS" panose="020B0604020202020204" charset="-122"/>
            </a:endParaRPr>
          </a:p>
        </p:txBody>
      </p:sp>
      <p:sp>
        <p:nvSpPr>
          <p:cNvPr id="30" name="object 30"/>
          <p:cNvSpPr txBox="1"/>
          <p:nvPr/>
        </p:nvSpPr>
        <p:spPr>
          <a:xfrm>
            <a:off x="7894649" y="2749988"/>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游</a:t>
            </a:r>
            <a:endParaRPr sz="1200">
              <a:latin typeface="Arial Unicode MS" panose="020B0604020202020204" charset="-122"/>
              <a:cs typeface="Arial Unicode MS" panose="020B0604020202020204" charset="-122"/>
            </a:endParaRPr>
          </a:p>
        </p:txBody>
      </p:sp>
      <p:sp>
        <p:nvSpPr>
          <p:cNvPr id="31" name="object 31"/>
          <p:cNvSpPr txBox="1"/>
          <p:nvPr/>
        </p:nvSpPr>
        <p:spPr>
          <a:xfrm>
            <a:off x="9693736" y="3123009"/>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资金</a:t>
            </a:r>
            <a:endParaRPr sz="1200">
              <a:latin typeface="Arial Unicode MS" panose="020B0604020202020204" charset="-122"/>
              <a:cs typeface="Arial Unicode MS" panose="020B0604020202020204" charset="-122"/>
            </a:endParaRPr>
          </a:p>
        </p:txBody>
      </p:sp>
      <p:sp>
        <p:nvSpPr>
          <p:cNvPr id="32" name="object 32"/>
          <p:cNvSpPr txBox="1"/>
          <p:nvPr/>
        </p:nvSpPr>
        <p:spPr>
          <a:xfrm>
            <a:off x="8300101" y="2822390"/>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信息</a:t>
            </a:r>
            <a:endParaRPr sz="1200">
              <a:latin typeface="Arial Unicode MS" panose="020B0604020202020204" charset="-122"/>
              <a:cs typeface="Arial Unicode MS" panose="020B0604020202020204" charset="-122"/>
            </a:endParaRPr>
          </a:p>
        </p:txBody>
      </p:sp>
      <p:sp>
        <p:nvSpPr>
          <p:cNvPr id="33" name="object 33"/>
          <p:cNvSpPr txBox="1"/>
          <p:nvPr/>
        </p:nvSpPr>
        <p:spPr>
          <a:xfrm>
            <a:off x="8293517" y="3232184"/>
            <a:ext cx="3302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资金</a:t>
            </a:r>
            <a:endParaRPr sz="1200">
              <a:latin typeface="Arial Unicode MS" panose="020B0604020202020204" charset="-122"/>
              <a:cs typeface="Arial Unicode MS" panose="020B0604020202020204" charset="-122"/>
            </a:endParaRPr>
          </a:p>
        </p:txBody>
      </p:sp>
      <p:sp>
        <p:nvSpPr>
          <p:cNvPr id="34" name="object 34"/>
          <p:cNvSpPr/>
          <p:nvPr/>
        </p:nvSpPr>
        <p:spPr>
          <a:xfrm>
            <a:off x="7183341" y="3476826"/>
            <a:ext cx="383540" cy="383540"/>
          </a:xfrm>
          <a:custGeom>
            <a:avLst/>
            <a:gdLst/>
            <a:ahLst/>
            <a:cxnLst/>
            <a:rect l="l" t="t" r="r" b="b"/>
            <a:pathLst>
              <a:path w="383540" h="383539">
                <a:moveTo>
                  <a:pt x="382947" y="191473"/>
                </a:moveTo>
                <a:lnTo>
                  <a:pt x="3" y="191473"/>
                </a:lnTo>
                <a:lnTo>
                  <a:pt x="5061" y="147569"/>
                </a:lnTo>
                <a:lnTo>
                  <a:pt x="19465" y="107267"/>
                </a:lnTo>
                <a:lnTo>
                  <a:pt x="42068" y="71716"/>
                </a:lnTo>
                <a:lnTo>
                  <a:pt x="71721" y="42064"/>
                </a:lnTo>
                <a:lnTo>
                  <a:pt x="107273" y="19461"/>
                </a:lnTo>
                <a:lnTo>
                  <a:pt x="147577" y="5056"/>
                </a:lnTo>
                <a:lnTo>
                  <a:pt x="191475" y="0"/>
                </a:lnTo>
                <a:lnTo>
                  <a:pt x="235378" y="5057"/>
                </a:lnTo>
                <a:lnTo>
                  <a:pt x="275680" y="19462"/>
                </a:lnTo>
                <a:lnTo>
                  <a:pt x="311231" y="42065"/>
                </a:lnTo>
                <a:lnTo>
                  <a:pt x="340883" y="71716"/>
                </a:lnTo>
                <a:lnTo>
                  <a:pt x="363485" y="107268"/>
                </a:lnTo>
                <a:lnTo>
                  <a:pt x="377890" y="147570"/>
                </a:lnTo>
                <a:lnTo>
                  <a:pt x="382947" y="191473"/>
                </a:lnTo>
                <a:close/>
              </a:path>
              <a:path w="383540" h="383539">
                <a:moveTo>
                  <a:pt x="191473" y="382945"/>
                </a:moveTo>
                <a:lnTo>
                  <a:pt x="147569" y="377888"/>
                </a:lnTo>
                <a:lnTo>
                  <a:pt x="107267" y="363483"/>
                </a:lnTo>
                <a:lnTo>
                  <a:pt x="71716" y="340880"/>
                </a:lnTo>
                <a:lnTo>
                  <a:pt x="42064" y="311228"/>
                </a:lnTo>
                <a:lnTo>
                  <a:pt x="19461" y="275677"/>
                </a:lnTo>
                <a:lnTo>
                  <a:pt x="5056" y="235375"/>
                </a:lnTo>
                <a:lnTo>
                  <a:pt x="0" y="191472"/>
                </a:lnTo>
                <a:lnTo>
                  <a:pt x="382947" y="191473"/>
                </a:lnTo>
                <a:lnTo>
                  <a:pt x="377888" y="235375"/>
                </a:lnTo>
                <a:lnTo>
                  <a:pt x="363484" y="275677"/>
                </a:lnTo>
                <a:lnTo>
                  <a:pt x="340881" y="311228"/>
                </a:lnTo>
                <a:lnTo>
                  <a:pt x="311229" y="340880"/>
                </a:lnTo>
                <a:lnTo>
                  <a:pt x="275678" y="363483"/>
                </a:lnTo>
                <a:lnTo>
                  <a:pt x="235376" y="377888"/>
                </a:lnTo>
                <a:lnTo>
                  <a:pt x="191473" y="382945"/>
                </a:lnTo>
                <a:close/>
              </a:path>
            </a:pathLst>
          </a:custGeom>
          <a:solidFill>
            <a:srgbClr val="BFBFBF"/>
          </a:solidFill>
        </p:spPr>
        <p:txBody>
          <a:bodyPr wrap="square" lIns="0" tIns="0" rIns="0" bIns="0" rtlCol="0"/>
          <a:lstStyle/>
          <a:p/>
        </p:txBody>
      </p:sp>
      <p:sp>
        <p:nvSpPr>
          <p:cNvPr id="35" name="object 35"/>
          <p:cNvSpPr txBox="1"/>
          <p:nvPr/>
        </p:nvSpPr>
        <p:spPr>
          <a:xfrm>
            <a:off x="7293402" y="3560895"/>
            <a:ext cx="177800" cy="208279"/>
          </a:xfrm>
          <a:prstGeom prst="rect">
            <a:avLst/>
          </a:prstGeom>
        </p:spPr>
        <p:txBody>
          <a:bodyPr vert="horz" wrap="square" lIns="0" tIns="12700" rIns="0" bIns="0" rtlCol="0">
            <a:spAutoFit/>
          </a:bodyPr>
          <a:lstStyle/>
          <a:p>
            <a:pPr marL="12700">
              <a:lnSpc>
                <a:spcPct val="100000"/>
              </a:lnSpc>
              <a:spcBef>
                <a:spcPts val="100"/>
              </a:spcBef>
            </a:pPr>
            <a:r>
              <a:rPr sz="1200" dirty="0">
                <a:latin typeface="Arial Unicode MS" panose="020B0604020202020204" charset="-122"/>
                <a:cs typeface="Arial Unicode MS" panose="020B0604020202020204" charset="-122"/>
              </a:rPr>
              <a:t>娱</a:t>
            </a:r>
            <a:endParaRPr sz="1200">
              <a:latin typeface="Arial Unicode MS" panose="020B0604020202020204" charset="-122"/>
              <a:cs typeface="Arial Unicode MS" panose="020B0604020202020204" charset="-122"/>
            </a:endParaRPr>
          </a:p>
        </p:txBody>
      </p:sp>
      <p:sp>
        <p:nvSpPr>
          <p:cNvPr id="36" name="object 36"/>
          <p:cNvSpPr/>
          <p:nvPr/>
        </p:nvSpPr>
        <p:spPr>
          <a:xfrm>
            <a:off x="8188757" y="3049777"/>
            <a:ext cx="1940560" cy="76200"/>
          </a:xfrm>
          <a:custGeom>
            <a:avLst/>
            <a:gdLst/>
            <a:ahLst/>
            <a:cxnLst/>
            <a:rect l="l" t="t" r="r" b="b"/>
            <a:pathLst>
              <a:path w="1940559" h="76200">
                <a:moveTo>
                  <a:pt x="527011" y="38100"/>
                </a:moveTo>
                <a:lnTo>
                  <a:pt x="514311" y="31750"/>
                </a:lnTo>
                <a:lnTo>
                  <a:pt x="450811" y="0"/>
                </a:lnTo>
                <a:lnTo>
                  <a:pt x="450811" y="31750"/>
                </a:lnTo>
                <a:lnTo>
                  <a:pt x="76200" y="31750"/>
                </a:lnTo>
                <a:lnTo>
                  <a:pt x="76200" y="0"/>
                </a:lnTo>
                <a:lnTo>
                  <a:pt x="0" y="38100"/>
                </a:lnTo>
                <a:lnTo>
                  <a:pt x="76200" y="76200"/>
                </a:lnTo>
                <a:lnTo>
                  <a:pt x="76200" y="44450"/>
                </a:lnTo>
                <a:lnTo>
                  <a:pt x="450811" y="44450"/>
                </a:lnTo>
                <a:lnTo>
                  <a:pt x="450811" y="76200"/>
                </a:lnTo>
                <a:lnTo>
                  <a:pt x="514311" y="44450"/>
                </a:lnTo>
                <a:lnTo>
                  <a:pt x="527011" y="38100"/>
                </a:lnTo>
                <a:close/>
              </a:path>
              <a:path w="1940559" h="76200">
                <a:moveTo>
                  <a:pt x="1940394" y="38100"/>
                </a:moveTo>
                <a:lnTo>
                  <a:pt x="1927694" y="31750"/>
                </a:lnTo>
                <a:lnTo>
                  <a:pt x="1864194" y="0"/>
                </a:lnTo>
                <a:lnTo>
                  <a:pt x="1864194" y="31750"/>
                </a:lnTo>
                <a:lnTo>
                  <a:pt x="1489583" y="31750"/>
                </a:lnTo>
                <a:lnTo>
                  <a:pt x="1489583" y="0"/>
                </a:lnTo>
                <a:lnTo>
                  <a:pt x="1413383" y="38100"/>
                </a:lnTo>
                <a:lnTo>
                  <a:pt x="1489583" y="76200"/>
                </a:lnTo>
                <a:lnTo>
                  <a:pt x="1489583" y="44450"/>
                </a:lnTo>
                <a:lnTo>
                  <a:pt x="1864194" y="44450"/>
                </a:lnTo>
                <a:lnTo>
                  <a:pt x="1864194" y="76200"/>
                </a:lnTo>
                <a:lnTo>
                  <a:pt x="1927694" y="44450"/>
                </a:lnTo>
                <a:lnTo>
                  <a:pt x="1940394" y="38100"/>
                </a:lnTo>
                <a:close/>
              </a:path>
            </a:pathLst>
          </a:custGeom>
          <a:solidFill>
            <a:srgbClr val="808080"/>
          </a:solidFill>
        </p:spPr>
        <p:txBody>
          <a:bodyPr wrap="square" lIns="0" tIns="0" rIns="0" bIns="0" rtlCol="0"/>
          <a:lstStyle/>
          <a:p/>
        </p:txBody>
      </p:sp>
      <p:sp>
        <p:nvSpPr>
          <p:cNvPr id="37" name="object 37"/>
          <p:cNvSpPr txBox="1"/>
          <p:nvPr/>
        </p:nvSpPr>
        <p:spPr>
          <a:xfrm>
            <a:off x="8648299" y="3984190"/>
            <a:ext cx="1244600" cy="208279"/>
          </a:xfrm>
          <a:prstGeom prst="rect">
            <a:avLst/>
          </a:prstGeom>
        </p:spPr>
        <p:txBody>
          <a:bodyPr vert="horz" wrap="square" lIns="0" tIns="12700" rIns="0" bIns="0" rtlCol="0">
            <a:spAutoFit/>
          </a:bodyPr>
          <a:lstStyle/>
          <a:p>
            <a:pPr marL="12700">
              <a:lnSpc>
                <a:spcPct val="100000"/>
              </a:lnSpc>
              <a:spcBef>
                <a:spcPts val="100"/>
              </a:spcBef>
            </a:pPr>
            <a:r>
              <a:rPr sz="1200" dirty="0">
                <a:solidFill>
                  <a:srgbClr val="333333"/>
                </a:solidFill>
                <a:latin typeface="Arial Unicode MS" panose="020B0604020202020204" charset="-122"/>
                <a:cs typeface="Arial Unicode MS" panose="020B0604020202020204" charset="-122"/>
              </a:rPr>
              <a:t>通过外卖骑手连接</a:t>
            </a:r>
            <a:endParaRPr sz="1200">
              <a:latin typeface="Arial Unicode MS" panose="020B0604020202020204" charset="-122"/>
              <a:cs typeface="Arial Unicode MS" panose="020B0604020202020204" charset="-122"/>
            </a:endParaRPr>
          </a:p>
        </p:txBody>
      </p:sp>
      <p:sp>
        <p:nvSpPr>
          <p:cNvPr id="39" name="object 39"/>
          <p:cNvSpPr txBox="1"/>
          <p:nvPr/>
        </p:nvSpPr>
        <p:spPr>
          <a:xfrm>
            <a:off x="627409" y="6586645"/>
            <a:ext cx="897890" cy="158115"/>
          </a:xfrm>
          <a:prstGeom prst="rect">
            <a:avLst/>
          </a:prstGeom>
        </p:spPr>
        <p:txBody>
          <a:bodyPr vert="horz" wrap="square" lIns="0" tIns="0" rIns="0" bIns="0" rtlCol="0">
            <a:spAutoFit/>
          </a:bodyPr>
          <a:lstStyle/>
          <a:p>
            <a:pPr marL="12700">
              <a:lnSpc>
                <a:spcPts val="1110"/>
              </a:lnSpc>
            </a:pPr>
            <a:r>
              <a:rPr sz="1000" dirty="0">
                <a:solidFill>
                  <a:srgbClr val="BFBFBF"/>
                </a:solidFill>
                <a:latin typeface="Arial Unicode MS" panose="020B0604020202020204" charset="-122"/>
                <a:cs typeface="Arial Unicode MS" panose="020B0604020202020204" charset="-122"/>
              </a:rPr>
              <a:t>©2021</a:t>
            </a:r>
            <a:r>
              <a:rPr sz="1000" spc="-50" dirty="0">
                <a:solidFill>
                  <a:srgbClr val="BFBFBF"/>
                </a:solidFill>
                <a:latin typeface="Arial Unicode MS" panose="020B0604020202020204" charset="-122"/>
                <a:cs typeface="Arial Unicode MS" panose="020B0604020202020204" charset="-122"/>
              </a:rPr>
              <a:t> LeadLeo</a:t>
            </a:r>
            <a:endParaRPr sz="1000">
              <a:latin typeface="Arial Unicode MS" panose="020B0604020202020204" charset="-122"/>
              <a:cs typeface="Arial Unicode MS" panose="020B0604020202020204" charset="-122"/>
            </a:endParaRPr>
          </a:p>
        </p:txBody>
      </p:sp>
      <p:sp>
        <p:nvSpPr>
          <p:cNvPr id="40" name="object 40"/>
          <p:cNvSpPr txBox="1"/>
          <p:nvPr/>
        </p:nvSpPr>
        <p:spPr>
          <a:xfrm>
            <a:off x="10570793" y="6586644"/>
            <a:ext cx="980440" cy="158115"/>
          </a:xfrm>
          <a:prstGeom prst="rect">
            <a:avLst/>
          </a:prstGeom>
        </p:spPr>
        <p:txBody>
          <a:bodyPr vert="horz" wrap="square" lIns="0" tIns="0" rIns="0" bIns="0" rtlCol="0">
            <a:spAutoFit/>
          </a:bodyPr>
          <a:lstStyle/>
          <a:p>
            <a:pPr marL="12700">
              <a:lnSpc>
                <a:spcPts val="1110"/>
              </a:lnSpc>
            </a:pPr>
            <a:r>
              <a:rPr sz="1000" spc="-30" dirty="0">
                <a:solidFill>
                  <a:srgbClr val="BFBFBF"/>
                </a:solidFill>
                <a:latin typeface="Arial Unicode MS" panose="020B0604020202020204" charset="-122"/>
                <a:cs typeface="Arial Unicode MS" panose="020B0604020202020204" charset="-122"/>
                <a:hlinkClick r:id="rId2"/>
              </a:rPr>
              <a:t>www.leadleo.com</a:t>
            </a:r>
            <a:endParaRPr sz="1000">
              <a:latin typeface="Arial Unicode MS" panose="020B0604020202020204" charset="-122"/>
              <a:cs typeface="Arial Unicode MS" panose="020B0604020202020204" charset="-122"/>
            </a:endParaRPr>
          </a:p>
        </p:txBody>
      </p:sp>
      <p:sp>
        <p:nvSpPr>
          <p:cNvPr id="38" name="object 38"/>
          <p:cNvSpPr txBox="1"/>
          <p:nvPr/>
        </p:nvSpPr>
        <p:spPr>
          <a:xfrm>
            <a:off x="8495899" y="1962939"/>
            <a:ext cx="1549400" cy="464820"/>
          </a:xfrm>
          <a:prstGeom prst="rect">
            <a:avLst/>
          </a:prstGeom>
        </p:spPr>
        <p:txBody>
          <a:bodyPr vert="horz" wrap="square" lIns="0" tIns="12700" rIns="0" bIns="0" rtlCol="0">
            <a:spAutoFit/>
          </a:bodyPr>
          <a:lstStyle/>
          <a:p>
            <a:pPr marL="88900" marR="5080" indent="-76200">
              <a:lnSpc>
                <a:spcPct val="120000"/>
              </a:lnSpc>
              <a:spcBef>
                <a:spcPts val="100"/>
              </a:spcBef>
            </a:pPr>
            <a:r>
              <a:rPr sz="1200" dirty="0">
                <a:solidFill>
                  <a:srgbClr val="333333"/>
                </a:solidFill>
                <a:latin typeface="Arial Unicode MS" panose="020B0604020202020204" charset="-122"/>
                <a:cs typeface="Arial Unicode MS" panose="020B0604020202020204" charset="-122"/>
              </a:rPr>
              <a:t>通过自行车、汽车、飞 机、高铁等工具连接</a:t>
            </a:r>
            <a:endParaRPr sz="1200">
              <a:latin typeface="Arial Unicode MS" panose="020B0604020202020204" charset="-122"/>
              <a:cs typeface="Arial Unicode MS" panose="020B0604020202020204" charset="-122"/>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25266</Words>
  <Application>WPS 表格</Application>
  <PresentationFormat>On-screen Show (4:3)</PresentationFormat>
  <Paragraphs>2911</Paragraphs>
  <Slides>41</Slides>
  <Notes>0</Notes>
  <HiddenSlides>0</HiddenSlides>
  <MMClips>0</MMClips>
  <ScaleCrop>false</ScaleCrop>
  <HeadingPairs>
    <vt:vector size="6" baseType="variant">
      <vt:variant>
        <vt:lpstr>已用的字体</vt:lpstr>
      </vt:variant>
      <vt:variant>
        <vt:i4>18</vt:i4>
      </vt:variant>
      <vt:variant>
        <vt:lpstr>主题</vt:lpstr>
      </vt:variant>
      <vt:variant>
        <vt:i4>1</vt:i4>
      </vt:variant>
      <vt:variant>
        <vt:lpstr>幻灯片标题</vt:lpstr>
      </vt:variant>
      <vt:variant>
        <vt:i4>41</vt:i4>
      </vt:variant>
    </vt:vector>
  </HeadingPairs>
  <TitlesOfParts>
    <vt:vector size="60" baseType="lpstr">
      <vt:lpstr>Arial</vt:lpstr>
      <vt:lpstr>方正书宋_GBK</vt:lpstr>
      <vt:lpstr>Wingdings</vt:lpstr>
      <vt:lpstr>Microsoft YaHei</vt:lpstr>
      <vt:lpstr>汉仪旗黑</vt:lpstr>
      <vt:lpstr>Arial</vt:lpstr>
      <vt:lpstr>Calibri</vt:lpstr>
      <vt:lpstr>Helvetica Neue</vt:lpstr>
      <vt:lpstr>Arial Unicode MS</vt:lpstr>
      <vt:lpstr>Wingdings</vt:lpstr>
      <vt:lpstr>Times New Roman</vt:lpstr>
      <vt:lpstr>Microsoft JhengHei</vt:lpstr>
      <vt:lpstr>宋体</vt:lpstr>
      <vt:lpstr>宋体-简</vt:lpstr>
      <vt:lpstr>MS PGothic</vt:lpstr>
      <vt:lpstr>苹方-简</vt:lpstr>
      <vt:lpstr>微软雅黑</vt:lpstr>
      <vt:lpstr>汉仪中简黑简</vt:lpstr>
      <vt:lpstr>Office Theme</vt:lpstr>
      <vt:lpstr>美团企业研究报告</vt:lpstr>
      <vt:lpstr>头豹研究院简介</vt:lpstr>
      <vt:lpstr>报告阅读渠道</vt:lpstr>
      <vt:lpstr>1. 美团聚焦“Food+Platform”战略，构建“超级大平台”</vt:lpstr>
      <vt:lpstr>目录 CONTENTS</vt:lpstr>
      <vt:lpstr>目录 CONTENTS</vt:lpstr>
      <vt:lpstr>名词解释</vt:lpstr>
      <vt:lpstr>01</vt:lpstr>
      <vt:lpstr>美团背景综述——公司概况</vt:lpstr>
      <vt:lpstr>美团背景综述——发展历程</vt:lpstr>
      <vt:lpstr>美团背景综述——核心战略</vt:lpstr>
      <vt:lpstr>行业概况</vt:lpstr>
      <vt:lpstr>行业概况——市场规模</vt:lpstr>
      <vt:lpstr>行业概况——外卖行业竞争格局</vt:lpstr>
      <vt:lpstr>行业概况——在线酒店行业竞争格局</vt:lpstr>
      <vt:lpstr>04</vt:lpstr>
      <vt:lpstr>美团盈利模式——餐饮外卖（1/5）</vt:lpstr>
      <vt:lpstr>美团盈利模式——餐饮外卖（2/5）</vt:lpstr>
      <vt:lpstr>美团盈利模式——餐饮外卖（3/5）</vt:lpstr>
      <vt:lpstr>美团盈利模式——餐饮外卖（4/5）</vt:lpstr>
      <vt:lpstr>美团盈利模式——餐饮外卖（5/5）</vt:lpstr>
      <vt:lpstr>美团盈利模式——到店、酒店及旅游（1/3）</vt:lpstr>
      <vt:lpstr>美团盈利模式——到店、酒店及旅游（2/3）</vt:lpstr>
      <vt:lpstr>美团盈利模式——到店、酒店及旅游（3/3）</vt:lpstr>
      <vt:lpstr>美团盈利模式——新业务及其他（1/4）</vt:lpstr>
      <vt:lpstr>美团盈利模式——新业务及其他（2/4）</vt:lpstr>
      <vt:lpstr>美团盈利模式——新业务及其他（3/4）</vt:lpstr>
      <vt:lpstr>美团盈利模式——新业务及其他（4/4）</vt:lpstr>
      <vt:lpstr>03</vt:lpstr>
      <vt:lpstr>美团财务分析——盈利能力&amp;成长能力</vt:lpstr>
      <vt:lpstr>美团财务分析——偿债能力&amp;费用率</vt:lpstr>
      <vt:lpstr>综合评价</vt:lpstr>
      <vt:lpstr>美团综合评价</vt:lpstr>
      <vt:lpstr>投资风险</vt:lpstr>
      <vt:lpstr>美团投资风险</vt:lpstr>
      <vt:lpstr>方法论与 法律声明</vt:lpstr>
      <vt:lpstr>PowerPoint 演示文稿</vt:lpstr>
      <vt:lpstr>法律声明</vt:lpstr>
      <vt:lpstr>头豹 Project Navigator 领航者计划介绍</vt:lpstr>
      <vt:lpstr>头豹 Project Navigator 领航者计划与商业服务</vt:lpstr>
      <vt:lpstr>读完报告有问题？</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2021年美团企业研究报告</dc:title>
  <dc:creator/>
  <cp:lastModifiedBy>zifangguo</cp:lastModifiedBy>
  <cp:revision>1</cp:revision>
  <dcterms:created xsi:type="dcterms:W3CDTF">2022-02-04T09:19:15Z</dcterms:created>
  <dcterms:modified xsi:type="dcterms:W3CDTF">2022-02-04T09:19:15Z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1900-01-00T00:00:00Z</vt:filetime>
  </property>
  <property fmtid="{D5CDD505-2E9C-101B-9397-08002B2CF9AE}" pid="3" name="Creator">
    <vt:lpwstr>Aspose Ltd.</vt:lpwstr>
  </property>
  <property fmtid="{D5CDD505-2E9C-101B-9397-08002B2CF9AE}" pid="4" name="LastSaved">
    <vt:filetime>1900-01-00T00:00:00Z</vt:filetime>
  </property>
  <property fmtid="{D5CDD505-2E9C-101B-9397-08002B2CF9AE}" pid="5" name="KSOProductBuildVer">
    <vt:lpwstr>2052-3.9.6.6441</vt:lpwstr>
  </property>
</Properties>
</file>